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8"/>
  </p:notesMasterIdLst>
  <p:handoutMasterIdLst>
    <p:handoutMasterId r:id="rId9"/>
  </p:handoutMasterIdLst>
  <p:sldIdLst>
    <p:sldId id="265" r:id="rId2"/>
    <p:sldId id="275" r:id="rId3"/>
    <p:sldId id="276" r:id="rId4"/>
    <p:sldId id="277" r:id="rId5"/>
    <p:sldId id="278" r:id="rId6"/>
    <p:sldId id="279" r:id="rId7"/>
  </p:sldIdLst>
  <p:sldSz cx="9906000" cy="6858000" type="A4"/>
  <p:notesSz cx="7086600" cy="94107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CE3A5A9C-356D-4B77-81EB-45814F685C31}">
          <p14:sldIdLst>
            <p14:sldId id="265"/>
            <p14:sldId id="275"/>
            <p14:sldId id="276"/>
            <p14:sldId id="277"/>
            <p14:sldId id="278"/>
            <p14:sldId id="27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C0000"/>
    <a:srgbClr val="4C70E7"/>
    <a:srgbClr val="1C1C1C"/>
    <a:srgbClr val="0A4E44"/>
    <a:srgbClr val="7592ED"/>
    <a:srgbClr val="4B70E7"/>
    <a:srgbClr val="C0C0C0"/>
    <a:srgbClr val="0054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19" autoAdjust="0"/>
    <p:restoredTop sz="94769" autoAdjust="0"/>
  </p:normalViewPr>
  <p:slideViewPr>
    <p:cSldViewPr snapToObjects="1">
      <p:cViewPr>
        <p:scale>
          <a:sx n="107" d="100"/>
          <a:sy n="107" d="100"/>
        </p:scale>
        <p:origin x="-1792" y="-80"/>
      </p:cViewPr>
      <p:guideLst>
        <p:guide orient="horz" pos="999"/>
        <p:guide pos="588"/>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95" d="100"/>
          <a:sy n="95" d="100"/>
        </p:scale>
        <p:origin x="-2640" y="-114"/>
      </p:cViewPr>
      <p:guideLst>
        <p:guide orient="horz" pos="2964"/>
        <p:guide pos="2232"/>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026"/>
          <p:cNvSpPr>
            <a:spLocks noGrp="1" noChangeArrowheads="1"/>
          </p:cNvSpPr>
          <p:nvPr>
            <p:ph type="hdr" sz="quarter"/>
          </p:nvPr>
        </p:nvSpPr>
        <p:spPr bwMode="auto">
          <a:xfrm>
            <a:off x="0" y="0"/>
            <a:ext cx="3071813"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t" anchorCtr="0" compatLnSpc="1">
            <a:prstTxWarp prst="textNoShape">
              <a:avLst/>
            </a:prstTxWarp>
          </a:bodyPr>
          <a:lstStyle>
            <a:lvl1pPr defTabSz="941388">
              <a:defRPr sz="1200"/>
            </a:lvl1pPr>
          </a:lstStyle>
          <a:p>
            <a:pPr>
              <a:defRPr/>
            </a:pPr>
            <a:endParaRPr lang="en-US"/>
          </a:p>
        </p:txBody>
      </p:sp>
      <p:sp>
        <p:nvSpPr>
          <p:cNvPr id="8195" name="Rectangle 1027"/>
          <p:cNvSpPr>
            <a:spLocks noGrp="1" noChangeArrowheads="1"/>
          </p:cNvSpPr>
          <p:nvPr>
            <p:ph type="dt" sz="quarter" idx="1"/>
          </p:nvPr>
        </p:nvSpPr>
        <p:spPr bwMode="auto">
          <a:xfrm>
            <a:off x="4014788" y="0"/>
            <a:ext cx="3071812"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t" anchorCtr="0" compatLnSpc="1">
            <a:prstTxWarp prst="textNoShape">
              <a:avLst/>
            </a:prstTxWarp>
          </a:bodyPr>
          <a:lstStyle>
            <a:lvl1pPr algn="r" defTabSz="941388">
              <a:defRPr sz="1200"/>
            </a:lvl1pPr>
          </a:lstStyle>
          <a:p>
            <a:pPr>
              <a:defRPr/>
            </a:pPr>
            <a:endParaRPr lang="en-US"/>
          </a:p>
        </p:txBody>
      </p:sp>
      <p:sp>
        <p:nvSpPr>
          <p:cNvPr id="8196" name="Rectangle 1028"/>
          <p:cNvSpPr>
            <a:spLocks noGrp="1" noChangeArrowheads="1"/>
          </p:cNvSpPr>
          <p:nvPr>
            <p:ph type="ftr" sz="quarter" idx="2"/>
          </p:nvPr>
        </p:nvSpPr>
        <p:spPr bwMode="auto">
          <a:xfrm>
            <a:off x="0" y="8940800"/>
            <a:ext cx="3071813"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b" anchorCtr="0" compatLnSpc="1">
            <a:prstTxWarp prst="textNoShape">
              <a:avLst/>
            </a:prstTxWarp>
          </a:bodyPr>
          <a:lstStyle>
            <a:lvl1pPr defTabSz="941388">
              <a:defRPr sz="1200"/>
            </a:lvl1pPr>
          </a:lstStyle>
          <a:p>
            <a:pPr>
              <a:defRPr/>
            </a:pPr>
            <a:endParaRPr lang="en-US"/>
          </a:p>
        </p:txBody>
      </p:sp>
      <p:sp>
        <p:nvSpPr>
          <p:cNvPr id="8197" name="Rectangle 1029"/>
          <p:cNvSpPr>
            <a:spLocks noGrp="1" noChangeArrowheads="1"/>
          </p:cNvSpPr>
          <p:nvPr>
            <p:ph type="sldNum" sz="quarter" idx="3"/>
          </p:nvPr>
        </p:nvSpPr>
        <p:spPr bwMode="auto">
          <a:xfrm>
            <a:off x="4014788" y="8940800"/>
            <a:ext cx="3071812"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b" anchorCtr="0" compatLnSpc="1">
            <a:prstTxWarp prst="textNoShape">
              <a:avLst/>
            </a:prstTxWarp>
          </a:bodyPr>
          <a:lstStyle>
            <a:lvl1pPr algn="r" defTabSz="941388">
              <a:defRPr sz="1200"/>
            </a:lvl1pPr>
          </a:lstStyle>
          <a:p>
            <a:pPr>
              <a:defRPr/>
            </a:pPr>
            <a:fld id="{42AB0754-6981-4077-8E07-4CF1C020C3B9}" type="slidenum">
              <a:rPr lang="en-US"/>
              <a:pPr>
                <a:defRPr/>
              </a:pPr>
              <a:t>‹#›</a:t>
            </a:fld>
            <a:endParaRPr lang="en-US"/>
          </a:p>
        </p:txBody>
      </p:sp>
    </p:spTree>
    <p:extLst>
      <p:ext uri="{BB962C8B-B14F-4D97-AF65-F5344CB8AC3E}">
        <p14:creationId xmlns:p14="http://schemas.microsoft.com/office/powerpoint/2010/main" val="1784676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3071813"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t" anchorCtr="0" compatLnSpc="1">
            <a:prstTxWarp prst="textNoShape">
              <a:avLst/>
            </a:prstTxWarp>
          </a:bodyPr>
          <a:lstStyle>
            <a:lvl1pPr defTabSz="941388">
              <a:defRPr sz="1200"/>
            </a:lvl1pPr>
          </a:lstStyle>
          <a:p>
            <a:pPr>
              <a:defRPr/>
            </a:pPr>
            <a:endParaRPr lang="en-US"/>
          </a:p>
        </p:txBody>
      </p:sp>
      <p:sp>
        <p:nvSpPr>
          <p:cNvPr id="5123" name="Rectangle 1027"/>
          <p:cNvSpPr>
            <a:spLocks noGrp="1" noChangeArrowheads="1"/>
          </p:cNvSpPr>
          <p:nvPr>
            <p:ph type="dt" idx="1"/>
          </p:nvPr>
        </p:nvSpPr>
        <p:spPr bwMode="auto">
          <a:xfrm>
            <a:off x="4014788" y="0"/>
            <a:ext cx="3071812"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t" anchorCtr="0" compatLnSpc="1">
            <a:prstTxWarp prst="textNoShape">
              <a:avLst/>
            </a:prstTxWarp>
          </a:bodyPr>
          <a:lstStyle>
            <a:lvl1pPr algn="r" defTabSz="941388">
              <a:defRPr sz="1200"/>
            </a:lvl1pPr>
          </a:lstStyle>
          <a:p>
            <a:pPr>
              <a:defRPr/>
            </a:pPr>
            <a:endParaRPr lang="en-US"/>
          </a:p>
        </p:txBody>
      </p:sp>
      <p:sp>
        <p:nvSpPr>
          <p:cNvPr id="15364" name="Rectangle 1028"/>
          <p:cNvSpPr>
            <a:spLocks noGrp="1" noRot="1" noChangeAspect="1" noChangeArrowheads="1" noTextEdit="1"/>
          </p:cNvSpPr>
          <p:nvPr>
            <p:ph type="sldImg" idx="2"/>
          </p:nvPr>
        </p:nvSpPr>
        <p:spPr bwMode="auto">
          <a:xfrm>
            <a:off x="995363" y="706438"/>
            <a:ext cx="5095875" cy="35290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endParaRPr lang="en-GB"/>
          </a:p>
        </p:txBody>
      </p:sp>
      <p:sp>
        <p:nvSpPr>
          <p:cNvPr id="5125" name="Rectangle 1029"/>
          <p:cNvSpPr>
            <a:spLocks noGrp="1" noChangeArrowheads="1"/>
          </p:cNvSpPr>
          <p:nvPr>
            <p:ph type="body" sz="quarter" idx="3"/>
          </p:nvPr>
        </p:nvSpPr>
        <p:spPr bwMode="auto">
          <a:xfrm>
            <a:off x="944563" y="4468813"/>
            <a:ext cx="5197475" cy="423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1030"/>
          <p:cNvSpPr>
            <a:spLocks noGrp="1" noChangeArrowheads="1"/>
          </p:cNvSpPr>
          <p:nvPr>
            <p:ph type="ftr" sz="quarter" idx="4"/>
          </p:nvPr>
        </p:nvSpPr>
        <p:spPr bwMode="auto">
          <a:xfrm>
            <a:off x="0" y="8940800"/>
            <a:ext cx="3071813"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b" anchorCtr="0" compatLnSpc="1">
            <a:prstTxWarp prst="textNoShape">
              <a:avLst/>
            </a:prstTxWarp>
          </a:bodyPr>
          <a:lstStyle>
            <a:lvl1pPr defTabSz="941388">
              <a:defRPr sz="1200"/>
            </a:lvl1pPr>
          </a:lstStyle>
          <a:p>
            <a:pPr>
              <a:defRPr/>
            </a:pPr>
            <a:endParaRPr lang="en-US"/>
          </a:p>
        </p:txBody>
      </p:sp>
      <p:sp>
        <p:nvSpPr>
          <p:cNvPr id="5127" name="Rectangle 1031"/>
          <p:cNvSpPr>
            <a:spLocks noGrp="1" noChangeArrowheads="1"/>
          </p:cNvSpPr>
          <p:nvPr>
            <p:ph type="sldNum" sz="quarter" idx="5"/>
          </p:nvPr>
        </p:nvSpPr>
        <p:spPr bwMode="auto">
          <a:xfrm>
            <a:off x="4014788" y="8940800"/>
            <a:ext cx="3071812"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262" tIns="47130" rIns="94262" bIns="47130" numCol="1" anchor="b" anchorCtr="0" compatLnSpc="1">
            <a:prstTxWarp prst="textNoShape">
              <a:avLst/>
            </a:prstTxWarp>
          </a:bodyPr>
          <a:lstStyle>
            <a:lvl1pPr algn="r" defTabSz="941388">
              <a:defRPr sz="1200"/>
            </a:lvl1pPr>
          </a:lstStyle>
          <a:p>
            <a:pPr>
              <a:defRPr/>
            </a:pPr>
            <a:fld id="{6A165AD5-BFB1-487B-AB95-A6097AB1CB11}" type="slidenum">
              <a:rPr lang="en-US"/>
              <a:pPr>
                <a:defRPr/>
              </a:pPr>
              <a:t>‹#›</a:t>
            </a:fld>
            <a:endParaRPr lang="en-US"/>
          </a:p>
        </p:txBody>
      </p:sp>
    </p:spTree>
    <p:extLst>
      <p:ext uri="{BB962C8B-B14F-4D97-AF65-F5344CB8AC3E}">
        <p14:creationId xmlns:p14="http://schemas.microsoft.com/office/powerpoint/2010/main" val="1735082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5363" y="706438"/>
            <a:ext cx="5095875" cy="35290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0</a:t>
            </a:fld>
            <a:endParaRPr lang="en-US" dirty="0"/>
          </a:p>
        </p:txBody>
      </p:sp>
    </p:spTree>
    <p:extLst>
      <p:ext uri="{BB962C8B-B14F-4D97-AF65-F5344CB8AC3E}">
        <p14:creationId xmlns:p14="http://schemas.microsoft.com/office/powerpoint/2010/main" val="1370002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1</a:t>
            </a:fld>
            <a:endParaRPr lang="en-US"/>
          </a:p>
        </p:txBody>
      </p:sp>
    </p:spTree>
    <p:extLst>
      <p:ext uri="{BB962C8B-B14F-4D97-AF65-F5344CB8AC3E}">
        <p14:creationId xmlns:p14="http://schemas.microsoft.com/office/powerpoint/2010/main" val="477470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2</a:t>
            </a:fld>
            <a:endParaRPr lang="en-US"/>
          </a:p>
        </p:txBody>
      </p:sp>
    </p:spTree>
    <p:extLst>
      <p:ext uri="{BB962C8B-B14F-4D97-AF65-F5344CB8AC3E}">
        <p14:creationId xmlns:p14="http://schemas.microsoft.com/office/powerpoint/2010/main" val="215908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3</a:t>
            </a:fld>
            <a:endParaRPr lang="en-US"/>
          </a:p>
        </p:txBody>
      </p:sp>
    </p:spTree>
    <p:extLst>
      <p:ext uri="{BB962C8B-B14F-4D97-AF65-F5344CB8AC3E}">
        <p14:creationId xmlns:p14="http://schemas.microsoft.com/office/powerpoint/2010/main" val="254979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4</a:t>
            </a:fld>
            <a:endParaRPr lang="en-US"/>
          </a:p>
        </p:txBody>
      </p:sp>
    </p:spTree>
    <p:extLst>
      <p:ext uri="{BB962C8B-B14F-4D97-AF65-F5344CB8AC3E}">
        <p14:creationId xmlns:p14="http://schemas.microsoft.com/office/powerpoint/2010/main" val="3139592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165AD5-BFB1-487B-AB95-A6097AB1CB11}" type="slidenum">
              <a:rPr lang="en-US" smtClean="0"/>
              <a:pPr>
                <a:defRPr/>
              </a:pPr>
              <a:t>5</a:t>
            </a:fld>
            <a:endParaRPr lang="en-US"/>
          </a:p>
        </p:txBody>
      </p:sp>
    </p:spTree>
    <p:extLst>
      <p:ext uri="{BB962C8B-B14F-4D97-AF65-F5344CB8AC3E}">
        <p14:creationId xmlns:p14="http://schemas.microsoft.com/office/powerpoint/2010/main" val="2725667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74755" name="Rectangle 3"/>
          <p:cNvSpPr>
            <a:spLocks noGrp="1" noChangeArrowheads="1"/>
          </p:cNvSpPr>
          <p:nvPr>
            <p:ph type="ctrTitle"/>
          </p:nvPr>
        </p:nvSpPr>
        <p:spPr>
          <a:xfrm>
            <a:off x="1231126" y="2002971"/>
            <a:ext cx="7565363" cy="3229428"/>
          </a:xfrm>
        </p:spPr>
        <p:txBody>
          <a:bodyPr anchor="t"/>
          <a:lstStyle>
            <a:lvl1pPr algn="r">
              <a:defRPr sz="3600">
                <a:solidFill>
                  <a:schemeClr val="bg1"/>
                </a:solidFill>
                <a:latin typeface="+mn-lt"/>
              </a:defRPr>
            </a:lvl1pPr>
          </a:lstStyle>
          <a:p>
            <a:pPr lvl="0"/>
            <a:r>
              <a:rPr lang="en-US" noProof="0" smtClean="0"/>
              <a:t>Click to edit Master title style</a:t>
            </a:r>
            <a:endParaRPr lang="en-US" noProof="0" dirty="0" smtClean="0"/>
          </a:p>
        </p:txBody>
      </p:sp>
      <p:sp>
        <p:nvSpPr>
          <p:cNvPr id="74756" name="Rectangle 4"/>
          <p:cNvSpPr>
            <a:spLocks noGrp="1" noChangeArrowheads="1"/>
          </p:cNvSpPr>
          <p:nvPr>
            <p:ph type="subTitle" idx="1"/>
          </p:nvPr>
        </p:nvSpPr>
        <p:spPr bwMode="auto">
          <a:xfrm>
            <a:off x="1287879" y="5486400"/>
            <a:ext cx="7513770" cy="809912"/>
          </a:xfrm>
        </p:spPr>
        <p:txBody>
          <a:bodyPr/>
          <a:lstStyle>
            <a:lvl1pPr marL="0" indent="0" algn="r">
              <a:buFontTx/>
              <a:buNone/>
              <a:defRPr sz="2000" b="1">
                <a:solidFill>
                  <a:schemeClr val="bg1"/>
                </a:solidFill>
                <a:latin typeface="+mn-lt"/>
              </a:defRPr>
            </a:lvl1pPr>
          </a:lstStyle>
          <a:p>
            <a:pPr lvl="0"/>
            <a:r>
              <a:rPr lang="en-US" noProof="0" smtClean="0"/>
              <a:t>Click to edit Master subtitle style</a:t>
            </a:r>
            <a:endParaRPr lang="en-US" noProof="0" dirty="0" smtClean="0"/>
          </a:p>
        </p:txBody>
      </p:sp>
      <p:sp>
        <p:nvSpPr>
          <p:cNvPr id="3" name="TextBox 2" descr="Regulatory Footnote"/>
          <p:cNvSpPr txBox="1"/>
          <p:nvPr userDrawn="1"/>
        </p:nvSpPr>
        <p:spPr>
          <a:xfrm>
            <a:off x="825504" y="6476780"/>
            <a:ext cx="6918473" cy="323165"/>
          </a:xfrm>
          <a:prstGeom prst="rect">
            <a:avLst/>
          </a:prstGeom>
          <a:noFill/>
        </p:spPr>
        <p:txBody>
          <a:bodyPr wrap="square"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500" b="0" i="0" u="none" strike="noStrike" kern="1200" baseline="0" dirty="0" smtClean="0">
                <a:solidFill>
                  <a:schemeClr val="bg1">
                    <a:lumMod val="65000"/>
                  </a:schemeClr>
                </a:solidFill>
                <a:latin typeface="+mn-lt"/>
                <a:ea typeface="+mn-ea"/>
                <a:cs typeface="+mn-cs"/>
              </a:rPr>
              <a:t>Latham &amp; Watkins operates worldwide as a limited liability partnership organized under the laws of the State of Delaware (USA) with affiliated limited liability partnerships conducting the practice in the United Kingdom, France, Italy and Singapore and as affiliated partnerships conducting the practice in Hong Kong and Japan. The Law Office of Salman M. Al-</a:t>
            </a:r>
            <a:r>
              <a:rPr lang="en-US" sz="500" b="0" i="0" u="none" strike="noStrike" kern="1200" baseline="0" dirty="0" err="1" smtClean="0">
                <a:solidFill>
                  <a:schemeClr val="bg1">
                    <a:lumMod val="65000"/>
                  </a:schemeClr>
                </a:solidFill>
                <a:latin typeface="+mn-lt"/>
                <a:ea typeface="+mn-ea"/>
                <a:cs typeface="+mn-cs"/>
              </a:rPr>
              <a:t>Sudairi</a:t>
            </a:r>
            <a:r>
              <a:rPr lang="en-US" sz="500" b="0" i="0" u="none" strike="noStrike" kern="1200" baseline="0" dirty="0" smtClean="0">
                <a:solidFill>
                  <a:schemeClr val="bg1">
                    <a:lumMod val="65000"/>
                  </a:schemeClr>
                </a:solidFill>
                <a:latin typeface="+mn-lt"/>
                <a:ea typeface="+mn-ea"/>
                <a:cs typeface="+mn-cs"/>
              </a:rPr>
              <a:t> is Latham &amp; Watkins' associated office in the Kingdom of Saudi Arabia. In Qatar, Latham &amp; Watkins LLP is licensed by the Qatar Financial Centre Authority. © Copyright 2013 Latham &amp; Watkins. All Rights Reserved.</a:t>
            </a:r>
          </a:p>
        </p:txBody>
      </p:sp>
      <p:pic>
        <p:nvPicPr>
          <p:cNvPr id="6"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7441" y="1093433"/>
            <a:ext cx="2399159" cy="174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473846"/>
      </p:ext>
    </p:extLst>
  </p:cSld>
  <p:clrMapOvr>
    <a:overrideClrMapping bg1="lt1" tx1="dk1" bg2="lt2" tx2="dk2" accent1="accent1" accent2="accent2" accent3="accent3" accent4="accent4" accent5="accent5" accent6="accent6" hlink="hlink" folHlink="folHlink"/>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5"/>
          <p:cNvSpPr>
            <a:spLocks noGrp="1" noChangeArrowheads="1"/>
          </p:cNvSpPr>
          <p:nvPr>
            <p:ph type="sldNum" sz="quarter" idx="10"/>
          </p:nvPr>
        </p:nvSpPr>
        <p:spPr>
          <a:ln/>
        </p:spPr>
        <p:txBody>
          <a:bodyPr/>
          <a:lstStyle>
            <a:lvl1pPr>
              <a:defRPr>
                <a:latin typeface="+mn-lt"/>
              </a:defRPr>
            </a:lvl1pPr>
          </a:lstStyle>
          <a:p>
            <a:pPr>
              <a:defRPr/>
            </a:pPr>
            <a:fld id="{3E8F25A5-9D49-4FFC-985B-8FF67C8BE7F4}" type="slidenum">
              <a:rPr lang="en-US" smtClean="0"/>
              <a:pPr>
                <a:defRPr/>
              </a:pPr>
              <a:t>‹#›</a:t>
            </a:fld>
            <a:endParaRPr lang="en-US" dirty="0"/>
          </a:p>
        </p:txBody>
      </p:sp>
      <p:sp>
        <p:nvSpPr>
          <p:cNvPr id="6" name="Rectangle 3"/>
          <p:cNvSpPr>
            <a:spLocks noGrp="1" noChangeArrowheads="1"/>
          </p:cNvSpPr>
          <p:nvPr>
            <p:ph type="title"/>
          </p:nvPr>
        </p:nvSpPr>
        <p:spPr bwMode="auto">
          <a:xfrm>
            <a:off x="863583" y="297544"/>
            <a:ext cx="8900903" cy="732971"/>
          </a:xfrm>
          <a:prstGeom prst="rect">
            <a:avLst/>
          </a:prstGeom>
          <a:noFill/>
          <a:ln>
            <a:noFill/>
          </a:ln>
          <a:effectLst/>
          <a:extLst>
            <a:ext uri="{909E8E84-426E-40dd-AFC4-6F175D3DCCD1}">
              <a14:hiddenFill xmlns:a14="http://schemas.microsoft.com/office/drawing/2010/main">
                <a:solidFill>
                  <a:srgbClr val="4C70E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91440" rIns="91440" bIns="91440" numCol="1" anchor="ctr" anchorCtr="0" compatLnSpc="1">
            <a:prstTxWarp prst="textNoShape">
              <a:avLst/>
            </a:prstTxWarp>
          </a:bodyPr>
          <a:lstStyle>
            <a:lvl1pPr>
              <a:defRPr>
                <a:latin typeface="+mn-lt"/>
              </a:defRPr>
            </a:lvl1pPr>
          </a:lstStyle>
          <a:p>
            <a:pPr lvl="0"/>
            <a:r>
              <a:rPr lang="en-US" smtClean="0"/>
              <a:t>Click to edit Master title style</a:t>
            </a:r>
            <a:endParaRPr lang="en-US" dirty="0" smtClean="0"/>
          </a:p>
        </p:txBody>
      </p:sp>
    </p:spTree>
    <p:extLst>
      <p:ext uri="{BB962C8B-B14F-4D97-AF65-F5344CB8AC3E}">
        <p14:creationId xmlns:p14="http://schemas.microsoft.com/office/powerpoint/2010/main" val="93651778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US" smtClean="0"/>
              <a:t>Click to edit Master title style</a:t>
            </a:r>
            <a:endParaRPr lang="en-US"/>
          </a:p>
        </p:txBody>
      </p:sp>
      <p:sp>
        <p:nvSpPr>
          <p:cNvPr id="3" name="Content Placeholder 2"/>
          <p:cNvSpPr>
            <a:spLocks noGrp="1"/>
          </p:cNvSpPr>
          <p:nvPr>
            <p:ph sz="half" idx="1"/>
          </p:nvPr>
        </p:nvSpPr>
        <p:spPr>
          <a:xfrm>
            <a:off x="462624" y="1524000"/>
            <a:ext cx="4450821" cy="4865688"/>
          </a:xfrm>
        </p:spPr>
        <p:txBody>
          <a:bodyPr/>
          <a:lstStyle>
            <a:lvl1pPr>
              <a:defRPr sz="200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78546" y="1524000"/>
            <a:ext cx="4452540" cy="4865688"/>
          </a:xfrm>
        </p:spPr>
        <p:txBody>
          <a:bodyPr/>
          <a:lstStyle>
            <a:lvl1pPr>
              <a:defRPr sz="200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5"/>
          <p:cNvSpPr>
            <a:spLocks noGrp="1" noChangeArrowheads="1"/>
          </p:cNvSpPr>
          <p:nvPr>
            <p:ph type="sldNum" sz="quarter" idx="10"/>
          </p:nvPr>
        </p:nvSpPr>
        <p:spPr>
          <a:ln/>
        </p:spPr>
        <p:txBody>
          <a:bodyPr/>
          <a:lstStyle>
            <a:lvl1pPr>
              <a:defRPr>
                <a:latin typeface="+mn-lt"/>
              </a:defRPr>
            </a:lvl1pPr>
          </a:lstStyle>
          <a:p>
            <a:pPr>
              <a:defRPr/>
            </a:pPr>
            <a:fld id="{173F59E1-574D-449D-AEAE-4FE5E76822F2}" type="slidenum">
              <a:rPr lang="en-US" smtClean="0"/>
              <a:pPr>
                <a:defRPr/>
              </a:pPr>
              <a:t>‹#›</a:t>
            </a:fld>
            <a:endParaRPr lang="en-US"/>
          </a:p>
        </p:txBody>
      </p:sp>
    </p:spTree>
    <p:extLst>
      <p:ext uri="{BB962C8B-B14F-4D97-AF65-F5344CB8AC3E}">
        <p14:creationId xmlns:p14="http://schemas.microsoft.com/office/powerpoint/2010/main" val="38091026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US" smtClean="0"/>
              <a:t>Click to edit Master title style</a:t>
            </a:r>
            <a:endParaRPr lang="en-US" dirty="0"/>
          </a:p>
        </p:txBody>
      </p:sp>
      <p:sp>
        <p:nvSpPr>
          <p:cNvPr id="3" name="Rectangle 5"/>
          <p:cNvSpPr>
            <a:spLocks noGrp="1" noChangeArrowheads="1"/>
          </p:cNvSpPr>
          <p:nvPr>
            <p:ph type="sldNum" sz="quarter" idx="10"/>
          </p:nvPr>
        </p:nvSpPr>
        <p:spPr>
          <a:ln/>
        </p:spPr>
        <p:txBody>
          <a:bodyPr/>
          <a:lstStyle>
            <a:lvl1pPr>
              <a:defRPr>
                <a:latin typeface="+mn-lt"/>
              </a:defRPr>
            </a:lvl1pPr>
          </a:lstStyle>
          <a:p>
            <a:pPr>
              <a:defRPr/>
            </a:pPr>
            <a:fld id="{E06A0C3F-1D84-49FB-BAC4-25433D39865E}" type="slidenum">
              <a:rPr lang="en-US" smtClean="0"/>
              <a:pPr>
                <a:defRPr/>
              </a:pPr>
              <a:t>‹#›</a:t>
            </a:fld>
            <a:endParaRPr lang="en-US"/>
          </a:p>
        </p:txBody>
      </p:sp>
    </p:spTree>
    <p:extLst>
      <p:ext uri="{BB962C8B-B14F-4D97-AF65-F5344CB8AC3E}">
        <p14:creationId xmlns:p14="http://schemas.microsoft.com/office/powerpoint/2010/main" val="351500464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2238BB9-21A6-40CF-B439-77CDF53808AE}" type="slidenum">
              <a:rPr lang="en-US"/>
              <a:pPr>
                <a:defRPr/>
              </a:pPr>
              <a:t>‹#›</a:t>
            </a:fld>
            <a:endParaRPr lang="en-US"/>
          </a:p>
        </p:txBody>
      </p:sp>
    </p:spTree>
    <p:extLst>
      <p:ext uri="{BB962C8B-B14F-4D97-AF65-F5344CB8AC3E}">
        <p14:creationId xmlns:p14="http://schemas.microsoft.com/office/powerpoint/2010/main" val="330176883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lum/>
          </a:blip>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863583" y="297544"/>
            <a:ext cx="8900903" cy="732971"/>
          </a:xfrm>
          <a:prstGeom prst="rect">
            <a:avLst/>
          </a:prstGeom>
          <a:noFill/>
          <a:ln>
            <a:noFill/>
          </a:ln>
          <a:effectLst/>
          <a:extLst>
            <a:ext uri="{909E8E84-426E-40dd-AFC4-6F175D3DCCD1}">
              <a14:hiddenFill xmlns:a14="http://schemas.microsoft.com/office/drawing/2010/main">
                <a:solidFill>
                  <a:srgbClr val="4C70E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91440" rIns="91440" bIns="91440" numCol="1" anchor="ctr" anchorCtr="0" compatLnSpc="1">
            <a:prstTxWarp prst="textNoShape">
              <a:avLst/>
            </a:prstTxWarp>
          </a:bodyPr>
          <a:lstStyle/>
          <a:p>
            <a:pPr lvl="0"/>
            <a:r>
              <a:rPr lang="en-US" dirty="0" smtClean="0"/>
              <a:t>Title</a:t>
            </a:r>
          </a:p>
        </p:txBody>
      </p:sp>
      <p:sp>
        <p:nvSpPr>
          <p:cNvPr id="1027" name="Rectangle 4"/>
          <p:cNvSpPr>
            <a:spLocks noGrp="1" noChangeArrowheads="1"/>
          </p:cNvSpPr>
          <p:nvPr>
            <p:ph type="body" idx="1"/>
          </p:nvPr>
        </p:nvSpPr>
        <p:spPr bwMode="blackWhite">
          <a:xfrm>
            <a:off x="911981" y="1582056"/>
            <a:ext cx="8619104" cy="4658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91440" rIns="91440" bIns="9144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3733" name="Rectangle 5"/>
          <p:cNvSpPr>
            <a:spLocks noGrp="1" noChangeArrowheads="1"/>
          </p:cNvSpPr>
          <p:nvPr>
            <p:ph type="sldNum" sz="quarter" idx="4"/>
          </p:nvPr>
        </p:nvSpPr>
        <p:spPr bwMode="auto">
          <a:xfrm>
            <a:off x="8991074" y="6525758"/>
            <a:ext cx="405871"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spAutoFit/>
          </a:bodyPr>
          <a:lstStyle>
            <a:lvl1pPr algn="r">
              <a:spcBef>
                <a:spcPct val="50000"/>
              </a:spcBef>
              <a:defRPr sz="900" b="0">
                <a:solidFill>
                  <a:srgbClr val="AC0000"/>
                </a:solidFill>
                <a:latin typeface="+mn-lt"/>
              </a:defRPr>
            </a:lvl1pPr>
          </a:lstStyle>
          <a:p>
            <a:pPr>
              <a:defRPr/>
            </a:pPr>
            <a:fld id="{7D87EB7A-5A85-4349-9C03-916A5824ADE3}" type="slidenum">
              <a:rPr lang="en-US" smtClean="0"/>
              <a:pPr>
                <a:defRPr/>
              </a:pPr>
              <a:t>‹#›</a:t>
            </a:fld>
            <a:endParaRPr lang="en-US" dirty="0"/>
          </a:p>
        </p:txBody>
      </p:sp>
      <p:pic>
        <p:nvPicPr>
          <p:cNvPr id="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75096" y="6570957"/>
            <a:ext cx="1528408" cy="11112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27" r:id="rId1"/>
    <p:sldLayoutId id="2147483717" r:id="rId2"/>
    <p:sldLayoutId id="2147483719" r:id="rId3"/>
    <p:sldLayoutId id="2147483721" r:id="rId4"/>
    <p:sldLayoutId id="2147483722" r:id="rId5"/>
  </p:sldLayoutIdLst>
  <p:transition xmlns:p14="http://schemas.microsoft.com/office/powerpoint/2010/main">
    <p:wipe dir="r"/>
  </p:transition>
  <p:timing>
    <p:tnLst>
      <p:par>
        <p:cTn xmlns:p14="http://schemas.microsoft.com/office/powerpoint/2010/main" id="1" dur="indefinite" restart="never" nodeType="tmRoot"/>
      </p:par>
    </p:tnLst>
  </p:timing>
  <p:hf hdr="0" ftr="0" dt="0"/>
  <p:txStyles>
    <p:titleStyle>
      <a:lvl1pPr algn="l" rtl="0" eaLnBrk="1" fontAlgn="base" hangingPunct="1">
        <a:lnSpc>
          <a:spcPct val="95000"/>
        </a:lnSpc>
        <a:spcBef>
          <a:spcPct val="0"/>
        </a:spcBef>
        <a:spcAft>
          <a:spcPct val="0"/>
        </a:spcAft>
        <a:defRPr sz="2800" b="1" baseline="0">
          <a:solidFill>
            <a:schemeClr val="bg1"/>
          </a:solidFill>
          <a:latin typeface="+mn-lt"/>
          <a:ea typeface="+mj-ea"/>
          <a:cs typeface="+mj-cs"/>
        </a:defRPr>
      </a:lvl1pPr>
      <a:lvl2pPr algn="l" rtl="0" eaLnBrk="1" fontAlgn="base" hangingPunct="1">
        <a:lnSpc>
          <a:spcPct val="95000"/>
        </a:lnSpc>
        <a:spcBef>
          <a:spcPct val="0"/>
        </a:spcBef>
        <a:spcAft>
          <a:spcPct val="0"/>
        </a:spcAft>
        <a:defRPr sz="3200" b="1">
          <a:solidFill>
            <a:schemeClr val="bg1"/>
          </a:solidFill>
          <a:latin typeface="Arial" charset="0"/>
        </a:defRPr>
      </a:lvl2pPr>
      <a:lvl3pPr algn="l" rtl="0" eaLnBrk="1" fontAlgn="base" hangingPunct="1">
        <a:lnSpc>
          <a:spcPct val="95000"/>
        </a:lnSpc>
        <a:spcBef>
          <a:spcPct val="0"/>
        </a:spcBef>
        <a:spcAft>
          <a:spcPct val="0"/>
        </a:spcAft>
        <a:defRPr sz="3200" b="1">
          <a:solidFill>
            <a:schemeClr val="bg1"/>
          </a:solidFill>
          <a:latin typeface="Arial" charset="0"/>
        </a:defRPr>
      </a:lvl3pPr>
      <a:lvl4pPr algn="l" rtl="0" eaLnBrk="1" fontAlgn="base" hangingPunct="1">
        <a:lnSpc>
          <a:spcPct val="95000"/>
        </a:lnSpc>
        <a:spcBef>
          <a:spcPct val="0"/>
        </a:spcBef>
        <a:spcAft>
          <a:spcPct val="0"/>
        </a:spcAft>
        <a:defRPr sz="3200" b="1">
          <a:solidFill>
            <a:schemeClr val="bg1"/>
          </a:solidFill>
          <a:latin typeface="Arial" charset="0"/>
        </a:defRPr>
      </a:lvl4pPr>
      <a:lvl5pPr algn="l" rtl="0" eaLnBrk="1" fontAlgn="base" hangingPunct="1">
        <a:lnSpc>
          <a:spcPct val="95000"/>
        </a:lnSpc>
        <a:spcBef>
          <a:spcPct val="0"/>
        </a:spcBef>
        <a:spcAft>
          <a:spcPct val="0"/>
        </a:spcAft>
        <a:defRPr sz="3200" b="1">
          <a:solidFill>
            <a:schemeClr val="bg1"/>
          </a:solidFill>
          <a:latin typeface="Arial" charset="0"/>
        </a:defRPr>
      </a:lvl5pPr>
      <a:lvl6pPr marL="457200" algn="l" rtl="0" eaLnBrk="1" fontAlgn="base" hangingPunct="1">
        <a:lnSpc>
          <a:spcPct val="95000"/>
        </a:lnSpc>
        <a:spcBef>
          <a:spcPct val="0"/>
        </a:spcBef>
        <a:spcAft>
          <a:spcPct val="0"/>
        </a:spcAft>
        <a:defRPr sz="3200" b="1">
          <a:solidFill>
            <a:srgbClr val="005480"/>
          </a:solidFill>
          <a:latin typeface="Arial" charset="0"/>
        </a:defRPr>
      </a:lvl6pPr>
      <a:lvl7pPr marL="914400" algn="l" rtl="0" eaLnBrk="1" fontAlgn="base" hangingPunct="1">
        <a:lnSpc>
          <a:spcPct val="95000"/>
        </a:lnSpc>
        <a:spcBef>
          <a:spcPct val="0"/>
        </a:spcBef>
        <a:spcAft>
          <a:spcPct val="0"/>
        </a:spcAft>
        <a:defRPr sz="3200" b="1">
          <a:solidFill>
            <a:srgbClr val="005480"/>
          </a:solidFill>
          <a:latin typeface="Arial" charset="0"/>
        </a:defRPr>
      </a:lvl7pPr>
      <a:lvl8pPr marL="1371600" algn="l" rtl="0" eaLnBrk="1" fontAlgn="base" hangingPunct="1">
        <a:lnSpc>
          <a:spcPct val="95000"/>
        </a:lnSpc>
        <a:spcBef>
          <a:spcPct val="0"/>
        </a:spcBef>
        <a:spcAft>
          <a:spcPct val="0"/>
        </a:spcAft>
        <a:defRPr sz="3200" b="1">
          <a:solidFill>
            <a:srgbClr val="005480"/>
          </a:solidFill>
          <a:latin typeface="Arial" charset="0"/>
        </a:defRPr>
      </a:lvl8pPr>
      <a:lvl9pPr marL="1828800" algn="l" rtl="0" eaLnBrk="1" fontAlgn="base" hangingPunct="1">
        <a:lnSpc>
          <a:spcPct val="95000"/>
        </a:lnSpc>
        <a:spcBef>
          <a:spcPct val="0"/>
        </a:spcBef>
        <a:spcAft>
          <a:spcPct val="0"/>
        </a:spcAft>
        <a:defRPr sz="3200" b="1">
          <a:solidFill>
            <a:srgbClr val="005480"/>
          </a:solidFill>
          <a:latin typeface="Arial" charset="0"/>
        </a:defRPr>
      </a:lvl9pPr>
    </p:titleStyle>
    <p:bodyStyle>
      <a:lvl1pPr marL="342900" indent="-342900" algn="l" rtl="0" eaLnBrk="1" fontAlgn="base" hangingPunct="1">
        <a:spcBef>
          <a:spcPct val="0"/>
        </a:spcBef>
        <a:spcAft>
          <a:spcPct val="15000"/>
        </a:spcAft>
        <a:buClr>
          <a:srgbClr val="AC0000"/>
        </a:buClr>
        <a:buSzPct val="75000"/>
        <a:buChar char="•"/>
        <a:defRPr sz="2400">
          <a:solidFill>
            <a:schemeClr val="tx1"/>
          </a:solidFill>
          <a:latin typeface="+mn-lt"/>
          <a:ea typeface="+mn-ea"/>
          <a:cs typeface="+mn-cs"/>
        </a:defRPr>
      </a:lvl1pPr>
      <a:lvl2pPr marL="742950" indent="-285750" algn="l" rtl="0" eaLnBrk="1" fontAlgn="base" hangingPunct="1">
        <a:spcBef>
          <a:spcPct val="0"/>
        </a:spcBef>
        <a:spcAft>
          <a:spcPct val="15000"/>
        </a:spcAft>
        <a:buClr>
          <a:srgbClr val="AC0000"/>
        </a:buClr>
        <a:buSzPct val="75000"/>
        <a:buChar char="•"/>
        <a:defRPr sz="2000">
          <a:solidFill>
            <a:schemeClr val="tx1"/>
          </a:solidFill>
          <a:latin typeface="+mn-lt"/>
        </a:defRPr>
      </a:lvl2pPr>
      <a:lvl3pPr marL="1143000" indent="-228600" algn="l" rtl="0" eaLnBrk="1" fontAlgn="base" hangingPunct="1">
        <a:spcBef>
          <a:spcPct val="0"/>
        </a:spcBef>
        <a:spcAft>
          <a:spcPct val="15000"/>
        </a:spcAft>
        <a:buClr>
          <a:srgbClr val="AC0000"/>
        </a:buClr>
        <a:buSzPct val="75000"/>
        <a:buChar char="•"/>
        <a:defRPr>
          <a:solidFill>
            <a:schemeClr val="tx1"/>
          </a:solidFill>
          <a:latin typeface="+mn-lt"/>
        </a:defRPr>
      </a:lvl3pPr>
      <a:lvl4pPr marL="1600200" indent="-228600" algn="l" rtl="0" eaLnBrk="1" fontAlgn="base" hangingPunct="1">
        <a:spcBef>
          <a:spcPct val="0"/>
        </a:spcBef>
        <a:spcAft>
          <a:spcPct val="15000"/>
        </a:spcAft>
        <a:buClr>
          <a:srgbClr val="AC0000"/>
        </a:buClr>
        <a:buSzPct val="75000"/>
        <a:buChar char="•"/>
        <a:defRPr sz="1600">
          <a:solidFill>
            <a:schemeClr val="tx1"/>
          </a:solidFill>
          <a:latin typeface="+mn-lt"/>
        </a:defRPr>
      </a:lvl4pPr>
      <a:lvl5pPr marL="2057400" indent="-228600" algn="l" rtl="0" eaLnBrk="1" fontAlgn="base" hangingPunct="1">
        <a:spcBef>
          <a:spcPct val="0"/>
        </a:spcBef>
        <a:spcAft>
          <a:spcPct val="0"/>
        </a:spcAft>
        <a:buClr>
          <a:srgbClr val="A50021"/>
        </a:buClr>
        <a:buSzPct val="75000"/>
        <a:buChar char="•"/>
        <a:defRPr sz="1600">
          <a:solidFill>
            <a:schemeClr val="tx1"/>
          </a:solidFill>
          <a:latin typeface="+mn-lt"/>
        </a:defRPr>
      </a:lvl5pPr>
      <a:lvl6pPr marL="2514600" indent="-228600" algn="l" rtl="0" eaLnBrk="1" fontAlgn="base" hangingPunct="1">
        <a:spcBef>
          <a:spcPct val="0"/>
        </a:spcBef>
        <a:spcAft>
          <a:spcPct val="0"/>
        </a:spcAft>
        <a:buClr>
          <a:srgbClr val="A50021"/>
        </a:buClr>
        <a:buSzPct val="75000"/>
        <a:buChar char="•"/>
        <a:defRPr sz="1600">
          <a:solidFill>
            <a:schemeClr val="tx1"/>
          </a:solidFill>
          <a:latin typeface="+mn-lt"/>
        </a:defRPr>
      </a:lvl6pPr>
      <a:lvl7pPr marL="2971800" indent="-228600" algn="l" rtl="0" eaLnBrk="1" fontAlgn="base" hangingPunct="1">
        <a:spcBef>
          <a:spcPct val="0"/>
        </a:spcBef>
        <a:spcAft>
          <a:spcPct val="0"/>
        </a:spcAft>
        <a:buClr>
          <a:srgbClr val="A50021"/>
        </a:buClr>
        <a:buSzPct val="75000"/>
        <a:buChar char="•"/>
        <a:defRPr sz="1600">
          <a:solidFill>
            <a:schemeClr val="tx1"/>
          </a:solidFill>
          <a:latin typeface="+mn-lt"/>
        </a:defRPr>
      </a:lvl7pPr>
      <a:lvl8pPr marL="3429000" indent="-228600" algn="l" rtl="0" eaLnBrk="1" fontAlgn="base" hangingPunct="1">
        <a:spcBef>
          <a:spcPct val="0"/>
        </a:spcBef>
        <a:spcAft>
          <a:spcPct val="0"/>
        </a:spcAft>
        <a:buClr>
          <a:srgbClr val="A50021"/>
        </a:buClr>
        <a:buSzPct val="75000"/>
        <a:buChar char="•"/>
        <a:defRPr sz="1600">
          <a:solidFill>
            <a:schemeClr val="tx1"/>
          </a:solidFill>
          <a:latin typeface="+mn-lt"/>
        </a:defRPr>
      </a:lvl8pPr>
      <a:lvl9pPr marL="3886200" indent="-228600" algn="l" rtl="0" eaLnBrk="1" fontAlgn="base" hangingPunct="1">
        <a:spcBef>
          <a:spcPct val="0"/>
        </a:spcBef>
        <a:spcAft>
          <a:spcPct val="0"/>
        </a:spcAft>
        <a:buClr>
          <a:srgbClr val="A50021"/>
        </a:buClr>
        <a:buSzPct val="75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p:txBody>
          <a:bodyPr/>
          <a:lstStyle/>
          <a:p>
            <a:pPr eaLnBrk="1" hangingPunct="1"/>
            <a:r>
              <a:rPr lang="en-US" dirty="0" smtClean="0"/>
              <a:t>When to seek leniency in “atypical cartel” cases?</a:t>
            </a:r>
          </a:p>
        </p:txBody>
      </p:sp>
      <p:sp>
        <p:nvSpPr>
          <p:cNvPr id="5123" name="Subtitle 1"/>
          <p:cNvSpPr>
            <a:spLocks noGrp="1"/>
          </p:cNvSpPr>
          <p:nvPr>
            <p:ph type="subTitle" idx="1"/>
          </p:nvPr>
        </p:nvSpPr>
        <p:spPr/>
        <p:txBody>
          <a:bodyPr/>
          <a:lstStyle/>
          <a:p>
            <a:pPr eaLnBrk="1" hangingPunct="1"/>
            <a:r>
              <a:rPr lang="en-US" dirty="0" smtClean="0"/>
              <a:t>Marc Hansen</a:t>
            </a:r>
          </a:p>
          <a:p>
            <a:pPr eaLnBrk="1" hangingPunct="1"/>
            <a:r>
              <a:rPr lang="en-US" sz="1600" dirty="0" smtClean="0"/>
              <a:t>21 January 2014</a:t>
            </a:r>
          </a:p>
        </p:txBody>
      </p:sp>
      <p:sp>
        <p:nvSpPr>
          <p:cNvPr id="4" name="TextBox 3"/>
          <p:cNvSpPr txBox="1"/>
          <p:nvPr/>
        </p:nvSpPr>
        <p:spPr>
          <a:xfrm>
            <a:off x="3888933" y="1086083"/>
            <a:ext cx="4883753" cy="276999"/>
          </a:xfrm>
          <a:prstGeom prst="rect">
            <a:avLst/>
          </a:prstGeom>
          <a:noFill/>
        </p:spPr>
        <p:txBody>
          <a:bodyPr wrap="square" rtlCol="0">
            <a:spAutoFit/>
          </a:bodyPr>
          <a:lstStyle/>
          <a:p>
            <a:pPr marL="0" marR="0" indent="0" algn="r" defTabSz="914400" rtl="0" eaLnBrk="1" fontAlgn="base" latinLnBrk="0" hangingPunct="1">
              <a:lnSpc>
                <a:spcPct val="100000"/>
              </a:lnSpc>
              <a:spcBef>
                <a:spcPct val="0"/>
              </a:spcBef>
              <a:spcAft>
                <a:spcPct val="0"/>
              </a:spcAft>
              <a:buClrTx/>
              <a:buSzTx/>
              <a:buFontTx/>
              <a:buNone/>
              <a:tabLst/>
            </a:pPr>
            <a:r>
              <a:rPr lang="en-US" sz="1200" b="1" dirty="0" smtClean="0">
                <a:solidFill>
                  <a:schemeClr val="tx1">
                    <a:lumMod val="75000"/>
                    <a:lumOff val="25000"/>
                  </a:schemeClr>
                </a:solidFill>
                <a:latin typeface="+mn-lt"/>
              </a:rPr>
              <a:t>ICN Cartel Working Group</a:t>
            </a:r>
            <a:endParaRPr lang="en-US" sz="1200" b="1" i="0" u="none" strike="noStrike" kern="1200" baseline="0" dirty="0" smtClean="0">
              <a:solidFill>
                <a:schemeClr val="tx1">
                  <a:lumMod val="75000"/>
                  <a:lumOff val="25000"/>
                </a:schemeClr>
              </a:solidFill>
              <a:latin typeface="+mn-lt"/>
              <a:ea typeface="+mn-ea"/>
              <a:cs typeface="+mn-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t>What are examples of atypical cartel case?</a:t>
            </a:r>
          </a:p>
          <a:p>
            <a:pPr lvl="1"/>
            <a:r>
              <a:rPr lang="en-US" dirty="0" smtClean="0"/>
              <a:t>Information exchange cases </a:t>
            </a:r>
          </a:p>
          <a:p>
            <a:pPr lvl="1"/>
            <a:r>
              <a:rPr lang="en-US" dirty="0" smtClean="0"/>
              <a:t>Price signaling cases</a:t>
            </a:r>
          </a:p>
          <a:p>
            <a:pPr lvl="1"/>
            <a:r>
              <a:rPr lang="en-US"/>
              <a:t>Non-secret cartels</a:t>
            </a:r>
          </a:p>
          <a:p>
            <a:pPr lvl="1"/>
            <a:r>
              <a:rPr lang="en-US" smtClean="0"/>
              <a:t>“</a:t>
            </a:r>
            <a:r>
              <a:rPr lang="en-US" dirty="0" smtClean="0"/>
              <a:t>Hub and Spoke” cases</a:t>
            </a:r>
          </a:p>
          <a:p>
            <a:pPr lvl="1"/>
            <a:r>
              <a:rPr lang="en-US" dirty="0" smtClean="0"/>
              <a:t>Ongoing effects of “old and cold” conduct</a:t>
            </a:r>
          </a:p>
          <a:p>
            <a:pPr lvl="0"/>
            <a:endParaRPr lang="en-US" dirty="0" smtClean="0"/>
          </a:p>
          <a:p>
            <a:pPr lvl="0"/>
            <a:r>
              <a:rPr lang="en-US" dirty="0" smtClean="0"/>
              <a:t>What are the features of atypical cartel matters that warrant special considerations?</a:t>
            </a:r>
          </a:p>
          <a:p>
            <a:pPr lvl="1"/>
            <a:r>
              <a:rPr lang="en-US" dirty="0" smtClean="0"/>
              <a:t>The conduct is less clear cut than “smoke filled room” cartels</a:t>
            </a:r>
          </a:p>
          <a:p>
            <a:pPr lvl="1"/>
            <a:r>
              <a:rPr lang="en-US" dirty="0" smtClean="0"/>
              <a:t>The entire picture is not clear to each participant in the conduct</a:t>
            </a:r>
          </a:p>
          <a:p>
            <a:pPr lvl="1"/>
            <a:r>
              <a:rPr lang="en-US" dirty="0" smtClean="0"/>
              <a:t>Customers know about the conduct</a:t>
            </a:r>
          </a:p>
          <a:p>
            <a:pPr lvl="1"/>
            <a:endParaRPr lang="en-US" dirty="0" smtClean="0"/>
          </a:p>
        </p:txBody>
      </p:sp>
      <p:sp>
        <p:nvSpPr>
          <p:cNvPr id="3" name="Slide Number Placeholder 2"/>
          <p:cNvSpPr>
            <a:spLocks noGrp="1"/>
          </p:cNvSpPr>
          <p:nvPr>
            <p:ph type="sldNum" sz="quarter" idx="10"/>
          </p:nvPr>
        </p:nvSpPr>
        <p:spPr/>
        <p:txBody>
          <a:bodyPr/>
          <a:lstStyle/>
          <a:p>
            <a:pPr>
              <a:defRPr/>
            </a:pPr>
            <a:fld id="{3E8F25A5-9D49-4FFC-985B-8FF67C8BE7F4}" type="slidenum">
              <a:rPr lang="en-US" smtClean="0"/>
              <a:pPr>
                <a:defRPr/>
              </a:pPr>
              <a:t>1</a:t>
            </a:fld>
            <a:endParaRPr lang="en-US"/>
          </a:p>
        </p:txBody>
      </p:sp>
      <p:sp>
        <p:nvSpPr>
          <p:cNvPr id="6" name="Title 5"/>
          <p:cNvSpPr>
            <a:spLocks noGrp="1"/>
          </p:cNvSpPr>
          <p:nvPr>
            <p:ph type="title"/>
          </p:nvPr>
        </p:nvSpPr>
        <p:spPr/>
        <p:txBody>
          <a:bodyPr/>
          <a:lstStyle/>
          <a:p>
            <a:r>
              <a:rPr lang="en-US" dirty="0" smtClean="0"/>
              <a:t>Why do atypical cartels </a:t>
            </a:r>
            <a:br>
              <a:rPr lang="en-US" dirty="0" smtClean="0"/>
            </a:br>
            <a:r>
              <a:rPr lang="en-US" dirty="0" smtClean="0"/>
              <a:t>require separate analysis?</a:t>
            </a:r>
            <a:endParaRPr lang="en-US" dirty="0"/>
          </a:p>
        </p:txBody>
      </p:sp>
    </p:spTree>
    <p:extLst>
      <p:ext uri="{BB962C8B-B14F-4D97-AF65-F5344CB8AC3E}">
        <p14:creationId xmlns:p14="http://schemas.microsoft.com/office/powerpoint/2010/main" val="418876116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1981" y="1295400"/>
            <a:ext cx="8619104" cy="4658945"/>
          </a:xfrm>
        </p:spPr>
        <p:txBody>
          <a:bodyPr/>
          <a:lstStyle/>
          <a:p>
            <a:r>
              <a:rPr lang="en-US" sz="2000" dirty="0" smtClean="0"/>
              <a:t>These cases come to the lawyer as a “problem”</a:t>
            </a:r>
          </a:p>
          <a:p>
            <a:pPr lvl="1"/>
            <a:r>
              <a:rPr lang="en-US" sz="1800" dirty="0" smtClean="0"/>
              <a:t>It is up to the lawyer to define the problem</a:t>
            </a:r>
          </a:p>
          <a:p>
            <a:pPr lvl="1"/>
            <a:r>
              <a:rPr lang="en-US" sz="1800" dirty="0" smtClean="0"/>
              <a:t>But above all find a </a:t>
            </a:r>
            <a:r>
              <a:rPr lang="en-US" sz="1800" u="sng" dirty="0" smtClean="0"/>
              <a:t>solution</a:t>
            </a:r>
          </a:p>
          <a:p>
            <a:pPr lvl="3"/>
            <a:endParaRPr lang="en-US" sz="1400" dirty="0" smtClean="0"/>
          </a:p>
          <a:p>
            <a:r>
              <a:rPr lang="en-US" sz="2000" dirty="0" smtClean="0"/>
              <a:t>The solution can be to decide that this is not an enforcement risk</a:t>
            </a:r>
          </a:p>
          <a:p>
            <a:pPr lvl="1"/>
            <a:r>
              <a:rPr lang="en-US" sz="1800" dirty="0" smtClean="0"/>
              <a:t>No violation of law as pro-competitive? </a:t>
            </a:r>
          </a:p>
          <a:p>
            <a:pPr lvl="1"/>
            <a:r>
              <a:rPr lang="en-US" sz="1800" dirty="0" smtClean="0"/>
              <a:t>Not “per se” -- Efficiency defenses (information exchanges)</a:t>
            </a:r>
          </a:p>
          <a:p>
            <a:pPr lvl="1"/>
            <a:r>
              <a:rPr lang="en-US" sz="1800" dirty="0" smtClean="0"/>
              <a:t>Other defenses? (new entry?)</a:t>
            </a:r>
          </a:p>
          <a:p>
            <a:pPr lvl="3"/>
            <a:endParaRPr lang="en-US" sz="1400" dirty="0"/>
          </a:p>
          <a:p>
            <a:r>
              <a:rPr lang="en-US" sz="2000" dirty="0" smtClean="0"/>
              <a:t>Statute of limitations will also play a role</a:t>
            </a:r>
          </a:p>
          <a:p>
            <a:pPr lvl="3"/>
            <a:endParaRPr lang="en-US" sz="1400" dirty="0"/>
          </a:p>
          <a:p>
            <a:r>
              <a:rPr lang="en-US" sz="2000" dirty="0" smtClean="0"/>
              <a:t>Above all, such cases have less clear fact patterns than the classic “smoke filled room” cartel cases</a:t>
            </a:r>
          </a:p>
          <a:p>
            <a:endParaRPr lang="en-US" sz="2000" dirty="0"/>
          </a:p>
          <a:p>
            <a:r>
              <a:rPr lang="en-US" sz="2000" dirty="0" smtClean="0"/>
              <a:t>Not all violations of law must be reported</a:t>
            </a:r>
          </a:p>
          <a:p>
            <a:endParaRPr lang="en-US" dirty="0" smtClean="0"/>
          </a:p>
          <a:p>
            <a:pPr marL="457200" lvl="1" indent="0">
              <a:buNone/>
            </a:pPr>
            <a:endParaRPr lang="en-US" dirty="0"/>
          </a:p>
          <a:p>
            <a:pPr marL="457200" lvl="1" indent="0">
              <a:buNone/>
            </a:pPr>
            <a:endParaRPr lang="en-US" dirty="0"/>
          </a:p>
        </p:txBody>
      </p:sp>
      <p:sp>
        <p:nvSpPr>
          <p:cNvPr id="3" name="Slide Number Placeholder 2"/>
          <p:cNvSpPr>
            <a:spLocks noGrp="1"/>
          </p:cNvSpPr>
          <p:nvPr>
            <p:ph type="sldNum" sz="quarter" idx="10"/>
          </p:nvPr>
        </p:nvSpPr>
        <p:spPr/>
        <p:txBody>
          <a:bodyPr/>
          <a:lstStyle/>
          <a:p>
            <a:pPr>
              <a:defRPr/>
            </a:pPr>
            <a:fld id="{3E8F25A5-9D49-4FFC-985B-8FF67C8BE7F4}" type="slidenum">
              <a:rPr lang="en-US" smtClean="0"/>
              <a:pPr>
                <a:defRPr/>
              </a:pPr>
              <a:t>2</a:t>
            </a:fld>
            <a:endParaRPr lang="en-US" dirty="0"/>
          </a:p>
        </p:txBody>
      </p:sp>
      <p:sp>
        <p:nvSpPr>
          <p:cNvPr id="4" name="Title 3"/>
          <p:cNvSpPr>
            <a:spLocks noGrp="1"/>
          </p:cNvSpPr>
          <p:nvPr>
            <p:ph type="title"/>
          </p:nvPr>
        </p:nvSpPr>
        <p:spPr/>
        <p:txBody>
          <a:bodyPr/>
          <a:lstStyle/>
          <a:p>
            <a:r>
              <a:rPr lang="en-US" dirty="0" smtClean="0"/>
              <a:t>What are the special considerations?</a:t>
            </a:r>
            <a:endParaRPr lang="en-US" dirty="0"/>
          </a:p>
        </p:txBody>
      </p:sp>
    </p:spTree>
    <p:extLst>
      <p:ext uri="{BB962C8B-B14F-4D97-AF65-F5344CB8AC3E}">
        <p14:creationId xmlns:p14="http://schemas.microsoft.com/office/powerpoint/2010/main" val="29514425"/>
      </p:ext>
    </p:extLst>
  </p:cSld>
  <p:clrMapOvr>
    <a:masterClrMapping/>
  </p:clrMapOvr>
  <p:transition xmlns:p14="http://schemas.microsoft.com/office/powerpoint/2010/mai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1980" y="1447800"/>
            <a:ext cx="8852506" cy="4793201"/>
          </a:xfrm>
        </p:spPr>
        <p:txBody>
          <a:bodyPr/>
          <a:lstStyle/>
          <a:p>
            <a:r>
              <a:rPr lang="en-US" dirty="0" smtClean="0"/>
              <a:t>Immunity and leniency comes at a cost</a:t>
            </a:r>
          </a:p>
          <a:p>
            <a:pPr lvl="1"/>
            <a:r>
              <a:rPr lang="en-US" dirty="0" smtClean="0"/>
              <a:t>A long and expensive process is very likely</a:t>
            </a:r>
          </a:p>
          <a:p>
            <a:pPr lvl="1"/>
            <a:r>
              <a:rPr lang="en-US" dirty="0" smtClean="0"/>
              <a:t>Scope of case may be different from ex officio investigation?</a:t>
            </a:r>
          </a:p>
          <a:p>
            <a:pPr lvl="1"/>
            <a:r>
              <a:rPr lang="en-US" dirty="0" smtClean="0"/>
              <a:t>Likelihood of customers asserting damages claims</a:t>
            </a:r>
          </a:p>
          <a:p>
            <a:pPr lvl="1"/>
            <a:r>
              <a:rPr lang="en-US" dirty="0" smtClean="0"/>
              <a:t>Consequences for employees (criminal investigation even if nothing?)</a:t>
            </a:r>
          </a:p>
          <a:p>
            <a:pPr lvl="1"/>
            <a:r>
              <a:rPr lang="en-US" dirty="0" smtClean="0"/>
              <a:t>Admitting to conduct being illegal creates a serious image problem for management and board of directors</a:t>
            </a:r>
          </a:p>
          <a:p>
            <a:pPr lvl="1"/>
            <a:r>
              <a:rPr lang="en-US" dirty="0" smtClean="0"/>
              <a:t>Shareholder value affected</a:t>
            </a:r>
          </a:p>
          <a:p>
            <a:pPr lvl="2"/>
            <a:endParaRPr lang="en-US" sz="1400" dirty="0"/>
          </a:p>
          <a:p>
            <a:r>
              <a:rPr lang="en-US" dirty="0" smtClean="0"/>
              <a:t>In essence, leniency is only attractive if it gives certainty</a:t>
            </a:r>
          </a:p>
          <a:p>
            <a:pPr lvl="1"/>
            <a:r>
              <a:rPr lang="en-US" dirty="0" smtClean="0"/>
              <a:t>Upsides must be clear and permanent</a:t>
            </a:r>
          </a:p>
          <a:p>
            <a:pPr lvl="1"/>
            <a:r>
              <a:rPr lang="en-US" dirty="0" smtClean="0"/>
              <a:t>Avoiding fines is not enough if damages claims are a certainty</a:t>
            </a:r>
          </a:p>
          <a:p>
            <a:pPr lvl="3"/>
            <a:endParaRPr lang="en-US" sz="1200" dirty="0"/>
          </a:p>
          <a:p>
            <a:r>
              <a:rPr lang="en-US" dirty="0" smtClean="0"/>
              <a:t>Hammond’s Rule (for the last time) – Predictability!</a:t>
            </a:r>
          </a:p>
          <a:p>
            <a:pPr lvl="1"/>
            <a:endParaRPr lang="en-US" dirty="0"/>
          </a:p>
        </p:txBody>
      </p:sp>
      <p:sp>
        <p:nvSpPr>
          <p:cNvPr id="3" name="Slide Number Placeholder 2"/>
          <p:cNvSpPr>
            <a:spLocks noGrp="1"/>
          </p:cNvSpPr>
          <p:nvPr>
            <p:ph type="sldNum" sz="quarter" idx="10"/>
          </p:nvPr>
        </p:nvSpPr>
        <p:spPr/>
        <p:txBody>
          <a:bodyPr/>
          <a:lstStyle/>
          <a:p>
            <a:pPr>
              <a:defRPr/>
            </a:pPr>
            <a:fld id="{3E8F25A5-9D49-4FFC-985B-8FF67C8BE7F4}" type="slidenum">
              <a:rPr lang="en-US" smtClean="0"/>
              <a:pPr>
                <a:defRPr/>
              </a:pPr>
              <a:t>3</a:t>
            </a:fld>
            <a:endParaRPr lang="en-US" dirty="0"/>
          </a:p>
        </p:txBody>
      </p:sp>
      <p:sp>
        <p:nvSpPr>
          <p:cNvPr id="4" name="Title 3"/>
          <p:cNvSpPr>
            <a:spLocks noGrp="1"/>
          </p:cNvSpPr>
          <p:nvPr>
            <p:ph type="title"/>
          </p:nvPr>
        </p:nvSpPr>
        <p:spPr/>
        <p:txBody>
          <a:bodyPr/>
          <a:lstStyle/>
          <a:p>
            <a:r>
              <a:rPr lang="en-US" dirty="0" smtClean="0"/>
              <a:t>Leniency is not the solution to all problems</a:t>
            </a:r>
            <a:endParaRPr lang="en-US" dirty="0"/>
          </a:p>
        </p:txBody>
      </p:sp>
    </p:spTree>
    <p:extLst>
      <p:ext uri="{BB962C8B-B14F-4D97-AF65-F5344CB8AC3E}">
        <p14:creationId xmlns:p14="http://schemas.microsoft.com/office/powerpoint/2010/main" val="3502909075"/>
      </p:ext>
    </p:extLst>
  </p:cSld>
  <p:clrMapOvr>
    <a:masterClrMapping/>
  </p:clrMapOvr>
  <p:transition xmlns:p14="http://schemas.microsoft.com/office/powerpoint/2010/mai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1981" y="1295400"/>
            <a:ext cx="8619104" cy="4869401"/>
          </a:xfrm>
        </p:spPr>
        <p:txBody>
          <a:bodyPr/>
          <a:lstStyle/>
          <a:p>
            <a:r>
              <a:rPr lang="en-US" dirty="0" smtClean="0"/>
              <a:t>The key questions that give the answer:</a:t>
            </a:r>
          </a:p>
          <a:p>
            <a:pPr lvl="2"/>
            <a:endParaRPr lang="en-US" sz="900" dirty="0" smtClean="0"/>
          </a:p>
          <a:p>
            <a:pPr lvl="1"/>
            <a:r>
              <a:rPr lang="en-US" dirty="0" smtClean="0"/>
              <a:t>Do </a:t>
            </a:r>
            <a:r>
              <a:rPr lang="en-US" dirty="0"/>
              <a:t>you have access to all the facts required to define an offence</a:t>
            </a:r>
          </a:p>
          <a:p>
            <a:pPr lvl="2"/>
            <a:r>
              <a:rPr lang="en-US" dirty="0"/>
              <a:t> </a:t>
            </a:r>
            <a:r>
              <a:rPr lang="en-US" dirty="0" smtClean="0"/>
              <a:t>Can </a:t>
            </a:r>
            <a:r>
              <a:rPr lang="en-US" dirty="0"/>
              <a:t>you see all the facts (hub and spoke</a:t>
            </a:r>
            <a:r>
              <a:rPr lang="en-US" dirty="0" smtClean="0"/>
              <a:t>), or are they hidden to some? </a:t>
            </a:r>
            <a:endParaRPr lang="en-US" dirty="0"/>
          </a:p>
          <a:p>
            <a:pPr lvl="2"/>
            <a:endParaRPr lang="en-US" sz="900" dirty="0"/>
          </a:p>
          <a:p>
            <a:pPr lvl="1"/>
            <a:r>
              <a:rPr lang="en-US" dirty="0" smtClean="0"/>
              <a:t>Is the legal qualification clear?</a:t>
            </a:r>
          </a:p>
          <a:p>
            <a:pPr lvl="2"/>
            <a:r>
              <a:rPr lang="en-US" dirty="0" smtClean="0"/>
              <a:t>What makes a a cartel different – Secrecy of conduct</a:t>
            </a:r>
          </a:p>
          <a:p>
            <a:pPr lvl="2"/>
            <a:r>
              <a:rPr lang="en-US" dirty="0" smtClean="0"/>
              <a:t>When is an information exchange a cartel</a:t>
            </a:r>
            <a:r>
              <a:rPr lang="en-US" dirty="0"/>
              <a:t>? (</a:t>
            </a:r>
            <a:r>
              <a:rPr lang="en-US" i="1" dirty="0"/>
              <a:t>per </a:t>
            </a:r>
            <a:r>
              <a:rPr lang="en-US" i="1" dirty="0" smtClean="0"/>
              <a:t>se</a:t>
            </a:r>
            <a:r>
              <a:rPr lang="en-US" dirty="0" smtClean="0"/>
              <a:t> / by </a:t>
            </a:r>
            <a:r>
              <a:rPr lang="en-US" dirty="0"/>
              <a:t>object)</a:t>
            </a:r>
            <a:endParaRPr lang="en-US" dirty="0" smtClean="0"/>
          </a:p>
          <a:p>
            <a:pPr lvl="2"/>
            <a:r>
              <a:rPr lang="en-US" dirty="0" smtClean="0"/>
              <a:t>Hub and spoke seen from spokes (yes?) or from hub (no?)</a:t>
            </a:r>
          </a:p>
          <a:p>
            <a:pPr lvl="2"/>
            <a:r>
              <a:rPr lang="en-US" dirty="0" smtClean="0"/>
              <a:t>Are there pro-competitive explanations (a new entry story?)</a:t>
            </a:r>
          </a:p>
          <a:p>
            <a:pPr lvl="2"/>
            <a:endParaRPr lang="en-US" sz="1000" dirty="0" smtClean="0"/>
          </a:p>
          <a:p>
            <a:pPr lvl="1"/>
            <a:r>
              <a:rPr lang="en-US" dirty="0" smtClean="0"/>
              <a:t>Must </a:t>
            </a:r>
            <a:r>
              <a:rPr lang="en-US" dirty="0"/>
              <a:t>you admit to an offence that you cannot be sure is an offence?</a:t>
            </a:r>
          </a:p>
          <a:p>
            <a:pPr lvl="2"/>
            <a:r>
              <a:rPr lang="en-US" dirty="0" smtClean="0"/>
              <a:t>Or just the facts (perhaps the elements of the offence, which if not complemented by other elements are insufficient?)</a:t>
            </a:r>
          </a:p>
          <a:p>
            <a:pPr lvl="4"/>
            <a:endParaRPr lang="en-US" sz="1100" dirty="0"/>
          </a:p>
          <a:p>
            <a:pPr lvl="1"/>
            <a:r>
              <a:rPr lang="en-US" dirty="0" smtClean="0"/>
              <a:t>Are you better off fighting?  </a:t>
            </a:r>
          </a:p>
          <a:p>
            <a:pPr lvl="2"/>
            <a:r>
              <a:rPr lang="en-US" dirty="0" smtClean="0"/>
              <a:t>The answer may depend on the jurisdiction?</a:t>
            </a:r>
          </a:p>
        </p:txBody>
      </p:sp>
      <p:sp>
        <p:nvSpPr>
          <p:cNvPr id="3" name="Slide Number Placeholder 2"/>
          <p:cNvSpPr>
            <a:spLocks noGrp="1"/>
          </p:cNvSpPr>
          <p:nvPr>
            <p:ph type="sldNum" sz="quarter" idx="10"/>
          </p:nvPr>
        </p:nvSpPr>
        <p:spPr/>
        <p:txBody>
          <a:bodyPr/>
          <a:lstStyle/>
          <a:p>
            <a:pPr>
              <a:defRPr/>
            </a:pPr>
            <a:fld id="{3E8F25A5-9D49-4FFC-985B-8FF67C8BE7F4}" type="slidenum">
              <a:rPr lang="en-US" smtClean="0"/>
              <a:pPr>
                <a:defRPr/>
              </a:pPr>
              <a:t>4</a:t>
            </a:fld>
            <a:endParaRPr lang="en-US" dirty="0"/>
          </a:p>
        </p:txBody>
      </p:sp>
      <p:sp>
        <p:nvSpPr>
          <p:cNvPr id="4" name="Title 3"/>
          <p:cNvSpPr>
            <a:spLocks noGrp="1"/>
          </p:cNvSpPr>
          <p:nvPr>
            <p:ph type="title"/>
          </p:nvPr>
        </p:nvSpPr>
        <p:spPr/>
        <p:txBody>
          <a:bodyPr/>
          <a:lstStyle/>
          <a:p>
            <a:r>
              <a:rPr lang="en-US" dirty="0" smtClean="0"/>
              <a:t>In a marginal case, is leniency the solution?</a:t>
            </a:r>
            <a:endParaRPr lang="en-US" dirty="0"/>
          </a:p>
        </p:txBody>
      </p:sp>
    </p:spTree>
    <p:extLst>
      <p:ext uri="{BB962C8B-B14F-4D97-AF65-F5344CB8AC3E}">
        <p14:creationId xmlns:p14="http://schemas.microsoft.com/office/powerpoint/2010/main" val="2687126406"/>
      </p:ext>
    </p:extLst>
  </p:cSld>
  <p:clrMapOvr>
    <a:masterClrMapping/>
  </p:clrMapOvr>
  <p:transition xmlns:p14="http://schemas.microsoft.com/office/powerpoint/2010/mai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Incentivize leniency</a:t>
            </a:r>
          </a:p>
          <a:p>
            <a:pPr lvl="1"/>
            <a:r>
              <a:rPr lang="en-US" dirty="0" smtClean="0"/>
              <a:t>Encourage applications</a:t>
            </a:r>
          </a:p>
          <a:p>
            <a:pPr lvl="1"/>
            <a:r>
              <a:rPr lang="en-US" dirty="0" smtClean="0"/>
              <a:t>Accept that in marginal cases, some will opt for 2</a:t>
            </a:r>
            <a:r>
              <a:rPr lang="en-US" baseline="30000" dirty="0" smtClean="0"/>
              <a:t>nd</a:t>
            </a:r>
            <a:r>
              <a:rPr lang="en-US" dirty="0" smtClean="0"/>
              <a:t> in</a:t>
            </a:r>
            <a:endParaRPr lang="en-US" dirty="0"/>
          </a:p>
          <a:p>
            <a:pPr lvl="1"/>
            <a:r>
              <a:rPr lang="en-US" dirty="0" smtClean="0"/>
              <a:t>Allow incomplete stories to be told, and don’t require applicants to “fill in” the story where the facts are unknown</a:t>
            </a:r>
          </a:p>
          <a:p>
            <a:pPr lvl="1"/>
            <a:r>
              <a:rPr lang="en-US" dirty="0"/>
              <a:t>If no case, keep it confidential, forever;  But reserve the “slot”</a:t>
            </a:r>
          </a:p>
          <a:p>
            <a:pPr lvl="1"/>
            <a:endParaRPr lang="en-US" sz="1600" dirty="0" smtClean="0"/>
          </a:p>
          <a:p>
            <a:r>
              <a:rPr lang="en-US" dirty="0" smtClean="0"/>
              <a:t>Do not incentivize embellishments</a:t>
            </a:r>
          </a:p>
          <a:p>
            <a:pPr lvl="1"/>
            <a:r>
              <a:rPr lang="en-US" dirty="0" smtClean="0"/>
              <a:t>Dangerous where there is an incentive to cement a leniency story</a:t>
            </a:r>
          </a:p>
          <a:p>
            <a:pPr lvl="1"/>
            <a:endParaRPr lang="en-US" sz="1600" dirty="0"/>
          </a:p>
          <a:p>
            <a:r>
              <a:rPr lang="en-US" dirty="0" smtClean="0"/>
              <a:t>When in doubt, don’t pursue as a cartel</a:t>
            </a:r>
          </a:p>
          <a:p>
            <a:pPr lvl="1"/>
            <a:r>
              <a:rPr lang="en-US" dirty="0" smtClean="0"/>
              <a:t>If a plausible defense, deal with it and don’t take a shortcut?</a:t>
            </a:r>
          </a:p>
          <a:p>
            <a:pPr lvl="1"/>
            <a:endParaRPr lang="en-US" dirty="0"/>
          </a:p>
        </p:txBody>
      </p:sp>
      <p:sp>
        <p:nvSpPr>
          <p:cNvPr id="3" name="Slide Number Placeholder 2"/>
          <p:cNvSpPr>
            <a:spLocks noGrp="1"/>
          </p:cNvSpPr>
          <p:nvPr>
            <p:ph type="sldNum" sz="quarter" idx="10"/>
          </p:nvPr>
        </p:nvSpPr>
        <p:spPr/>
        <p:txBody>
          <a:bodyPr/>
          <a:lstStyle/>
          <a:p>
            <a:pPr>
              <a:defRPr/>
            </a:pPr>
            <a:fld id="{3E8F25A5-9D49-4FFC-985B-8FF67C8BE7F4}" type="slidenum">
              <a:rPr lang="en-US" smtClean="0"/>
              <a:pPr>
                <a:defRPr/>
              </a:pPr>
              <a:t>5</a:t>
            </a:fld>
            <a:endParaRPr lang="en-US" dirty="0"/>
          </a:p>
        </p:txBody>
      </p:sp>
      <p:sp>
        <p:nvSpPr>
          <p:cNvPr id="4" name="Title 3"/>
          <p:cNvSpPr>
            <a:spLocks noGrp="1"/>
          </p:cNvSpPr>
          <p:nvPr>
            <p:ph type="title"/>
          </p:nvPr>
        </p:nvSpPr>
        <p:spPr/>
        <p:txBody>
          <a:bodyPr/>
          <a:lstStyle/>
          <a:p>
            <a:r>
              <a:rPr lang="en-US" dirty="0" smtClean="0"/>
              <a:t>What are the policy implications?</a:t>
            </a:r>
            <a:endParaRPr lang="en-US" dirty="0"/>
          </a:p>
        </p:txBody>
      </p:sp>
    </p:spTree>
    <p:extLst>
      <p:ext uri="{BB962C8B-B14F-4D97-AF65-F5344CB8AC3E}">
        <p14:creationId xmlns:p14="http://schemas.microsoft.com/office/powerpoint/2010/main" val="3561590549"/>
      </p:ext>
    </p:extLst>
  </p:cSld>
  <p:clrMapOvr>
    <a:masterClrMapping/>
  </p:clrMapOvr>
  <p:transition xmlns:p14="http://schemas.microsoft.com/office/powerpoint/2010/main">
    <p:wipe dir="r"/>
  </p:transition>
</p:sld>
</file>

<file path=ppt/theme/theme1.xml><?xml version="1.0" encoding="utf-8"?>
<a:theme xmlns:a="http://schemas.openxmlformats.org/drawingml/2006/main" name="LW_nonLLP_blue">
  <a:themeElements>
    <a:clrScheme name="LW 2012">
      <a:dk1>
        <a:srgbClr val="323232"/>
      </a:dk1>
      <a:lt1>
        <a:srgbClr val="FFFFFF"/>
      </a:lt1>
      <a:dk2>
        <a:srgbClr val="FFFFFF"/>
      </a:dk2>
      <a:lt2>
        <a:srgbClr val="969696"/>
      </a:lt2>
      <a:accent1>
        <a:srgbClr val="AC0000"/>
      </a:accent1>
      <a:accent2>
        <a:srgbClr val="819026"/>
      </a:accent2>
      <a:accent3>
        <a:srgbClr val="1E9DC5"/>
      </a:accent3>
      <a:accent4>
        <a:srgbClr val="696397"/>
      </a:accent4>
      <a:accent5>
        <a:srgbClr val="E09C33"/>
      </a:accent5>
      <a:accent6>
        <a:srgbClr val="6B4260"/>
      </a:accent6>
      <a:hlink>
        <a:srgbClr val="1E9DC5"/>
      </a:hlink>
      <a:folHlink>
        <a:srgbClr val="69639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AC0000"/>
        </a:solidFill>
        <a:ln>
          <a:solidFill>
            <a:schemeClr val="accent1"/>
          </a:solidFill>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Arial" charset="0"/>
          </a:defRPr>
        </a:defPPr>
      </a:lstStyle>
    </a:spDef>
    <a:lnDef>
      <a:spPr bwMode="auto">
        <a:noFill/>
        <a:ln w="9525" cap="flat" cmpd="sng" algn="ctr">
          <a:solidFill>
            <a:srgbClr val="AC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marL="0" marR="0" indent="0" algn="l" defTabSz="914400" rtl="0" eaLnBrk="1" fontAlgn="base" latinLnBrk="0" hangingPunct="1">
          <a:lnSpc>
            <a:spcPct val="100000"/>
          </a:lnSpc>
          <a:spcBef>
            <a:spcPct val="0"/>
          </a:spcBef>
          <a:spcAft>
            <a:spcPct val="0"/>
          </a:spcAft>
          <a:buClrTx/>
          <a:buSzTx/>
          <a:buFontTx/>
          <a:buNone/>
          <a:tabLst/>
          <a:defRPr sz="1100" b="0" i="0" u="none" strike="noStrike" kern="1200" baseline="0" dirty="0" smtClean="0">
            <a:solidFill>
              <a:schemeClr val="tx1"/>
            </a:solidFill>
            <a:latin typeface="Arial" charset="0"/>
            <a:ea typeface="+mn-ea"/>
            <a:cs typeface="+mn-cs"/>
          </a:defRPr>
        </a:defPPr>
      </a:lstStyle>
    </a:txDef>
  </a:objectDefaults>
  <a:extraClrSchemeLst>
    <a:extraClrScheme>
      <a:clrScheme name="2011 Mar Meeting - PPT Template 1">
        <a:dk1>
          <a:srgbClr val="323232"/>
        </a:dk1>
        <a:lt1>
          <a:srgbClr val="FFFFFF"/>
        </a:lt1>
        <a:dk2>
          <a:srgbClr val="FFFFFF"/>
        </a:dk2>
        <a:lt2>
          <a:srgbClr val="969696"/>
        </a:lt2>
        <a:accent1>
          <a:srgbClr val="AC0000"/>
        </a:accent1>
        <a:accent2>
          <a:srgbClr val="CC3300"/>
        </a:accent2>
        <a:accent3>
          <a:srgbClr val="FFFFFF"/>
        </a:accent3>
        <a:accent4>
          <a:srgbClr val="292929"/>
        </a:accent4>
        <a:accent5>
          <a:srgbClr val="D2AAAA"/>
        </a:accent5>
        <a:accent6>
          <a:srgbClr val="B92D00"/>
        </a:accent6>
        <a:hlink>
          <a:srgbClr val="FF0000"/>
        </a:hlink>
        <a:folHlink>
          <a:srgbClr val="FF99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LW_nonLLP_blue</Template>
  <TotalTime>0</TotalTime>
  <Words>595</Words>
  <Application>Microsoft Macintosh PowerPoint</Application>
  <PresentationFormat>A4 Paper (210x297 mm)</PresentationFormat>
  <Paragraphs>86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LW_nonLLP_blue</vt:lpstr>
      <vt:lpstr>When to seek leniency in “atypical cartel” cases?</vt:lpstr>
      <vt:lpstr>Why do atypical cartels  require separate analysis?</vt:lpstr>
      <vt:lpstr>What are the special considerations?</vt:lpstr>
      <vt:lpstr>Leniency is not the solution to all problems</vt:lpstr>
      <vt:lpstr>In a marginal case, is leniency the solution?</vt:lpstr>
      <vt:lpstr>What are the policy implications?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2013-11-29T13:21:33Z</dcterms:created>
  <dcterms:modified xsi:type="dcterms:W3CDTF">2014-01-16T23:37:49Z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-1187658636</vt:i4>
  </property>
</Properties>
</file>