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308" r:id="rId2"/>
    <p:sldId id="295" r:id="rId3"/>
    <p:sldId id="296" r:id="rId4"/>
    <p:sldId id="297" r:id="rId5"/>
    <p:sldId id="299" r:id="rId6"/>
    <p:sldId id="267" r:id="rId7"/>
    <p:sldId id="305" r:id="rId8"/>
    <p:sldId id="291" r:id="rId9"/>
    <p:sldId id="292" r:id="rId10"/>
    <p:sldId id="293" r:id="rId11"/>
    <p:sldId id="294" r:id="rId12"/>
    <p:sldId id="306" r:id="rId13"/>
    <p:sldId id="307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59A"/>
    <a:srgbClr val="00CCFF"/>
    <a:srgbClr val="000000"/>
    <a:srgbClr val="FF0066"/>
    <a:srgbClr val="A78723"/>
    <a:srgbClr val="00106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5798" autoAdjust="0"/>
  </p:normalViewPr>
  <p:slideViewPr>
    <p:cSldViewPr>
      <p:cViewPr>
        <p:scale>
          <a:sx n="75" d="100"/>
          <a:sy n="75" d="100"/>
        </p:scale>
        <p:origin x="-1002" y="-7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9" d="100"/>
          <a:sy n="79" d="100"/>
        </p:scale>
        <p:origin x="-1260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2547" cy="457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3852" y="0"/>
            <a:ext cx="2972547" cy="457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C977FE-B391-46DB-8C0F-5C939F19AF5F}" type="datetimeFigureOut">
              <a:rPr lang="en-GB" smtClean="0"/>
              <a:pPr/>
              <a:t>17/01/2014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4826"/>
            <a:ext cx="2972547" cy="4577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3852" y="8684826"/>
            <a:ext cx="2972547" cy="4577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EA08DE-1A38-4FF0-9110-8111944B7DC9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4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419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1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4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28D779F-A68B-4C78-A614-D7F928E069D0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06A263-0F19-4FD9-8399-5462F84149A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8D779F-A68B-4C78-A614-D7F928E069D0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8D779F-A68B-4C78-A614-D7F928E069D0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7F78E9-2B2D-4D4D-B82B-4B25F9B36883}" type="slidenum">
              <a:rPr lang="en-US"/>
              <a:pPr/>
              <a:t>12</a:t>
            </a:fld>
            <a:endParaRPr lang="en-US" dirty="0"/>
          </a:p>
        </p:txBody>
      </p:sp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8D779F-A68B-4C78-A614-D7F928E069D0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8D779F-A68B-4C78-A614-D7F928E069D0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8D779F-A68B-4C78-A614-D7F928E069D0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8D779F-A68B-4C78-A614-D7F928E069D0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8D779F-A68B-4C78-A614-D7F928E069D0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B58F9C-9018-47B6-8944-2F38B8A51209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64D385-48DD-4560-8A17-D5618FA0E28D}" type="slidenum">
              <a:rPr lang="en-US"/>
              <a:pPr/>
              <a:t>7</a:t>
            </a:fld>
            <a:endParaRPr lang="en-US" dirty="0"/>
          </a:p>
        </p:txBody>
      </p:sp>
      <p:sp>
        <p:nvSpPr>
          <p:cNvPr id="11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8D779F-A68B-4C78-A614-D7F928E069D0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8D779F-A68B-4C78-A614-D7F928E069D0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47813" y="2130425"/>
            <a:ext cx="7197725" cy="1470025"/>
          </a:xfrm>
        </p:spPr>
        <p:txBody>
          <a:bodyPr/>
          <a:lstStyle>
            <a:lvl1pPr>
              <a:defRPr sz="4400">
                <a:solidFill>
                  <a:srgbClr val="00106E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6550" y="3860800"/>
            <a:ext cx="7197725" cy="2305050"/>
          </a:xfrm>
        </p:spPr>
        <p:txBody>
          <a:bodyPr/>
          <a:lstStyle>
            <a:lvl1pPr marL="0" indent="0">
              <a:buFont typeface="Univers" pitchFamily="34" charset="0"/>
              <a:buNone/>
              <a:defRPr sz="4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6E395AE-2191-452B-A481-92FDABF87F3A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09600" y="0"/>
            <a:ext cx="8534400" cy="914400"/>
          </a:xfrm>
          <a:prstGeom prst="rect">
            <a:avLst/>
          </a:prstGeom>
          <a:solidFill>
            <a:srgbClr val="00007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pic>
        <p:nvPicPr>
          <p:cNvPr id="3080" name="Picture 8" descr="oftcover"/>
          <p:cNvPicPr>
            <a:picLocks noChangeAspect="1" noChangeArrowheads="1"/>
          </p:cNvPicPr>
          <p:nvPr/>
        </p:nvPicPr>
        <p:blipFill>
          <a:blip r:embed="rId2" cstate="print"/>
          <a:srcRect t="81819" r="52055" b="-2"/>
          <a:stretch>
            <a:fillRect/>
          </a:stretch>
        </p:blipFill>
        <p:spPr bwMode="auto">
          <a:xfrm>
            <a:off x="0" y="0"/>
            <a:ext cx="1524000" cy="914400"/>
          </a:xfrm>
          <a:prstGeom prst="rect">
            <a:avLst/>
          </a:prstGeom>
          <a:noFill/>
        </p:spPr>
      </p:pic>
      <p:pic>
        <p:nvPicPr>
          <p:cNvPr id="3081" name="Picture 9" descr="Oftcolour copy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66"/>
              </a:clrFrom>
              <a:clrTo>
                <a:srgbClr val="00006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27675" y="255588"/>
            <a:ext cx="3198813" cy="45402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CB0B6A-E48C-422F-A68B-8433D4422D9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3563" y="1125538"/>
            <a:ext cx="1979612" cy="50006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71550" y="1125538"/>
            <a:ext cx="5789613" cy="50006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3A3001-F139-4BAA-A60F-00A73F323F0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B4619D-F356-40D6-8B6C-29224AF00BEC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9C1C16-C3E0-4CE0-85D2-1DDCADFC6D3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1550" y="2420938"/>
            <a:ext cx="3884613" cy="3705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08563" y="2420938"/>
            <a:ext cx="3884612" cy="3705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7C8AE2-1F86-42F8-B092-BBA0568A6494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F0255C-911F-493E-8597-07A9B445E12B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9A4E6A-8779-4B01-9531-5560077590A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1C0E6D-30E4-40F9-BFD0-3ED1B03A12A1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EECC7F-F066-4829-BAC4-BB98EE74C6D8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55612C-2D22-46B0-A219-2C7AEAC280AC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6F6962A-F877-4B65-9A6D-2D14F5C694AB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09600" y="0"/>
            <a:ext cx="8534400" cy="914400"/>
          </a:xfrm>
          <a:prstGeom prst="rect">
            <a:avLst/>
          </a:prstGeom>
          <a:solidFill>
            <a:srgbClr val="00007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pic>
        <p:nvPicPr>
          <p:cNvPr id="1032" name="Picture 8" descr="oftcover"/>
          <p:cNvPicPr>
            <a:picLocks noChangeAspect="1" noChangeArrowheads="1"/>
          </p:cNvPicPr>
          <p:nvPr/>
        </p:nvPicPr>
        <p:blipFill>
          <a:blip r:embed="rId13" cstate="print"/>
          <a:srcRect t="81819" r="52055" b="-2"/>
          <a:stretch>
            <a:fillRect/>
          </a:stretch>
        </p:blipFill>
        <p:spPr bwMode="auto">
          <a:xfrm>
            <a:off x="0" y="0"/>
            <a:ext cx="1524000" cy="914400"/>
          </a:xfrm>
          <a:prstGeom prst="rect">
            <a:avLst/>
          </a:prstGeom>
          <a:noFill/>
        </p:spPr>
      </p:pic>
      <p:pic>
        <p:nvPicPr>
          <p:cNvPr id="1033" name="Picture 9" descr="Oftcolour copy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000066"/>
              </a:clrFrom>
              <a:clrTo>
                <a:srgbClr val="00006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27675" y="255588"/>
            <a:ext cx="3198813" cy="454025"/>
          </a:xfrm>
          <a:prstGeom prst="rect">
            <a:avLst/>
          </a:prstGeom>
          <a:noFill/>
        </p:spPr>
      </p:pic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971550" y="1125538"/>
            <a:ext cx="79216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1550" y="2420938"/>
            <a:ext cx="7921625" cy="370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rgbClr val="A78723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A78723"/>
          </a:solidFill>
          <a:latin typeface="Univer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A78723"/>
          </a:solidFill>
          <a:latin typeface="Univer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A78723"/>
          </a:solidFill>
          <a:latin typeface="Univer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A78723"/>
          </a:solidFill>
          <a:latin typeface="Univer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A78723"/>
          </a:solidFill>
          <a:latin typeface="Univer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A78723"/>
          </a:solidFill>
          <a:latin typeface="Univer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A78723"/>
          </a:solidFill>
          <a:latin typeface="Univer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A78723"/>
          </a:solidFill>
          <a:latin typeface="Univers" pitchFamily="34" charset="0"/>
        </a:defRPr>
      </a:lvl9pPr>
    </p:titleStyle>
    <p:bodyStyle>
      <a:lvl1pPr marL="539750" indent="-539750" algn="l" rtl="0" fontAlgn="base">
        <a:spcBef>
          <a:spcPct val="20000"/>
        </a:spcBef>
        <a:spcAft>
          <a:spcPct val="60000"/>
        </a:spcAft>
        <a:buClr>
          <a:srgbClr val="A78723"/>
        </a:buClr>
        <a:buSzPct val="125000"/>
        <a:buFont typeface="Univers" pitchFamily="34" charset="0"/>
        <a:buChar char="●"/>
        <a:defRPr sz="2800" b="1">
          <a:solidFill>
            <a:srgbClr val="00106E"/>
          </a:solidFill>
          <a:latin typeface="+mn-lt"/>
          <a:ea typeface="+mn-ea"/>
          <a:cs typeface="+mn-cs"/>
        </a:defRPr>
      </a:lvl1pPr>
      <a:lvl2pPr marL="1255713" indent="-536575" algn="l" rtl="0" fontAlgn="base">
        <a:spcBef>
          <a:spcPct val="0"/>
        </a:spcBef>
        <a:spcAft>
          <a:spcPct val="30000"/>
        </a:spcAft>
        <a:buSzPct val="200000"/>
        <a:buFont typeface="Univers" pitchFamily="34" charset="0"/>
        <a:buChar char="-"/>
        <a:defRPr sz="2800">
          <a:solidFill>
            <a:srgbClr val="00106E"/>
          </a:solidFill>
          <a:latin typeface="+mn-lt"/>
        </a:defRPr>
      </a:lvl2pPr>
      <a:lvl3pPr marL="16637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2071688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47967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93687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339407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85127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430847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323528" y="1556792"/>
            <a:ext cx="8352928" cy="1656184"/>
          </a:xfrm>
        </p:spPr>
        <p:txBody>
          <a:bodyPr/>
          <a:lstStyle/>
          <a:p>
            <a:r>
              <a:rPr lang="en-GB" sz="4000" dirty="0" smtClean="0">
                <a:solidFill>
                  <a:schemeClr val="tx2"/>
                </a:solidFill>
              </a:rPr>
              <a:t/>
            </a:r>
            <a:br>
              <a:rPr lang="en-GB" sz="4000" dirty="0" smtClean="0">
                <a:solidFill>
                  <a:schemeClr val="tx2"/>
                </a:solidFill>
              </a:rPr>
            </a:br>
            <a:r>
              <a:rPr lang="en-GB" sz="4000" dirty="0" smtClean="0">
                <a:solidFill>
                  <a:schemeClr val="tx2"/>
                </a:solidFill>
              </a:rPr>
              <a:t/>
            </a:r>
            <a:br>
              <a:rPr lang="en-GB" sz="4000" dirty="0" smtClean="0">
                <a:solidFill>
                  <a:schemeClr val="tx2"/>
                </a:solidFill>
              </a:rPr>
            </a:br>
            <a:r>
              <a:rPr lang="en-GB" sz="4000" dirty="0" smtClean="0">
                <a:solidFill>
                  <a:schemeClr val="tx2"/>
                </a:solidFill>
              </a:rPr>
              <a:t>Atypical Cartels: </a:t>
            </a:r>
            <a:br>
              <a:rPr lang="en-GB" sz="4000" dirty="0" smtClean="0">
                <a:solidFill>
                  <a:schemeClr val="tx2"/>
                </a:solidFill>
              </a:rPr>
            </a:br>
            <a:r>
              <a:rPr lang="en-GB" sz="4000" dirty="0" smtClean="0">
                <a:solidFill>
                  <a:schemeClr val="tx2"/>
                </a:solidFill>
              </a:rPr>
              <a:t>‘</a:t>
            </a:r>
            <a:r>
              <a:rPr lang="en-GB" dirty="0" smtClean="0">
                <a:solidFill>
                  <a:schemeClr val="tx2"/>
                </a:solidFill>
              </a:rPr>
              <a:t>Hub and Spoke</a:t>
            </a:r>
            <a:r>
              <a:rPr lang="en-GB" smtClean="0">
                <a:solidFill>
                  <a:schemeClr val="tx2"/>
                </a:solidFill>
              </a:rPr>
              <a:t>’ Infringements</a:t>
            </a:r>
            <a:r>
              <a:rPr lang="en-GB" sz="4000" dirty="0">
                <a:solidFill>
                  <a:schemeClr val="bg2"/>
                </a:solidFill>
              </a:rPr>
              <a:t/>
            </a:r>
            <a:br>
              <a:rPr lang="en-GB" sz="4000" dirty="0">
                <a:solidFill>
                  <a:schemeClr val="bg2"/>
                </a:solidFill>
              </a:rPr>
            </a:br>
            <a:r>
              <a:rPr lang="en-GB" sz="3200" dirty="0">
                <a:solidFill>
                  <a:schemeClr val="bg2"/>
                </a:solidFill>
              </a:rPr>
              <a:t/>
            </a:r>
            <a:br>
              <a:rPr lang="en-GB" sz="3200" dirty="0">
                <a:solidFill>
                  <a:schemeClr val="bg2"/>
                </a:solidFill>
              </a:rPr>
            </a:br>
            <a:endParaRPr lang="en-GB" sz="3200" dirty="0">
              <a:solidFill>
                <a:schemeClr val="bg2"/>
              </a:solidFill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323528" y="3356992"/>
            <a:ext cx="8424863" cy="2881189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900" dirty="0"/>
              <a:t>	</a:t>
            </a:r>
            <a:endParaRPr lang="en-GB" sz="2000" b="0" dirty="0"/>
          </a:p>
          <a:p>
            <a:pPr>
              <a:lnSpc>
                <a:spcPct val="80000"/>
              </a:lnSpc>
            </a:pPr>
            <a:r>
              <a:rPr lang="en-GB" sz="2000" dirty="0"/>
              <a:t>Speaker: 	</a:t>
            </a:r>
            <a:r>
              <a:rPr lang="en-GB" sz="2000" dirty="0" smtClean="0"/>
              <a:t>Andrew Groves</a:t>
            </a:r>
            <a:endParaRPr lang="en-GB" sz="2000" dirty="0"/>
          </a:p>
          <a:p>
            <a:pPr>
              <a:lnSpc>
                <a:spcPct val="80000"/>
              </a:lnSpc>
            </a:pPr>
            <a:r>
              <a:rPr lang="en-GB" sz="2000" dirty="0"/>
              <a:t>		Director, Markets and Projects</a:t>
            </a:r>
          </a:p>
          <a:p>
            <a:pPr>
              <a:lnSpc>
                <a:spcPct val="80000"/>
              </a:lnSpc>
            </a:pPr>
            <a:r>
              <a:rPr lang="en-GB" sz="2000" dirty="0"/>
              <a:t>		Office of Fair Trading (OFT</a:t>
            </a:r>
            <a:r>
              <a:rPr lang="en-GB" sz="2000" dirty="0" smtClean="0"/>
              <a:t>)</a:t>
            </a:r>
          </a:p>
          <a:p>
            <a:pPr>
              <a:lnSpc>
                <a:spcPct val="80000"/>
              </a:lnSpc>
            </a:pPr>
            <a:r>
              <a:rPr lang="en-GB" sz="2000" dirty="0"/>
              <a:t>	</a:t>
            </a:r>
            <a:r>
              <a:rPr lang="en-GB" sz="2000" dirty="0" smtClean="0"/>
              <a:t>	</a:t>
            </a:r>
            <a:endParaRPr lang="en-GB" sz="2000" dirty="0"/>
          </a:p>
          <a:p>
            <a:pPr>
              <a:lnSpc>
                <a:spcPct val="80000"/>
              </a:lnSpc>
            </a:pPr>
            <a:r>
              <a:rPr lang="en-GB" sz="2000" i="1" dirty="0"/>
              <a:t>Views expressed are personal and not necessarily those of the OFT</a:t>
            </a:r>
            <a:endParaRPr lang="en-GB" sz="2000" dirty="0"/>
          </a:p>
          <a:p>
            <a:pPr>
              <a:lnSpc>
                <a:spcPct val="80000"/>
              </a:lnSpc>
            </a:pPr>
            <a:endParaRPr lang="en-GB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E395AE-2191-452B-A481-92FDABF87F3A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Challenges to investigation (3) – </a:t>
            </a:r>
            <a:r>
              <a:rPr lang="en-GB" sz="3200" dirty="0" smtClean="0"/>
              <a:t>Demonstrating Intent</a:t>
            </a:r>
            <a:endParaRPr lang="en-US" sz="3200" dirty="0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GB" sz="1800" dirty="0"/>
              <a:t>Rarely demonstrated by documentary evidence</a:t>
            </a:r>
          </a:p>
          <a:p>
            <a:pPr>
              <a:lnSpc>
                <a:spcPct val="80000"/>
              </a:lnSpc>
            </a:pPr>
            <a:r>
              <a:rPr lang="en-GB" sz="1800" dirty="0"/>
              <a:t>Unlikely to get a clear statement </a:t>
            </a:r>
            <a:r>
              <a:rPr lang="en-GB" sz="1800" dirty="0" smtClean="0"/>
              <a:t>from retailer A </a:t>
            </a:r>
            <a:r>
              <a:rPr lang="en-GB" sz="1800" dirty="0"/>
              <a:t>that its information should be passed on</a:t>
            </a:r>
          </a:p>
          <a:p>
            <a:pPr>
              <a:lnSpc>
                <a:spcPct val="80000"/>
              </a:lnSpc>
            </a:pPr>
            <a:r>
              <a:rPr lang="en-GB" sz="1800" dirty="0"/>
              <a:t>Rely heavily on witness and inferences drawn from circumstantial evidence</a:t>
            </a:r>
          </a:p>
          <a:p>
            <a:pPr>
              <a:lnSpc>
                <a:spcPct val="80000"/>
              </a:lnSpc>
            </a:pPr>
            <a:r>
              <a:rPr lang="en-GB" sz="1800" dirty="0"/>
              <a:t>Following provide credible grounds for inference: </a:t>
            </a:r>
          </a:p>
          <a:p>
            <a:pPr lvl="1">
              <a:lnSpc>
                <a:spcPct val="80000"/>
              </a:lnSpc>
              <a:buSzPct val="90000"/>
              <a:buFontTx/>
              <a:buChar char="o"/>
            </a:pPr>
            <a:r>
              <a:rPr lang="en-GB" sz="1800" dirty="0"/>
              <a:t>“A” discloses its pricing information to “B” having made some form of conditional commitment to move its prices provided competitors follow</a:t>
            </a:r>
          </a:p>
          <a:p>
            <a:pPr lvl="1">
              <a:lnSpc>
                <a:spcPct val="80000"/>
              </a:lnSpc>
              <a:buSzPct val="90000"/>
              <a:buFontTx/>
              <a:buChar char="o"/>
            </a:pPr>
            <a:r>
              <a:rPr lang="en-GB" sz="1800" dirty="0"/>
              <a:t>“A” discloses its pricing information to “B” having previously received information from “B” regarding “C’s” pricing intentions</a:t>
            </a:r>
          </a:p>
          <a:p>
            <a:pPr>
              <a:lnSpc>
                <a:spcPct val="80000"/>
              </a:lnSpc>
            </a:pP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4619D-F356-40D6-8B6C-29224AF00BEC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196752"/>
            <a:ext cx="8425631" cy="1143000"/>
          </a:xfrm>
        </p:spPr>
        <p:txBody>
          <a:bodyPr/>
          <a:lstStyle/>
          <a:p>
            <a:r>
              <a:rPr lang="en-GB" sz="3200" dirty="0"/>
              <a:t>Challenges to investigation (4) – </a:t>
            </a: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en-GB" sz="3200" dirty="0" smtClean="0"/>
              <a:t>Need </a:t>
            </a:r>
            <a:r>
              <a:rPr lang="en-GB" sz="3200" dirty="0"/>
              <a:t>to show some form of anti-competitive </a:t>
            </a:r>
            <a:r>
              <a:rPr lang="en-GB" sz="3200" dirty="0" smtClean="0"/>
              <a:t>purpose</a:t>
            </a:r>
            <a:r>
              <a:rPr lang="en-GB" sz="2400" dirty="0"/>
              <a:t/>
            </a:r>
            <a:br>
              <a:rPr lang="en-GB" sz="2400" dirty="0"/>
            </a:br>
            <a:endParaRPr lang="en-US" sz="2400" dirty="0"/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Important to be commercially aware and not mistake aggressive behaviour for an infringement</a:t>
            </a:r>
          </a:p>
          <a:p>
            <a:r>
              <a:rPr lang="en-GB" dirty="0" smtClean="0"/>
              <a:t>A </a:t>
            </a:r>
            <a:r>
              <a:rPr lang="en-GB" dirty="0"/>
              <a:t>number of commercially legitimate reasons why a retailer might disclose its pricing intentions to a supplier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4619D-F356-40D6-8B6C-29224AF00BEC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Text Box 2"/>
          <p:cNvSpPr txBox="1">
            <a:spLocks noChangeArrowheads="1"/>
          </p:cNvSpPr>
          <p:nvPr/>
        </p:nvSpPr>
        <p:spPr bwMode="auto">
          <a:xfrm>
            <a:off x="179512" y="908721"/>
            <a:ext cx="878497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A78723"/>
                </a:solidFill>
              </a:rPr>
              <a:t>What is acceptable information disclosure?</a:t>
            </a:r>
          </a:p>
        </p:txBody>
      </p:sp>
      <p:sp>
        <p:nvSpPr>
          <p:cNvPr id="116739" name="Text Box 3"/>
          <p:cNvSpPr txBox="1">
            <a:spLocks noChangeArrowheads="1"/>
          </p:cNvSpPr>
          <p:nvPr/>
        </p:nvSpPr>
        <p:spPr bwMode="auto">
          <a:xfrm>
            <a:off x="468313" y="1555750"/>
            <a:ext cx="8316912" cy="530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b="1" dirty="0">
                <a:latin typeface="Univers" pitchFamily="34" charset="0"/>
              </a:rPr>
              <a:t>Not all exchanges of future pricing information between retailers and suppliers on prices are illegal.  Examples of potentially legitimate exchanges: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GB" sz="1600" dirty="0">
                <a:latin typeface="Univers" pitchFamily="34" charset="0"/>
              </a:rPr>
              <a:t>  Discussion of retail pricing during a promotion which the supplier is funding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GB" sz="1600" dirty="0">
                <a:latin typeface="Univers" pitchFamily="34" charset="0"/>
              </a:rPr>
              <a:t>  Discussion of a price decrease that might mean more stock is required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GB" sz="1600" dirty="0">
                <a:latin typeface="Univers" pitchFamily="34" charset="0"/>
              </a:rPr>
              <a:t>  Discussion of a retail pricing point for a new product 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GB" sz="1600" dirty="0">
                <a:latin typeface="Univers" pitchFamily="34" charset="0"/>
              </a:rPr>
              <a:t>  Passing on pricing information that will be printed on a pack</a:t>
            </a:r>
            <a:endParaRPr lang="en-GB" sz="1800" b="1" dirty="0">
              <a:latin typeface="Univers" pitchFamily="34" charset="0"/>
            </a:endParaRPr>
          </a:p>
          <a:p>
            <a:pPr>
              <a:spcBef>
                <a:spcPct val="50000"/>
              </a:spcBef>
            </a:pPr>
            <a:r>
              <a:rPr lang="en-GB" sz="1800" b="1" dirty="0">
                <a:latin typeface="Univers" pitchFamily="34" charset="0"/>
              </a:rPr>
              <a:t>However, such exchanges may not be acceptable: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GB" sz="1600" dirty="0">
                <a:latin typeface="Univers" pitchFamily="34" charset="0"/>
              </a:rPr>
              <a:t>  where there is intent or foresight that the information on pricing intentions will be passed on to a competing retailer</a:t>
            </a:r>
          </a:p>
          <a:p>
            <a:pPr>
              <a:spcBef>
                <a:spcPct val="50000"/>
              </a:spcBef>
            </a:pPr>
            <a:r>
              <a:rPr lang="en-GB" sz="1800" b="1" dirty="0">
                <a:latin typeface="Univers" pitchFamily="34" charset="0"/>
              </a:rPr>
              <a:t>Retailers can avoid any misunderstanding by: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GB" sz="1600" dirty="0">
                <a:latin typeface="Univers" pitchFamily="34" charset="0"/>
              </a:rPr>
              <a:t>  making it clear, when passing information on future pricing intentions to a supplier, that the information is to be treated confidentially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GB" sz="1600" dirty="0">
                <a:latin typeface="Univers" pitchFamily="34" charset="0"/>
              </a:rPr>
              <a:t>  rejecting information on their competitor’s future pricing intentions </a:t>
            </a:r>
          </a:p>
          <a:p>
            <a:pPr lvl="1">
              <a:spcBef>
                <a:spcPct val="50000"/>
              </a:spcBef>
            </a:pPr>
            <a:endParaRPr lang="en-GB" sz="1600" dirty="0">
              <a:latin typeface="Univers" pitchFamily="34" charset="0"/>
            </a:endParaRPr>
          </a:p>
          <a:p>
            <a:pPr>
              <a:spcBef>
                <a:spcPct val="50000"/>
              </a:spcBef>
            </a:pPr>
            <a:endParaRPr lang="en-GB" sz="1800" dirty="0">
              <a:latin typeface="Univers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4619D-F356-40D6-8B6C-29224AF00BEC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Observations on theory of harm</a:t>
            </a:r>
            <a:endParaRPr lang="en-US" dirty="0"/>
          </a:p>
        </p:txBody>
      </p:sp>
      <p:sp>
        <p:nvSpPr>
          <p:cNvPr id="118787" name="Text Box 3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000" dirty="0" smtClean="0"/>
              <a:t>Jurisprudence is clear – where hub and spoke disclosures occur and all elements of the test are met – indirect disclosures will have the same impact as direct disclosures in terms of the reduction in horizontal competition</a:t>
            </a:r>
          </a:p>
          <a:p>
            <a:pPr lvl="1">
              <a:lnSpc>
                <a:spcPct val="90000"/>
              </a:lnSpc>
            </a:pPr>
            <a:r>
              <a:rPr lang="en-GB" sz="2400" dirty="0" smtClean="0">
                <a:latin typeface="Univers" pitchFamily="34" charset="0"/>
              </a:rPr>
              <a:t>Competitors </a:t>
            </a:r>
            <a:r>
              <a:rPr lang="en-GB" sz="2400" dirty="0">
                <a:latin typeface="Univers" pitchFamily="34" charset="0"/>
              </a:rPr>
              <a:t>know each others’ future pricing 	intentions</a:t>
            </a:r>
          </a:p>
          <a:p>
            <a:pPr lvl="1">
              <a:lnSpc>
                <a:spcPct val="90000"/>
              </a:lnSpc>
            </a:pPr>
            <a:r>
              <a:rPr lang="en-GB" sz="2400" dirty="0">
                <a:latin typeface="Univers" pitchFamily="34" charset="0"/>
              </a:rPr>
              <a:t>  Both suppliers and retailers face reduced 	competitive pressures</a:t>
            </a:r>
          </a:p>
          <a:p>
            <a:pPr lvl="1">
              <a:lnSpc>
                <a:spcPct val="90000"/>
              </a:lnSpc>
            </a:pPr>
            <a:r>
              <a:rPr lang="en-GB" sz="2400" dirty="0">
                <a:latin typeface="Univers" pitchFamily="34" charset="0"/>
              </a:rPr>
              <a:t>  Consumers pay more and sooner</a:t>
            </a:r>
          </a:p>
          <a:p>
            <a:pPr lvl="2">
              <a:lnSpc>
                <a:spcPct val="90000"/>
              </a:lnSpc>
              <a:spcBef>
                <a:spcPct val="50000"/>
              </a:spcBef>
              <a:buFontTx/>
              <a:buNone/>
            </a:pPr>
            <a:endParaRPr lang="en-GB" sz="2000" dirty="0">
              <a:latin typeface="Univers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4619D-F356-40D6-8B6C-29224AF00BEC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971600" y="908720"/>
            <a:ext cx="7921625" cy="1143000"/>
          </a:xfrm>
        </p:spPr>
        <p:txBody>
          <a:bodyPr/>
          <a:lstStyle/>
          <a:p>
            <a:r>
              <a:rPr lang="en-GB" dirty="0" smtClean="0"/>
              <a:t>Overview</a:t>
            </a:r>
            <a:endParaRPr lang="en-US" dirty="0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600" y="1988840"/>
            <a:ext cx="7921625" cy="4281339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400" dirty="0" smtClean="0"/>
              <a:t>Background to Hub and Spoke </a:t>
            </a:r>
            <a:r>
              <a:rPr lang="en-GB" sz="2400" dirty="0"/>
              <a:t>infringements?</a:t>
            </a:r>
          </a:p>
          <a:p>
            <a:pPr>
              <a:lnSpc>
                <a:spcPct val="90000"/>
              </a:lnSpc>
            </a:pPr>
            <a:r>
              <a:rPr lang="en-GB" sz="2400" dirty="0" smtClean="0"/>
              <a:t>Test for assessing Hub and Spoke infringements (1) – Overview</a:t>
            </a:r>
          </a:p>
          <a:p>
            <a:pPr>
              <a:lnSpc>
                <a:spcPct val="90000"/>
              </a:lnSpc>
            </a:pPr>
            <a:r>
              <a:rPr lang="en-GB" sz="2400" dirty="0" smtClean="0"/>
              <a:t>Test for assessing Hub and Spoke infringements (2) - Detail</a:t>
            </a:r>
            <a:endParaRPr lang="en-GB" sz="2400" dirty="0"/>
          </a:p>
          <a:p>
            <a:pPr>
              <a:lnSpc>
                <a:spcPct val="90000"/>
              </a:lnSpc>
            </a:pPr>
            <a:r>
              <a:rPr lang="en-GB" sz="2400" dirty="0" smtClean="0"/>
              <a:t>Challenges </a:t>
            </a:r>
            <a:r>
              <a:rPr lang="en-GB" sz="2400" dirty="0"/>
              <a:t>to </a:t>
            </a:r>
            <a:r>
              <a:rPr lang="en-GB" sz="2400" dirty="0" smtClean="0"/>
              <a:t>investigation</a:t>
            </a:r>
          </a:p>
          <a:p>
            <a:pPr>
              <a:lnSpc>
                <a:spcPct val="90000"/>
              </a:lnSpc>
            </a:pPr>
            <a:r>
              <a:rPr lang="en-GB" sz="2400" dirty="0" smtClean="0"/>
              <a:t>What is acceptable information disclosure?</a:t>
            </a:r>
            <a:endParaRPr lang="en-GB" sz="2400" dirty="0"/>
          </a:p>
          <a:p>
            <a:pPr>
              <a:lnSpc>
                <a:spcPct val="90000"/>
              </a:lnSpc>
            </a:pPr>
            <a:r>
              <a:rPr lang="en-GB" sz="2400" dirty="0"/>
              <a:t>What is the harm caused by </a:t>
            </a:r>
            <a:r>
              <a:rPr lang="en-GB" sz="2400" dirty="0" smtClean="0"/>
              <a:t>Hub and Spoke?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4619D-F356-40D6-8B6C-29224AF00BEC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Background to “Hub and Spoke” (1): Direct </a:t>
            </a:r>
            <a:r>
              <a:rPr lang="en-GB" sz="3200" dirty="0"/>
              <a:t>Contacts</a:t>
            </a:r>
            <a:endParaRPr lang="en-US" sz="3200" dirty="0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z="2200" dirty="0" smtClean="0"/>
              <a:t>Direct </a:t>
            </a:r>
            <a:r>
              <a:rPr lang="en-GB" sz="2200" dirty="0"/>
              <a:t>agreements between competitors which fix the prices they charge on the market are </a:t>
            </a:r>
            <a:r>
              <a:rPr lang="en-GB" sz="2200" dirty="0" smtClean="0"/>
              <a:t>illegal</a:t>
            </a:r>
            <a:endParaRPr lang="en-GB" sz="2200" dirty="0"/>
          </a:p>
          <a:p>
            <a:pPr>
              <a:lnSpc>
                <a:spcPct val="90000"/>
              </a:lnSpc>
            </a:pPr>
            <a:r>
              <a:rPr lang="en-GB" sz="2200" dirty="0"/>
              <a:t>Discussions between competitors about current and future prices (i.e. absent an agreement to fix prices</a:t>
            </a:r>
            <a:r>
              <a:rPr lang="en-GB" sz="2200" dirty="0" smtClean="0"/>
              <a:t>) are also illegal.</a:t>
            </a:r>
            <a:endParaRPr lang="en-GB" sz="2200" dirty="0"/>
          </a:p>
          <a:p>
            <a:pPr>
              <a:lnSpc>
                <a:spcPct val="90000"/>
              </a:lnSpc>
            </a:pPr>
            <a:r>
              <a:rPr lang="en-GB" sz="2200" dirty="0"/>
              <a:t>No need for reciprocity – </a:t>
            </a:r>
            <a:r>
              <a:rPr lang="en-GB" sz="2200" dirty="0" smtClean="0"/>
              <a:t>the unilateral </a:t>
            </a:r>
            <a:r>
              <a:rPr lang="en-GB" sz="2200" dirty="0"/>
              <a:t>disclosure </a:t>
            </a:r>
            <a:r>
              <a:rPr lang="en-GB" sz="2200" dirty="0" smtClean="0"/>
              <a:t>of information from one competitor to another is sufficient </a:t>
            </a:r>
            <a:r>
              <a:rPr lang="en-GB" sz="2200" i="1" dirty="0" smtClean="0">
                <a:solidFill>
                  <a:schemeClr val="tx1"/>
                </a:solidFill>
              </a:rPr>
              <a:t>[T-Mobile]</a:t>
            </a:r>
            <a:endParaRPr lang="en-GB" sz="2200" i="1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en-GB" sz="2200" b="0" i="1" dirty="0" err="1" smtClean="0"/>
              <a:t>Anic</a:t>
            </a:r>
            <a:r>
              <a:rPr lang="en-GB" sz="2200" dirty="0" smtClean="0"/>
              <a:t> presumption</a:t>
            </a: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4619D-F356-40D6-8B6C-29224AF00BEC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Background to Hub and Spoke (2): Extending the Principles for Direct Disclosures to Indirect Disclosures</a:t>
            </a:r>
            <a:r>
              <a:rPr lang="en-GB" sz="3200" dirty="0" smtClean="0"/>
              <a:t>  </a:t>
            </a:r>
            <a:endParaRPr lang="en-US" sz="3200" dirty="0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550" y="2204864"/>
            <a:ext cx="7921625" cy="3921299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2200" dirty="0" smtClean="0"/>
              <a:t>Hub and Spoke infringements can arise where competitors </a:t>
            </a:r>
            <a:r>
              <a:rPr lang="en-GB" sz="2200" i="1" dirty="0" smtClean="0"/>
              <a:t>indirectly</a:t>
            </a:r>
            <a:r>
              <a:rPr lang="en-GB" sz="2200" dirty="0" smtClean="0"/>
              <a:t> exchange business sensitive information through an intermediary (</a:t>
            </a:r>
            <a:r>
              <a:rPr lang="en-GB" sz="2200" dirty="0" smtClean="0">
                <a:solidFill>
                  <a:schemeClr val="tx1"/>
                </a:solidFill>
              </a:rPr>
              <a:t>such as a retailers exchanging via a common supplier – as in Dairy)</a:t>
            </a:r>
          </a:p>
          <a:p>
            <a:pPr>
              <a:lnSpc>
                <a:spcPct val="80000"/>
              </a:lnSpc>
            </a:pPr>
            <a:r>
              <a:rPr lang="en-GB" sz="2200" dirty="0" smtClean="0"/>
              <a:t>Where </a:t>
            </a:r>
            <a:r>
              <a:rPr lang="en-GB" sz="2200" dirty="0" smtClean="0">
                <a:solidFill>
                  <a:schemeClr val="tx1"/>
                </a:solidFill>
              </a:rPr>
              <a:t>established, infringements arising from indirect disclosures are of the same gravity as direct disclosures:</a:t>
            </a:r>
          </a:p>
          <a:p>
            <a:pPr>
              <a:lnSpc>
                <a:spcPct val="80000"/>
              </a:lnSpc>
              <a:buNone/>
            </a:pPr>
            <a:r>
              <a:rPr lang="en-GB" sz="2200" dirty="0" smtClean="0"/>
              <a:t>	‘</a:t>
            </a:r>
            <a:r>
              <a:rPr lang="en-GB" sz="2200" i="1" dirty="0" smtClean="0"/>
              <a:t>A concerted practice consisting of indirect contact between competitors via their common supplier is no different in substance from two competing retailers sitting across a table and telling each other what their prices will be next week</a:t>
            </a:r>
            <a:r>
              <a:rPr lang="en-GB" sz="2200" dirty="0" smtClean="0"/>
              <a:t>’; CAT in </a:t>
            </a:r>
            <a:r>
              <a:rPr lang="en-GB" sz="2200" i="1" dirty="0" smtClean="0"/>
              <a:t>Tesco </a:t>
            </a:r>
            <a:r>
              <a:rPr lang="en-GB" sz="2200" dirty="0" smtClean="0"/>
              <a:t>(Dairy)</a:t>
            </a:r>
            <a:endParaRPr lang="en-GB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4619D-F356-40D6-8B6C-29224AF00BEC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899592" y="908720"/>
            <a:ext cx="8784976" cy="1143000"/>
          </a:xfrm>
        </p:spPr>
        <p:txBody>
          <a:bodyPr/>
          <a:lstStyle/>
          <a:p>
            <a:r>
              <a:rPr lang="en-US" sz="3200" dirty="0" smtClean="0"/>
              <a:t>The test for establishing Hub and Spoke infringements (1)</a:t>
            </a:r>
            <a:br>
              <a:rPr lang="en-US" sz="3200" dirty="0" smtClean="0"/>
            </a:br>
            <a:endParaRPr lang="en-US" sz="3200" dirty="0"/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916113"/>
            <a:ext cx="8459787" cy="4103687"/>
          </a:xfrm>
        </p:spPr>
        <p:txBody>
          <a:bodyPr/>
          <a:lstStyle/>
          <a:p>
            <a:r>
              <a:rPr lang="en-GB" sz="1800" dirty="0" smtClean="0">
                <a:solidFill>
                  <a:schemeClr val="tx1"/>
                </a:solidFill>
              </a:rPr>
              <a:t>Hub and spoke </a:t>
            </a:r>
            <a:r>
              <a:rPr lang="en-GB" sz="1800" dirty="0">
                <a:solidFill>
                  <a:schemeClr val="tx1"/>
                </a:solidFill>
              </a:rPr>
              <a:t>information </a:t>
            </a:r>
            <a:r>
              <a:rPr lang="en-GB" sz="1800" dirty="0" smtClean="0">
                <a:solidFill>
                  <a:schemeClr val="tx1"/>
                </a:solidFill>
              </a:rPr>
              <a:t>exchanges involve </a:t>
            </a:r>
            <a:r>
              <a:rPr lang="en-GB" sz="1800" dirty="0">
                <a:solidFill>
                  <a:schemeClr val="tx1"/>
                </a:solidFill>
              </a:rPr>
              <a:t>three key elements, all of which are essential to establishing an infringement:</a:t>
            </a:r>
          </a:p>
          <a:p>
            <a:pPr lvl="1">
              <a:buSzPct val="110000"/>
              <a:buFont typeface="+mj-lt"/>
              <a:buAutoNum type="arabicPeriod"/>
            </a:pPr>
            <a:r>
              <a:rPr lang="en-GB" sz="1800" b="1" dirty="0">
                <a:solidFill>
                  <a:schemeClr val="tx1"/>
                </a:solidFill>
              </a:rPr>
              <a:t>The transmission of future pricing information from one </a:t>
            </a:r>
            <a:r>
              <a:rPr lang="en-GB" sz="1800" b="1" dirty="0" smtClean="0">
                <a:solidFill>
                  <a:schemeClr val="tx1"/>
                </a:solidFill>
              </a:rPr>
              <a:t>retailer (A</a:t>
            </a:r>
            <a:r>
              <a:rPr lang="en-GB" sz="1800" b="1" dirty="0">
                <a:solidFill>
                  <a:schemeClr val="tx1"/>
                </a:solidFill>
              </a:rPr>
              <a:t>) to another retailer (C) via an intermediary (B) – the horizontal element is key to this type of infringement </a:t>
            </a:r>
          </a:p>
          <a:p>
            <a:pPr lvl="1">
              <a:buSzPct val="100000"/>
              <a:buFont typeface="+mj-lt"/>
              <a:buAutoNum type="arabicPeriod"/>
            </a:pPr>
            <a:r>
              <a:rPr lang="en-GB" sz="1800" b="1" dirty="0">
                <a:solidFill>
                  <a:schemeClr val="tx1"/>
                </a:solidFill>
              </a:rPr>
              <a:t>An intention on the part of the disclosing retailer (A) that the information will be passed on to a competitor (i.e. C) – </a:t>
            </a:r>
            <a:r>
              <a:rPr lang="en-GB" sz="1800" b="1" u="sng" dirty="0">
                <a:solidFill>
                  <a:schemeClr val="tx1"/>
                </a:solidFill>
              </a:rPr>
              <a:t>it is this intent that </a:t>
            </a:r>
            <a:r>
              <a:rPr lang="en-GB" sz="1800" b="1" u="sng" dirty="0" smtClean="0">
                <a:solidFill>
                  <a:schemeClr val="tx1"/>
                </a:solidFill>
              </a:rPr>
              <a:t>distinguishes potentially legitimate </a:t>
            </a:r>
            <a:r>
              <a:rPr lang="en-GB" sz="1800" b="1" u="sng" dirty="0">
                <a:solidFill>
                  <a:schemeClr val="tx1"/>
                </a:solidFill>
              </a:rPr>
              <a:t>from illegitimate </a:t>
            </a:r>
            <a:r>
              <a:rPr lang="en-GB" sz="1800" b="1" u="sng" dirty="0" smtClean="0">
                <a:solidFill>
                  <a:schemeClr val="tx1"/>
                </a:solidFill>
              </a:rPr>
              <a:t>disclosures</a:t>
            </a:r>
            <a:endParaRPr lang="en-GB" sz="1800" b="1" u="sng" dirty="0">
              <a:solidFill>
                <a:schemeClr val="tx1"/>
              </a:solidFill>
            </a:endParaRPr>
          </a:p>
          <a:p>
            <a:pPr lvl="1">
              <a:buSzPct val="100000"/>
              <a:buFont typeface="+mj-lt"/>
              <a:buAutoNum type="arabicPeriod"/>
            </a:pPr>
            <a:r>
              <a:rPr lang="en-GB" sz="1800" b="1" dirty="0">
                <a:solidFill>
                  <a:schemeClr val="tx1"/>
                </a:solidFill>
              </a:rPr>
              <a:t>An understanding on the part of the receiving retailer (C) of the circumstances in which the information was </a:t>
            </a:r>
            <a:r>
              <a:rPr lang="en-GB" sz="1800" b="1" dirty="0" smtClean="0">
                <a:solidFill>
                  <a:schemeClr val="tx1"/>
                </a:solidFill>
              </a:rPr>
              <a:t>disclosed</a:t>
            </a:r>
          </a:p>
          <a:p>
            <a:pPr lvl="1">
              <a:buNone/>
            </a:pPr>
            <a:r>
              <a:rPr lang="en-GB" sz="1800" b="1" dirty="0" smtClean="0">
                <a:solidFill>
                  <a:schemeClr val="tx1"/>
                </a:solidFill>
              </a:rPr>
              <a:t>NB: Unilateral disclosure sufficient – no need for reciprocity. Infringements stronger where that occurs</a:t>
            </a:r>
            <a:endParaRPr lang="en-GB" sz="1800" b="1" dirty="0">
              <a:solidFill>
                <a:schemeClr val="tx1"/>
              </a:solidFill>
            </a:endParaRPr>
          </a:p>
          <a:p>
            <a:endParaRPr lang="en-US" sz="1800" b="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4619D-F356-40D6-8B6C-29224AF00BEC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Text Box 4"/>
          <p:cNvSpPr txBox="1">
            <a:spLocks noChangeArrowheads="1"/>
          </p:cNvSpPr>
          <p:nvPr/>
        </p:nvSpPr>
        <p:spPr bwMode="auto">
          <a:xfrm>
            <a:off x="3348038" y="2276475"/>
            <a:ext cx="15128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b="1" dirty="0">
                <a:solidFill>
                  <a:schemeClr val="tx2"/>
                </a:solidFill>
              </a:rPr>
              <a:t>Supplier B</a:t>
            </a:r>
            <a:endParaRPr lang="en-US" sz="2000" b="1" dirty="0">
              <a:solidFill>
                <a:schemeClr val="tx2"/>
              </a:solidFill>
            </a:endParaRPr>
          </a:p>
        </p:txBody>
      </p:sp>
      <p:sp>
        <p:nvSpPr>
          <p:cNvPr id="50198" name="Rectangle 22"/>
          <p:cNvSpPr>
            <a:spLocks noChangeArrowheads="1"/>
          </p:cNvSpPr>
          <p:nvPr/>
        </p:nvSpPr>
        <p:spPr bwMode="auto">
          <a:xfrm>
            <a:off x="992188" y="4679950"/>
            <a:ext cx="2736850" cy="1079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600" b="1" dirty="0">
                <a:solidFill>
                  <a:srgbClr val="FD3535"/>
                </a:solidFill>
              </a:rPr>
              <a:t>COMPETITOR RETAILER</a:t>
            </a:r>
            <a:r>
              <a:rPr lang="en-GB" sz="1800" dirty="0"/>
              <a:t>  </a:t>
            </a:r>
          </a:p>
          <a:p>
            <a:pPr algn="ctr"/>
            <a:r>
              <a:rPr lang="en-GB" sz="1800" dirty="0"/>
              <a:t>A</a:t>
            </a:r>
          </a:p>
          <a:p>
            <a:pPr algn="ctr"/>
            <a:r>
              <a:rPr lang="en-GB" sz="1800" dirty="0"/>
              <a:t>Disclosing retailer</a:t>
            </a:r>
          </a:p>
        </p:txBody>
      </p:sp>
      <p:sp>
        <p:nvSpPr>
          <p:cNvPr id="50199" name="Rectangle 23"/>
          <p:cNvSpPr>
            <a:spLocks noChangeArrowheads="1"/>
          </p:cNvSpPr>
          <p:nvPr/>
        </p:nvSpPr>
        <p:spPr bwMode="auto">
          <a:xfrm>
            <a:off x="3008313" y="1727200"/>
            <a:ext cx="2376487" cy="12969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 sz="1800" dirty="0"/>
          </a:p>
          <a:p>
            <a:pPr algn="ctr"/>
            <a:r>
              <a:rPr lang="en-GB" sz="1800" dirty="0"/>
              <a:t>COMMON SUPPLIER</a:t>
            </a:r>
          </a:p>
          <a:p>
            <a:pPr algn="ctr"/>
            <a:r>
              <a:rPr lang="en-GB" sz="1800" dirty="0"/>
              <a:t>B</a:t>
            </a:r>
          </a:p>
          <a:p>
            <a:pPr algn="ctr"/>
            <a:r>
              <a:rPr lang="en-GB" sz="1800" dirty="0"/>
              <a:t>Intermediary/”hub”</a:t>
            </a:r>
          </a:p>
          <a:p>
            <a:pPr algn="ctr"/>
            <a:endParaRPr lang="en-GB" sz="1800" dirty="0"/>
          </a:p>
        </p:txBody>
      </p:sp>
      <p:sp>
        <p:nvSpPr>
          <p:cNvPr id="50200" name="Rectangle 24"/>
          <p:cNvSpPr>
            <a:spLocks noChangeArrowheads="1"/>
          </p:cNvSpPr>
          <p:nvPr/>
        </p:nvSpPr>
        <p:spPr bwMode="auto">
          <a:xfrm>
            <a:off x="5097463" y="4679950"/>
            <a:ext cx="2592387" cy="1079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600" b="1" dirty="0">
                <a:solidFill>
                  <a:srgbClr val="FD3535"/>
                </a:solidFill>
              </a:rPr>
              <a:t>COMPETITOR RETAILER</a:t>
            </a:r>
          </a:p>
          <a:p>
            <a:pPr algn="ctr"/>
            <a:r>
              <a:rPr lang="en-GB" sz="1800" dirty="0"/>
              <a:t>C</a:t>
            </a:r>
          </a:p>
          <a:p>
            <a:pPr algn="ctr"/>
            <a:r>
              <a:rPr lang="en-GB" sz="1800" dirty="0"/>
              <a:t>Receiving retailer(s)</a:t>
            </a:r>
          </a:p>
        </p:txBody>
      </p:sp>
      <p:sp>
        <p:nvSpPr>
          <p:cNvPr id="50201" name="Rectangle 25"/>
          <p:cNvSpPr>
            <a:spLocks noChangeArrowheads="1"/>
          </p:cNvSpPr>
          <p:nvPr/>
        </p:nvSpPr>
        <p:spPr bwMode="auto">
          <a:xfrm>
            <a:off x="849313" y="3671888"/>
            <a:ext cx="3240087" cy="287337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 sz="1600" dirty="0"/>
          </a:p>
          <a:p>
            <a:pPr algn="ctr"/>
            <a:r>
              <a:rPr lang="en-GB" sz="1600" dirty="0"/>
              <a:t>Future pricing information</a:t>
            </a:r>
          </a:p>
          <a:p>
            <a:pPr algn="ctr"/>
            <a:endParaRPr lang="en-GB" sz="1800" dirty="0"/>
          </a:p>
        </p:txBody>
      </p:sp>
      <p:sp>
        <p:nvSpPr>
          <p:cNvPr id="50202" name="Text Box 26"/>
          <p:cNvSpPr txBox="1">
            <a:spLocks noChangeArrowheads="1"/>
          </p:cNvSpPr>
          <p:nvPr/>
        </p:nvSpPr>
        <p:spPr bwMode="auto">
          <a:xfrm>
            <a:off x="755576" y="836712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800" b="1" dirty="0" smtClean="0">
                <a:solidFill>
                  <a:srgbClr val="A78723"/>
                </a:solidFill>
              </a:rPr>
              <a:t>The test for establishing Hub and Spoke (2)</a:t>
            </a:r>
            <a:endParaRPr lang="en-GB" sz="2800" b="1" dirty="0">
              <a:solidFill>
                <a:srgbClr val="A78723"/>
              </a:solidFill>
            </a:endParaRPr>
          </a:p>
        </p:txBody>
      </p:sp>
      <p:sp>
        <p:nvSpPr>
          <p:cNvPr id="50203" name="Line 27"/>
          <p:cNvSpPr>
            <a:spLocks noChangeShapeType="1"/>
          </p:cNvSpPr>
          <p:nvPr/>
        </p:nvSpPr>
        <p:spPr bwMode="auto">
          <a:xfrm flipV="1">
            <a:off x="2073275" y="3240088"/>
            <a:ext cx="10795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50204" name="Rectangle 28"/>
          <p:cNvSpPr>
            <a:spLocks noChangeArrowheads="1"/>
          </p:cNvSpPr>
          <p:nvPr/>
        </p:nvSpPr>
        <p:spPr bwMode="auto">
          <a:xfrm>
            <a:off x="849313" y="3671888"/>
            <a:ext cx="3240087" cy="287337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 sz="1600" dirty="0"/>
          </a:p>
          <a:p>
            <a:pPr algn="ctr"/>
            <a:r>
              <a:rPr lang="en-GB" sz="1600" dirty="0"/>
              <a:t>Future pricing information</a:t>
            </a:r>
          </a:p>
          <a:p>
            <a:pPr algn="ctr"/>
            <a:endParaRPr lang="en-GB" sz="1800" dirty="0"/>
          </a:p>
        </p:txBody>
      </p:sp>
      <p:sp>
        <p:nvSpPr>
          <p:cNvPr id="50205" name="Line 29"/>
          <p:cNvSpPr>
            <a:spLocks noChangeShapeType="1"/>
          </p:cNvSpPr>
          <p:nvPr/>
        </p:nvSpPr>
        <p:spPr bwMode="auto">
          <a:xfrm>
            <a:off x="5240338" y="3240088"/>
            <a:ext cx="1152525" cy="1223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50206" name="Rectangle 30"/>
          <p:cNvSpPr>
            <a:spLocks noChangeArrowheads="1"/>
          </p:cNvSpPr>
          <p:nvPr/>
        </p:nvSpPr>
        <p:spPr bwMode="auto">
          <a:xfrm>
            <a:off x="992188" y="4679950"/>
            <a:ext cx="2736850" cy="1079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600" b="1" dirty="0">
                <a:solidFill>
                  <a:srgbClr val="FD3535"/>
                </a:solidFill>
              </a:rPr>
              <a:t>COMPETITOR RETAILER</a:t>
            </a:r>
            <a:r>
              <a:rPr lang="en-GB" sz="1800" dirty="0"/>
              <a:t>  </a:t>
            </a:r>
          </a:p>
          <a:p>
            <a:pPr algn="ctr"/>
            <a:r>
              <a:rPr lang="en-GB" sz="1800" dirty="0"/>
              <a:t>A</a:t>
            </a:r>
          </a:p>
          <a:p>
            <a:pPr algn="ctr"/>
            <a:r>
              <a:rPr lang="en-GB" sz="1800" dirty="0"/>
              <a:t>Disclosing </a:t>
            </a:r>
            <a:r>
              <a:rPr lang="en-GB" sz="1800" dirty="0" smtClean="0"/>
              <a:t>retailer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50207" name="Rectangle 31"/>
          <p:cNvSpPr>
            <a:spLocks noChangeArrowheads="1"/>
          </p:cNvSpPr>
          <p:nvPr/>
        </p:nvSpPr>
        <p:spPr bwMode="auto">
          <a:xfrm>
            <a:off x="3008313" y="1727200"/>
            <a:ext cx="2376487" cy="12969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 sz="1800" dirty="0"/>
          </a:p>
          <a:p>
            <a:pPr algn="ctr"/>
            <a:r>
              <a:rPr lang="en-GB" sz="1800" dirty="0"/>
              <a:t>COMMON SUPPLIER</a:t>
            </a:r>
          </a:p>
          <a:p>
            <a:pPr algn="ctr"/>
            <a:r>
              <a:rPr lang="en-GB" sz="1800" dirty="0"/>
              <a:t>B</a:t>
            </a:r>
          </a:p>
          <a:p>
            <a:pPr algn="ctr"/>
            <a:r>
              <a:rPr lang="en-GB" sz="1800" dirty="0"/>
              <a:t>Intermediary/”hub”</a:t>
            </a:r>
          </a:p>
          <a:p>
            <a:pPr algn="ctr"/>
            <a:endParaRPr lang="en-GB" sz="1800" dirty="0"/>
          </a:p>
        </p:txBody>
      </p:sp>
      <p:sp>
        <p:nvSpPr>
          <p:cNvPr id="50208" name="Rectangle 32"/>
          <p:cNvSpPr>
            <a:spLocks noChangeArrowheads="1"/>
          </p:cNvSpPr>
          <p:nvPr/>
        </p:nvSpPr>
        <p:spPr bwMode="auto">
          <a:xfrm>
            <a:off x="5097463" y="4679950"/>
            <a:ext cx="2592387" cy="1079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600" b="1" dirty="0">
                <a:solidFill>
                  <a:srgbClr val="FD3535"/>
                </a:solidFill>
              </a:rPr>
              <a:t>COMPETITOR RETAILER</a:t>
            </a:r>
          </a:p>
          <a:p>
            <a:pPr algn="ctr"/>
            <a:r>
              <a:rPr lang="en-GB" sz="1800" dirty="0"/>
              <a:t>C</a:t>
            </a:r>
          </a:p>
          <a:p>
            <a:pPr algn="ctr"/>
            <a:r>
              <a:rPr lang="en-GB" sz="1800" dirty="0"/>
              <a:t>Receiving retailer(s)</a:t>
            </a:r>
          </a:p>
        </p:txBody>
      </p:sp>
      <p:sp>
        <p:nvSpPr>
          <p:cNvPr id="50209" name="Rectangle 33"/>
          <p:cNvSpPr>
            <a:spLocks noChangeArrowheads="1"/>
          </p:cNvSpPr>
          <p:nvPr/>
        </p:nvSpPr>
        <p:spPr bwMode="auto">
          <a:xfrm>
            <a:off x="849313" y="3671888"/>
            <a:ext cx="3240087" cy="287337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 sz="1600" dirty="0"/>
          </a:p>
          <a:p>
            <a:pPr algn="ctr"/>
            <a:r>
              <a:rPr lang="en-GB" sz="1600" dirty="0"/>
              <a:t>Future pricing information</a:t>
            </a:r>
          </a:p>
          <a:p>
            <a:pPr algn="ctr"/>
            <a:endParaRPr lang="en-GB" sz="1800" dirty="0"/>
          </a:p>
        </p:txBody>
      </p:sp>
      <p:sp>
        <p:nvSpPr>
          <p:cNvPr id="50210" name="Line 34"/>
          <p:cNvSpPr>
            <a:spLocks noChangeShapeType="1"/>
          </p:cNvSpPr>
          <p:nvPr/>
        </p:nvSpPr>
        <p:spPr bwMode="auto">
          <a:xfrm flipV="1">
            <a:off x="2073275" y="3240088"/>
            <a:ext cx="10795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50211" name="Rectangle 35"/>
          <p:cNvSpPr>
            <a:spLocks noChangeArrowheads="1"/>
          </p:cNvSpPr>
          <p:nvPr/>
        </p:nvSpPr>
        <p:spPr bwMode="auto">
          <a:xfrm>
            <a:off x="488950" y="3671888"/>
            <a:ext cx="3600450" cy="287337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 sz="1600" dirty="0"/>
          </a:p>
          <a:p>
            <a:pPr algn="ctr"/>
            <a:r>
              <a:rPr lang="en-GB" sz="1600" dirty="0"/>
              <a:t>Future pricing information</a:t>
            </a:r>
          </a:p>
          <a:p>
            <a:pPr algn="ctr"/>
            <a:endParaRPr lang="en-GB" sz="1800" dirty="0"/>
          </a:p>
        </p:txBody>
      </p:sp>
      <p:sp>
        <p:nvSpPr>
          <p:cNvPr id="50212" name="Line 36"/>
          <p:cNvSpPr>
            <a:spLocks noChangeShapeType="1"/>
          </p:cNvSpPr>
          <p:nvPr/>
        </p:nvSpPr>
        <p:spPr bwMode="auto">
          <a:xfrm flipH="1" flipV="1">
            <a:off x="5600700" y="3095625"/>
            <a:ext cx="1223963" cy="122396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50213" name="Line 37"/>
          <p:cNvSpPr>
            <a:spLocks noChangeShapeType="1"/>
          </p:cNvSpPr>
          <p:nvPr/>
        </p:nvSpPr>
        <p:spPr bwMode="auto">
          <a:xfrm flipH="1">
            <a:off x="2289175" y="3095625"/>
            <a:ext cx="503238" cy="57626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50214" name="Line 38"/>
          <p:cNvSpPr>
            <a:spLocks noChangeShapeType="1"/>
          </p:cNvSpPr>
          <p:nvPr/>
        </p:nvSpPr>
        <p:spPr bwMode="auto">
          <a:xfrm flipH="1">
            <a:off x="1641475" y="3959225"/>
            <a:ext cx="431800" cy="5048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50215" name="Text Box 39"/>
          <p:cNvSpPr txBox="1">
            <a:spLocks noChangeArrowheads="1"/>
          </p:cNvSpPr>
          <p:nvPr/>
        </p:nvSpPr>
        <p:spPr bwMode="auto">
          <a:xfrm>
            <a:off x="200025" y="5832475"/>
            <a:ext cx="7848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000" dirty="0"/>
              <a:t>Future pricing information is passed from A-B-C. Evidence of the exchange may be more cogent where there is a reciprocal disclosure of future pricing information from C-B-A.</a:t>
            </a:r>
            <a:endParaRPr lang="en-US" sz="1800" dirty="0"/>
          </a:p>
        </p:txBody>
      </p:sp>
      <p:sp>
        <p:nvSpPr>
          <p:cNvPr id="50216" name="Rectangle 40"/>
          <p:cNvSpPr>
            <a:spLocks noChangeArrowheads="1"/>
          </p:cNvSpPr>
          <p:nvPr/>
        </p:nvSpPr>
        <p:spPr bwMode="auto">
          <a:xfrm>
            <a:off x="5457825" y="3671888"/>
            <a:ext cx="3059113" cy="287337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 sz="1600" dirty="0"/>
          </a:p>
          <a:p>
            <a:pPr algn="ctr"/>
            <a:r>
              <a:rPr lang="en-GB" sz="1600" dirty="0"/>
              <a:t>Disclosure may be reciprocal</a:t>
            </a:r>
          </a:p>
          <a:p>
            <a:pPr algn="ctr"/>
            <a:endParaRPr lang="en-GB" sz="1800" dirty="0"/>
          </a:p>
        </p:txBody>
      </p:sp>
      <p:sp>
        <p:nvSpPr>
          <p:cNvPr id="50217" name="Text Box 41"/>
          <p:cNvSpPr txBox="1">
            <a:spLocks noChangeArrowheads="1"/>
          </p:cNvSpPr>
          <p:nvPr/>
        </p:nvSpPr>
        <p:spPr bwMode="auto">
          <a:xfrm>
            <a:off x="2916238" y="4221163"/>
            <a:ext cx="20161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000" dirty="0"/>
              <a:t>A intended or foresaw disclosure</a:t>
            </a:r>
            <a:endParaRPr lang="en-US" sz="1000" dirty="0"/>
          </a:p>
        </p:txBody>
      </p:sp>
      <p:sp>
        <p:nvSpPr>
          <p:cNvPr id="50218" name="Line 42"/>
          <p:cNvSpPr>
            <a:spLocks noChangeShapeType="1"/>
          </p:cNvSpPr>
          <p:nvPr/>
        </p:nvSpPr>
        <p:spPr bwMode="auto">
          <a:xfrm>
            <a:off x="2505075" y="4032250"/>
            <a:ext cx="4318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50219" name="Text Box 43"/>
          <p:cNvSpPr txBox="1">
            <a:spLocks noChangeArrowheads="1"/>
          </p:cNvSpPr>
          <p:nvPr/>
        </p:nvSpPr>
        <p:spPr bwMode="auto">
          <a:xfrm>
            <a:off x="6681788" y="3141663"/>
            <a:ext cx="1835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000" dirty="0"/>
              <a:t>C understands reasons for</a:t>
            </a:r>
          </a:p>
          <a:p>
            <a:r>
              <a:rPr lang="en-GB" sz="1000" dirty="0"/>
              <a:t>B’s disclosure to C.</a:t>
            </a:r>
            <a:endParaRPr lang="en-US" sz="1000" dirty="0"/>
          </a:p>
        </p:txBody>
      </p:sp>
      <p:sp>
        <p:nvSpPr>
          <p:cNvPr id="50220" name="Line 44"/>
          <p:cNvSpPr>
            <a:spLocks noChangeShapeType="1"/>
          </p:cNvSpPr>
          <p:nvPr/>
        </p:nvSpPr>
        <p:spPr bwMode="auto">
          <a:xfrm flipH="1">
            <a:off x="5600700" y="3382963"/>
            <a:ext cx="936625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4619D-F356-40D6-8B6C-29224AF00BEC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>
          <a:xfrm>
            <a:off x="899592" y="980728"/>
            <a:ext cx="8713663" cy="1143000"/>
          </a:xfrm>
        </p:spPr>
        <p:txBody>
          <a:bodyPr/>
          <a:lstStyle/>
          <a:p>
            <a:r>
              <a:rPr lang="en-GB" sz="3200" dirty="0"/>
              <a:t>The </a:t>
            </a:r>
            <a:r>
              <a:rPr lang="en-GB" sz="3200" dirty="0" smtClean="0"/>
              <a:t>test for establishing hub and spoke(3): C’s involvement and the </a:t>
            </a:r>
            <a:r>
              <a:rPr lang="en-GB" sz="3200" i="1" dirty="0" err="1" smtClean="0"/>
              <a:t>Anic</a:t>
            </a:r>
            <a:r>
              <a:rPr lang="en-GB" sz="3200" i="1" dirty="0" smtClean="0"/>
              <a:t> </a:t>
            </a:r>
            <a:r>
              <a:rPr lang="en-GB" sz="3200" dirty="0" smtClean="0"/>
              <a:t>presumption</a:t>
            </a:r>
            <a:endParaRPr lang="en-US" sz="3200" dirty="0"/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550" y="2133600"/>
            <a:ext cx="7921625" cy="431958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2000" dirty="0" smtClean="0"/>
              <a:t>A’s involvement (and B’s) can be elementary to show </a:t>
            </a:r>
          </a:p>
          <a:p>
            <a:pPr>
              <a:lnSpc>
                <a:spcPct val="80000"/>
              </a:lnSpc>
            </a:pPr>
            <a:r>
              <a:rPr lang="en-GB" sz="2000" dirty="0" smtClean="0"/>
              <a:t>Key to note in C’s role is that the </a:t>
            </a:r>
            <a:r>
              <a:rPr lang="en-GB" sz="2000" i="1" dirty="0" err="1" smtClean="0"/>
              <a:t>Anic</a:t>
            </a:r>
            <a:r>
              <a:rPr lang="en-GB" sz="2000" dirty="0" smtClean="0"/>
              <a:t> presumption does apply – </a:t>
            </a:r>
          </a:p>
          <a:p>
            <a:pPr lvl="1">
              <a:lnSpc>
                <a:spcPct val="80000"/>
              </a:lnSpc>
            </a:pPr>
            <a:r>
              <a:rPr lang="en-GB" sz="2000" dirty="0" smtClean="0"/>
              <a:t>Rebuttable </a:t>
            </a:r>
            <a:r>
              <a:rPr lang="en-GB" sz="2000" dirty="0"/>
              <a:t>presumption that knowledge of competitors’ future conduct will influence behaviour if recipient remains “</a:t>
            </a:r>
            <a:r>
              <a:rPr lang="en-GB" sz="2000" u="sng" dirty="0"/>
              <a:t>active on the market in question</a:t>
            </a:r>
            <a:r>
              <a:rPr lang="en-GB" sz="2000" dirty="0" smtClean="0"/>
              <a:t>”</a:t>
            </a:r>
            <a:endParaRPr lang="en-GB" sz="2000" dirty="0"/>
          </a:p>
          <a:p>
            <a:pPr lvl="1">
              <a:lnSpc>
                <a:spcPct val="80000"/>
              </a:lnSpc>
            </a:pPr>
            <a:r>
              <a:rPr lang="en-GB" sz="2000" dirty="0"/>
              <a:t>Recipient “cannot normally fail to take that information into account when formulating its policy” (CAT in </a:t>
            </a:r>
            <a:r>
              <a:rPr lang="en-GB" sz="2000" i="1" dirty="0"/>
              <a:t>Argos</a:t>
            </a:r>
            <a:r>
              <a:rPr lang="en-GB" sz="2000" dirty="0"/>
              <a:t>) </a:t>
            </a:r>
          </a:p>
          <a:p>
            <a:pPr lvl="1">
              <a:lnSpc>
                <a:spcPct val="80000"/>
              </a:lnSpc>
            </a:pPr>
            <a:r>
              <a:rPr lang="en-GB" sz="2000" dirty="0"/>
              <a:t>To rebut, C needs to provide evidence showing information had “</a:t>
            </a:r>
            <a:r>
              <a:rPr lang="en-GB" sz="2000" u="sng" dirty="0"/>
              <a:t>no influence whatsoever</a:t>
            </a:r>
            <a:r>
              <a:rPr lang="en-GB" sz="2000" dirty="0"/>
              <a:t>” on its </a:t>
            </a:r>
            <a:r>
              <a:rPr lang="en-GB" sz="2000" dirty="0" smtClean="0"/>
              <a:t>conduct</a:t>
            </a:r>
          </a:p>
          <a:p>
            <a:pPr lvl="1">
              <a:lnSpc>
                <a:spcPct val="80000"/>
              </a:lnSpc>
            </a:pPr>
            <a:r>
              <a:rPr lang="en-GB" sz="2000" dirty="0" smtClean="0"/>
              <a:t>The key is assessing the disclosure in its context.</a:t>
            </a: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4619D-F356-40D6-8B6C-29224AF00BEC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Challenges to investigation (1</a:t>
            </a:r>
            <a:r>
              <a:rPr lang="en-GB" sz="3200" dirty="0" smtClean="0"/>
              <a:t>): Intro</a:t>
            </a:r>
            <a:endParaRPr lang="en-US" sz="3200" dirty="0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550" y="1988840"/>
            <a:ext cx="7921625" cy="413732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000" dirty="0"/>
              <a:t>Suspected </a:t>
            </a:r>
            <a:r>
              <a:rPr lang="en-GB" sz="2000" dirty="0" smtClean="0"/>
              <a:t>Hub and Spoke infringements </a:t>
            </a:r>
            <a:r>
              <a:rPr lang="en-GB" sz="2000" dirty="0"/>
              <a:t>present a number of challenges to an investigator</a:t>
            </a:r>
          </a:p>
          <a:p>
            <a:pPr lvl="1">
              <a:lnSpc>
                <a:spcPct val="90000"/>
              </a:lnSpc>
            </a:pPr>
            <a:r>
              <a:rPr lang="en-GB" sz="2000" dirty="0"/>
              <a:t>Need to demonstrate two disclosures of information</a:t>
            </a:r>
          </a:p>
          <a:p>
            <a:pPr lvl="2">
              <a:lnSpc>
                <a:spcPct val="90000"/>
              </a:lnSpc>
              <a:buSzPct val="90000"/>
              <a:buFont typeface="Wingdings" pitchFamily="2" charset="2"/>
              <a:buChar char="§"/>
            </a:pPr>
            <a:r>
              <a:rPr lang="en-GB" sz="2000" dirty="0"/>
              <a:t>A disclosing its information to B</a:t>
            </a:r>
          </a:p>
          <a:p>
            <a:pPr lvl="2">
              <a:lnSpc>
                <a:spcPct val="90000"/>
              </a:lnSpc>
              <a:buSzPct val="90000"/>
              <a:buFont typeface="Wingdings" pitchFamily="2" charset="2"/>
              <a:buChar char="§"/>
            </a:pPr>
            <a:r>
              <a:rPr lang="en-GB" sz="2000" dirty="0"/>
              <a:t>B passing on </a:t>
            </a:r>
            <a:r>
              <a:rPr lang="en-GB" sz="2000" u="sng" dirty="0"/>
              <a:t>A’s</a:t>
            </a:r>
            <a:r>
              <a:rPr lang="en-GB" sz="2000" dirty="0"/>
              <a:t> information to </a:t>
            </a:r>
            <a:r>
              <a:rPr lang="en-GB" sz="2000" dirty="0" smtClean="0"/>
              <a:t>C</a:t>
            </a:r>
          </a:p>
          <a:p>
            <a:pPr lvl="2">
              <a:lnSpc>
                <a:spcPct val="90000"/>
              </a:lnSpc>
              <a:buSzPct val="90000"/>
              <a:buNone/>
            </a:pPr>
            <a:endParaRPr lang="en-GB" sz="2000" dirty="0"/>
          </a:p>
          <a:p>
            <a:pPr lvl="1">
              <a:lnSpc>
                <a:spcPct val="90000"/>
              </a:lnSpc>
            </a:pPr>
            <a:r>
              <a:rPr lang="en-GB" sz="2000" dirty="0"/>
              <a:t>Need to also demonstrate that the disclosures had an anti-competitive purpose (i.e. that A intended that B would use its pricing intentions to influence the market place by passing it on to competitors</a:t>
            </a:r>
            <a:r>
              <a:rPr lang="en-GB" sz="2000" dirty="0" smtClean="0"/>
              <a:t>)</a:t>
            </a:r>
          </a:p>
          <a:p>
            <a:pPr lvl="1">
              <a:lnSpc>
                <a:spcPct val="90000"/>
              </a:lnSpc>
            </a:pPr>
            <a:r>
              <a:rPr lang="en-GB" sz="2000" dirty="0" smtClean="0"/>
              <a:t>Need to also demonstrate C’s state of mind (i.e. that C understood the circumstances of the disclosure by A to B)</a:t>
            </a:r>
          </a:p>
          <a:p>
            <a:pPr lvl="1">
              <a:lnSpc>
                <a:spcPct val="90000"/>
              </a:lnSpc>
              <a:buSzPct val="90000"/>
              <a:buNone/>
            </a:pP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4619D-F356-40D6-8B6C-29224AF00BEC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Challenges to investigation (2) – Demonstrating two disclosures</a:t>
            </a:r>
            <a:endParaRPr lang="en-US" sz="3200" dirty="0"/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GB" sz="1600" dirty="0"/>
              <a:t>Exchanges rarely fully documented</a:t>
            </a:r>
          </a:p>
          <a:p>
            <a:pPr>
              <a:lnSpc>
                <a:spcPct val="80000"/>
              </a:lnSpc>
            </a:pPr>
            <a:r>
              <a:rPr lang="en-GB" sz="1600" dirty="0"/>
              <a:t>Discussions often occur over the telephone</a:t>
            </a:r>
          </a:p>
          <a:p>
            <a:pPr>
              <a:lnSpc>
                <a:spcPct val="80000"/>
              </a:lnSpc>
            </a:pPr>
            <a:r>
              <a:rPr lang="en-GB" sz="1600" dirty="0"/>
              <a:t>Where documents do exist they are rarely unambiguous </a:t>
            </a:r>
          </a:p>
          <a:p>
            <a:pPr>
              <a:lnSpc>
                <a:spcPct val="80000"/>
              </a:lnSpc>
            </a:pPr>
            <a:r>
              <a:rPr lang="en-GB" sz="1600" dirty="0"/>
              <a:t>Extent of the problem depends on where the gap is</a:t>
            </a:r>
          </a:p>
          <a:p>
            <a:pPr lvl="1">
              <a:lnSpc>
                <a:spcPct val="80000"/>
              </a:lnSpc>
              <a:buSzPct val="90000"/>
              <a:buFontTx/>
              <a:buChar char="o"/>
            </a:pPr>
            <a:r>
              <a:rPr lang="en-GB" sz="1600" dirty="0"/>
              <a:t>If there is an A to B but no B to C – hard to progress without further evidence (hard to infer what would have happened to the information)</a:t>
            </a:r>
          </a:p>
          <a:p>
            <a:pPr lvl="1">
              <a:lnSpc>
                <a:spcPct val="80000"/>
              </a:lnSpc>
              <a:buSzPct val="90000"/>
              <a:buFontTx/>
              <a:buChar char="o"/>
            </a:pPr>
            <a:r>
              <a:rPr lang="en-GB" sz="1600" dirty="0"/>
              <a:t>If there is a B to C but no A to B – there is a possibility of inferring an A to B but this will depend on context.</a:t>
            </a:r>
          </a:p>
          <a:p>
            <a:pPr>
              <a:lnSpc>
                <a:spcPct val="80000"/>
              </a:lnSpc>
            </a:pPr>
            <a:r>
              <a:rPr lang="en-GB" sz="1600" dirty="0"/>
              <a:t>Witness evidence can be important in plugging gaps – esp. if they are the mutual </a:t>
            </a:r>
            <a:r>
              <a:rPr lang="en-GB" sz="1600" dirty="0" smtClean="0"/>
              <a:t>intermediary</a:t>
            </a:r>
            <a:endParaRPr lang="en-GB" sz="1600" dirty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</a:pPr>
            <a:r>
              <a:rPr lang="en-GB" sz="1600" dirty="0"/>
              <a:t>Harder for </a:t>
            </a:r>
            <a:r>
              <a:rPr lang="en-GB" sz="1600" dirty="0" smtClean="0"/>
              <a:t>a </a:t>
            </a:r>
            <a:r>
              <a:rPr lang="en-GB" sz="1600" dirty="0"/>
              <a:t>retailer to say what happened to information it disclosed to, or vouch for origin of what it received, from B</a:t>
            </a:r>
          </a:p>
          <a:p>
            <a:pPr>
              <a:lnSpc>
                <a:spcPct val="80000"/>
              </a:lnSpc>
            </a:pPr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4619D-F356-40D6-8B6C-29224AF00BEC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T Standard Presentation_30Sept">
  <a:themeElements>
    <a:clrScheme name="OFT Standard Presentation_30Sept 14">
      <a:dk1>
        <a:srgbClr val="00106E"/>
      </a:dk1>
      <a:lt1>
        <a:srgbClr val="FFFFFF"/>
      </a:lt1>
      <a:dk2>
        <a:srgbClr val="A78700"/>
      </a:dk2>
      <a:lt2>
        <a:srgbClr val="D5E3E7"/>
      </a:lt2>
      <a:accent1>
        <a:srgbClr val="FFAE37"/>
      </a:accent1>
      <a:accent2>
        <a:srgbClr val="FEEC66"/>
      </a:accent2>
      <a:accent3>
        <a:srgbClr val="FFFFFF"/>
      </a:accent3>
      <a:accent4>
        <a:srgbClr val="000C5D"/>
      </a:accent4>
      <a:accent5>
        <a:srgbClr val="FFD3AE"/>
      </a:accent5>
      <a:accent6>
        <a:srgbClr val="E6D65C"/>
      </a:accent6>
      <a:hlink>
        <a:srgbClr val="A78700"/>
      </a:hlink>
      <a:folHlink>
        <a:srgbClr val="6495A4"/>
      </a:folHlink>
    </a:clrScheme>
    <a:fontScheme name="OFT Standard Presentation_30Sept">
      <a:majorFont>
        <a:latin typeface="Univers"/>
        <a:ea typeface=""/>
        <a:cs typeface=""/>
      </a:majorFont>
      <a:minorFont>
        <a:latin typeface="Univer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T Standard Presentation_30Sep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T Standard Presentation_30Sep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T Standard Presentation_30Sep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T Standard Presentation_30Sep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T Standard Presentation_30Sep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T Standard Presentation_30Sep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T Standard Presentation_30Sep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T Standard Presentation_30Sep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T Standard Presentation_30Sep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T Standard Presentation_30Sep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T Standard Presentation_30Sep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T Standard Presentation_30Sep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T Standard Presentation_30Sept 13">
        <a:dk1>
          <a:srgbClr val="00106E"/>
        </a:dk1>
        <a:lt1>
          <a:srgbClr val="FFFFFF"/>
        </a:lt1>
        <a:dk2>
          <a:srgbClr val="A78700"/>
        </a:dk2>
        <a:lt2>
          <a:srgbClr val="6495A4"/>
        </a:lt2>
        <a:accent1>
          <a:srgbClr val="FFAE37"/>
        </a:accent1>
        <a:accent2>
          <a:srgbClr val="FFFC02"/>
        </a:accent2>
        <a:accent3>
          <a:srgbClr val="FFFFFF"/>
        </a:accent3>
        <a:accent4>
          <a:srgbClr val="000C5D"/>
        </a:accent4>
        <a:accent5>
          <a:srgbClr val="FFD3AE"/>
        </a:accent5>
        <a:accent6>
          <a:srgbClr val="E7E402"/>
        </a:accent6>
        <a:hlink>
          <a:srgbClr val="FF9900"/>
        </a:hlink>
        <a:folHlink>
          <a:srgbClr val="6495A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T Standard Presentation_30Sept 14">
        <a:dk1>
          <a:srgbClr val="00106E"/>
        </a:dk1>
        <a:lt1>
          <a:srgbClr val="FFFFFF"/>
        </a:lt1>
        <a:dk2>
          <a:srgbClr val="A78700"/>
        </a:dk2>
        <a:lt2>
          <a:srgbClr val="D5E3E7"/>
        </a:lt2>
        <a:accent1>
          <a:srgbClr val="FFAE37"/>
        </a:accent1>
        <a:accent2>
          <a:srgbClr val="FEEC66"/>
        </a:accent2>
        <a:accent3>
          <a:srgbClr val="FFFFFF"/>
        </a:accent3>
        <a:accent4>
          <a:srgbClr val="000C5D"/>
        </a:accent4>
        <a:accent5>
          <a:srgbClr val="FFD3AE"/>
        </a:accent5>
        <a:accent6>
          <a:srgbClr val="E6D65C"/>
        </a:accent6>
        <a:hlink>
          <a:srgbClr val="A78700"/>
        </a:hlink>
        <a:folHlink>
          <a:srgbClr val="6495A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OFT Standard Presentation_30Sept</Template>
  <TotalTime>2738</TotalTime>
  <Words>1145</Words>
  <Application>Microsoft Office PowerPoint</Application>
  <PresentationFormat>On-screen Show (4:3)</PresentationFormat>
  <Paragraphs>141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OFT Standard Presentation_30Sept</vt:lpstr>
      <vt:lpstr>  Atypical Cartels:  ‘Hub and Spoke’ Infringements  </vt:lpstr>
      <vt:lpstr>Overview</vt:lpstr>
      <vt:lpstr>Background to “Hub and Spoke” (1): Direct Contacts</vt:lpstr>
      <vt:lpstr>Background to Hub and Spoke (2): Extending the Principles for Direct Disclosures to Indirect Disclosures  </vt:lpstr>
      <vt:lpstr>The test for establishing Hub and Spoke infringements (1) </vt:lpstr>
      <vt:lpstr>Slide 6</vt:lpstr>
      <vt:lpstr>The test for establishing hub and spoke(3): C’s involvement and the Anic presumption</vt:lpstr>
      <vt:lpstr>Challenges to investigation (1): Intro</vt:lpstr>
      <vt:lpstr>Challenges to investigation (2) – Demonstrating two disclosures</vt:lpstr>
      <vt:lpstr>Challenges to investigation (3) – Demonstrating Intent</vt:lpstr>
      <vt:lpstr>Challenges to investigation (4) –  Need to show some form of anti-competitive purpose </vt:lpstr>
      <vt:lpstr>Slide 12</vt:lpstr>
      <vt:lpstr>Observations on theory of harm</vt:lpstr>
    </vt:vector>
  </TitlesOfParts>
  <Company>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pmcsherry</dc:creator>
  <cp:lastModifiedBy>agroves</cp:lastModifiedBy>
  <cp:revision>119</cp:revision>
  <dcterms:created xsi:type="dcterms:W3CDTF">2006-10-02T15:27:42Z</dcterms:created>
  <dcterms:modified xsi:type="dcterms:W3CDTF">2014-01-17T11:06:53Z</dcterms:modified>
</cp:coreProperties>
</file>