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8" r:id="rId3"/>
    <p:sldId id="314" r:id="rId4"/>
    <p:sldId id="316" r:id="rId5"/>
    <p:sldId id="315" r:id="rId6"/>
    <p:sldId id="317" r:id="rId7"/>
    <p:sldId id="318" r:id="rId8"/>
    <p:sldId id="319" r:id="rId9"/>
    <p:sldId id="320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9">
          <p15:clr>
            <a:srgbClr val="A4A3A4"/>
          </p15:clr>
        </p15:guide>
        <p15:guide id="2" orient="horz" pos="1298">
          <p15:clr>
            <a:srgbClr val="A4A3A4"/>
          </p15:clr>
        </p15:guide>
        <p15:guide id="3" orient="horz" pos="3884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379"/>
    <a:srgbClr val="A78723"/>
    <a:srgbClr val="00106E"/>
    <a:srgbClr val="0025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717" autoAdjust="0"/>
  </p:normalViewPr>
  <p:slideViewPr>
    <p:cSldViewPr showGuides="1">
      <p:cViewPr>
        <p:scale>
          <a:sx n="93" d="100"/>
          <a:sy n="93" d="100"/>
        </p:scale>
        <p:origin x="-917" y="0"/>
      </p:cViewPr>
      <p:guideLst>
        <p:guide orient="horz" pos="799"/>
        <p:guide orient="horz" pos="1298"/>
        <p:guide orient="horz" pos="3884"/>
        <p:guide pos="2880"/>
        <p:guide pos="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835E0A-035B-4B75-9E58-AF2C6BF497D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62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F8B23F-9E98-4308-93CA-D629C8504F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3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2E7B7A-4CAD-4DD0-B454-F13021D379F6}" type="slidenum">
              <a:rPr lang="en-US"/>
              <a:pPr/>
              <a:t>1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925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2E7B7A-4CAD-4DD0-B454-F13021D379F6}" type="slidenum">
              <a:rPr lang="en-US"/>
              <a:pPr/>
              <a:t>9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15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3137" y="1916832"/>
            <a:ext cx="7197725" cy="1470025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3137" y="3860800"/>
            <a:ext cx="7197725" cy="2305050"/>
          </a:xfrm>
        </p:spPr>
        <p:txBody>
          <a:bodyPr/>
          <a:lstStyle>
            <a:lvl1pPr marL="0" indent="0">
              <a:buFont typeface="Univers" pitchFamily="34" charset="0"/>
              <a:buNone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8D4237-9FE8-4F3F-83E6-FFB6789653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MA_CMYK_A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44624"/>
            <a:ext cx="1800200" cy="93061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0" y="1052736"/>
            <a:ext cx="9144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268413"/>
            <a:ext cx="8424863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8F323-03CD-4FC3-8621-87B38A7E6C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9AFBD-594C-486B-9ADC-944B1414A6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buSzPct val="100000"/>
              <a:defRPr sz="2400"/>
            </a:lvl2pPr>
            <a:lvl3pPr>
              <a:buFont typeface="Wingdings" pitchFamily="2" charset="2"/>
              <a:buChar char="§"/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EBBA3-A39F-4CAF-BC84-3EE90E5EEF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FCFBA-50A6-4552-BE93-7384490AB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1ABA0-92B1-44B9-B206-5198C0ECE1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4E507-1FA9-46DF-BF9F-41A582E5C22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MA_CMYK_AW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164288" y="44624"/>
            <a:ext cx="1800200" cy="93061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0" y="1052736"/>
            <a:ext cx="9144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EE2A7-E064-485A-9230-BC7ED5354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2060575"/>
            <a:ext cx="4135438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2060575"/>
            <a:ext cx="4137025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2148D-84DD-488F-8ACA-9B4AA438A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2" y="14208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buSzPct val="100000"/>
              <a:defRPr sz="2400"/>
            </a:lvl2pPr>
            <a:lvl3pPr>
              <a:buFont typeface="Wingdings" pitchFamily="2" charset="2"/>
              <a:buChar char="§"/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4208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buSzPct val="100000"/>
              <a:defRPr sz="2400"/>
            </a:lvl2pPr>
            <a:lvl3pPr>
              <a:buFont typeface="Wingdings" pitchFamily="2" charset="2"/>
              <a:buChar char="§"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7FEB3-4081-441D-89C0-BF511C7F6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7B27-2544-4974-A661-7232627E9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EA28F-1CCC-463E-B471-C27271CBA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68413"/>
            <a:ext cx="5111750" cy="4857750"/>
          </a:xfrm>
        </p:spPr>
        <p:txBody>
          <a:bodyPr/>
          <a:lstStyle>
            <a:lvl1pPr>
              <a:defRPr sz="3200"/>
            </a:lvl1pPr>
            <a:lvl2pPr>
              <a:buSzPct val="100000"/>
              <a:defRPr sz="2400"/>
            </a:lvl2pPr>
            <a:lvl3pPr>
              <a:buFont typeface="Wingdings" pitchFamily="2" charset="2"/>
              <a:buChar char="§"/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4D6C3-A1EB-43E2-974C-67F515D19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C3BF6-6F0E-4D01-A171-AC7B1EB7D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917575"/>
            <a:ext cx="8424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60575"/>
            <a:ext cx="8424863" cy="406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6D48A6-E9BF-4D93-B037-D602465166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MA_CMYK_AW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164288" y="44624"/>
            <a:ext cx="1800200" cy="93061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>
            <a:off x="0" y="1052736"/>
            <a:ext cx="9144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659" r:id="rId12"/>
    <p:sldLayoutId id="2147483664" r:id="rId13"/>
    <p:sldLayoutId id="214748366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Univers" pitchFamily="34" charset="0"/>
        </a:defRPr>
      </a:lvl9pPr>
    </p:titleStyle>
    <p:bodyStyle>
      <a:lvl1pPr marL="358775" indent="-358775" algn="l" rtl="0" eaLnBrk="1" fontAlgn="base" hangingPunct="1">
        <a:spcBef>
          <a:spcPct val="20000"/>
        </a:spcBef>
        <a:spcAft>
          <a:spcPct val="20000"/>
        </a:spcAft>
        <a:buClr>
          <a:schemeClr val="bg2"/>
        </a:buClr>
        <a:buSzPct val="115000"/>
        <a:buFont typeface="Univers" pitchFamily="34" charset="0"/>
        <a:buChar char="●"/>
        <a:defRPr sz="2800" b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892175" indent="-354013" algn="l" rtl="0" eaLnBrk="1" fontAlgn="base" hangingPunct="1">
        <a:spcBef>
          <a:spcPct val="20000"/>
        </a:spcBef>
        <a:spcAft>
          <a:spcPct val="20000"/>
        </a:spcAft>
        <a:buSzPct val="200000"/>
        <a:buFont typeface="Univers" pitchFamily="34" charset="0"/>
        <a:buChar char="-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438275" indent="-366713" algn="l" rtl="0" eaLnBrk="1" fontAlgn="base" hangingPunct="1">
        <a:spcBef>
          <a:spcPct val="2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</a:defRPr>
      </a:lvl3pPr>
      <a:lvl4pPr marL="2071688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47967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93687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339407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85127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430847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73137" y="1484784"/>
            <a:ext cx="7197725" cy="2664296"/>
          </a:xfrm>
        </p:spPr>
        <p:txBody>
          <a:bodyPr/>
          <a:lstStyle/>
          <a:p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Interplay </a:t>
            </a:r>
            <a:r>
              <a:rPr lang="en-GB" sz="2600" dirty="0"/>
              <a:t>of public and private enforcement – cartel sanctioning and </a:t>
            </a:r>
            <a:r>
              <a:rPr lang="en-GB" sz="2600" dirty="0" smtClean="0"/>
              <a:t>deterrence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altLang="ja-JP" sz="2000" i="1" dirty="0">
                <a:ea typeface="ＭＳ Ｐゴシック" panose="020B0600070205080204" pitchFamily="34" charset="-128"/>
              </a:rPr>
              <a:t>ICN Cartel Working Group</a:t>
            </a:r>
            <a:br>
              <a:rPr lang="en-GB" altLang="ja-JP" sz="2000" i="1" dirty="0">
                <a:ea typeface="ＭＳ Ｐゴシック" panose="020B0600070205080204" pitchFamily="34" charset="-128"/>
              </a:rPr>
            </a:br>
            <a:r>
              <a:rPr lang="en-GB" altLang="ja-JP" sz="2000" i="1" dirty="0">
                <a:ea typeface="ＭＳ Ｐゴシック" panose="020B0600070205080204" pitchFamily="34" charset="-128"/>
              </a:rPr>
              <a:t>SG 1 call </a:t>
            </a:r>
            <a:r>
              <a:rPr lang="en-GB" altLang="ja-JP" sz="2000" i="1" dirty="0" smtClean="0">
                <a:ea typeface="ＭＳ Ｐゴシック" panose="020B0600070205080204" pitchFamily="34" charset="-128"/>
              </a:rPr>
              <a:t>series</a:t>
            </a:r>
            <a:br>
              <a:rPr lang="en-GB" altLang="ja-JP" sz="2000" i="1" dirty="0" smtClean="0">
                <a:ea typeface="ＭＳ Ｐゴシック" panose="020B0600070205080204" pitchFamily="34" charset="-128"/>
              </a:rPr>
            </a:br>
            <a:r>
              <a:rPr lang="en-GB" altLang="ja-JP" sz="2000" i="1" dirty="0">
                <a:ea typeface="ＭＳ Ｐゴシック" panose="020B0600070205080204" pitchFamily="34" charset="-128"/>
              </a:rPr>
              <a:t/>
            </a:r>
            <a:br>
              <a:rPr lang="en-GB" altLang="ja-JP" sz="2000" i="1" dirty="0">
                <a:ea typeface="ＭＳ Ｐゴシック" panose="020B0600070205080204" pitchFamily="34" charset="-128"/>
              </a:rPr>
            </a:br>
            <a:r>
              <a:rPr lang="en-GB" altLang="ja-JP" sz="2000" u="sng" dirty="0" smtClean="0">
                <a:ea typeface="ＭＳ Ｐゴシック" panose="020B0600070205080204" pitchFamily="34" charset="-128"/>
              </a:rPr>
              <a:t>15 September 2015</a:t>
            </a:r>
            <a:r>
              <a:rPr lang="en-GB" altLang="ja-JP" dirty="0">
                <a:ea typeface="ＭＳ Ｐゴシック" panose="020B0600070205080204" pitchFamily="34" charset="-128"/>
              </a:rPr>
              <a:t/>
            </a:r>
            <a:br>
              <a:rPr lang="en-GB" altLang="ja-JP" dirty="0">
                <a:ea typeface="ＭＳ Ｐゴシック" panose="020B0600070205080204" pitchFamily="34" charset="-128"/>
              </a:rPr>
            </a:br>
            <a:endParaRPr lang="en-US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941168"/>
            <a:ext cx="7200800" cy="1224682"/>
          </a:xfrm>
        </p:spPr>
        <p:txBody>
          <a:bodyPr/>
          <a:lstStyle/>
          <a:p>
            <a:r>
              <a:rPr lang="en-US" sz="1600" dirty="0" smtClean="0"/>
              <a:t>Marc Braithwaite, </a:t>
            </a:r>
          </a:p>
          <a:p>
            <a:r>
              <a:rPr lang="en-US" sz="1600" dirty="0" smtClean="0"/>
              <a:t>Assistant Director, Competition &amp; Markets Policy </a:t>
            </a:r>
          </a:p>
          <a:p>
            <a:r>
              <a:rPr lang="en-US" sz="1600" dirty="0" smtClean="0"/>
              <a:t>Competition and Markets Authority</a:t>
            </a:r>
            <a:endParaRPr lang="en-US" sz="1600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27DDE6B-9F4A-4DD2-BA7B-29564E6A15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8460581" cy="792162"/>
          </a:xfrm>
        </p:spPr>
        <p:txBody>
          <a:bodyPr/>
          <a:lstStyle/>
          <a:p>
            <a:r>
              <a:rPr lang="en-GB" sz="2800" dirty="0" smtClean="0"/>
              <a:t>Overview</a:t>
            </a:r>
            <a:endParaRPr lang="en-GB" sz="2800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755576" y="2060575"/>
            <a:ext cx="6864424" cy="4017601"/>
          </a:xfrm>
        </p:spPr>
        <p:txBody>
          <a:bodyPr/>
          <a:lstStyle/>
          <a:p>
            <a:pPr>
              <a:buSzPct val="100000"/>
            </a:pPr>
            <a:r>
              <a:rPr lang="en-GB" sz="2000" b="0" dirty="0" smtClean="0"/>
              <a:t>Public enforcement and private damages actions primarily serve different purposes and are therefore complementary  </a:t>
            </a:r>
          </a:p>
          <a:p>
            <a:pPr marL="0" indent="0">
              <a:buSzPct val="100000"/>
              <a:buNone/>
            </a:pPr>
            <a:endParaRPr lang="en-GB" sz="2000" b="0" dirty="0" smtClean="0"/>
          </a:p>
          <a:p>
            <a:pPr>
              <a:buSzPct val="100000"/>
            </a:pPr>
            <a:r>
              <a:rPr lang="en-GB" sz="2000" b="0" dirty="0" smtClean="0"/>
              <a:t>Need to ensure that public enforcement and private actions enhance rather than undermine each other</a:t>
            </a:r>
          </a:p>
          <a:p>
            <a:pPr>
              <a:buSzPct val="100000"/>
            </a:pPr>
            <a:endParaRPr lang="en-GB" sz="2000" b="0" dirty="0" smtClean="0"/>
          </a:p>
          <a:p>
            <a:pPr>
              <a:buSzPct val="100000"/>
            </a:pPr>
            <a:r>
              <a:rPr lang="en-GB" sz="2000" b="0" dirty="0" smtClean="0"/>
              <a:t>Role of public authorities in facilitating compensation?</a:t>
            </a:r>
          </a:p>
          <a:p>
            <a:pPr>
              <a:buSzPct val="100000"/>
            </a:pPr>
            <a:endParaRPr lang="en-GB" sz="2000" b="0" dirty="0" smtClean="0"/>
          </a:p>
          <a:p>
            <a:pPr>
              <a:buSzPct val="100000"/>
            </a:pPr>
            <a:r>
              <a:rPr lang="en-GB" sz="2000" b="0" dirty="0" smtClean="0"/>
              <a:t>Interaction between cartel fines and compensation</a:t>
            </a:r>
          </a:p>
          <a:p>
            <a:pPr>
              <a:buSzPct val="100000"/>
            </a:pPr>
            <a:endParaRPr lang="en-GB" sz="2400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8460581" cy="792162"/>
          </a:xfrm>
        </p:spPr>
        <p:txBody>
          <a:bodyPr/>
          <a:lstStyle/>
          <a:p>
            <a:r>
              <a:rPr lang="en-GB" sz="2800" dirty="0" smtClean="0"/>
              <a:t>Purposes of public enforcement and private actions (1)</a:t>
            </a:r>
            <a:endParaRPr lang="en-GB" sz="2800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755576" y="2276872"/>
            <a:ext cx="6864424" cy="3801304"/>
          </a:xfrm>
        </p:spPr>
        <p:txBody>
          <a:bodyPr/>
          <a:lstStyle/>
          <a:p>
            <a:pPr>
              <a:buSzPct val="100000"/>
            </a:pPr>
            <a:r>
              <a:rPr lang="en-GB" sz="2000" b="0" i="1" dirty="0" smtClean="0"/>
              <a:t>Public enforcement </a:t>
            </a:r>
            <a:r>
              <a:rPr lang="en-GB" sz="2000" b="0" dirty="0" smtClean="0"/>
              <a:t>focused on</a:t>
            </a:r>
          </a:p>
          <a:p>
            <a:pPr lvl="1">
              <a:buSzPct val="100000"/>
            </a:pPr>
            <a:r>
              <a:rPr lang="en-GB" sz="2000" dirty="0" smtClean="0"/>
              <a:t>Detecting, </a:t>
            </a:r>
            <a:r>
              <a:rPr lang="en-GB" sz="2000" dirty="0"/>
              <a:t>examining </a:t>
            </a:r>
            <a:r>
              <a:rPr lang="en-GB" sz="2000" dirty="0" smtClean="0"/>
              <a:t>and bringing anti-competitive activity to an end</a:t>
            </a:r>
          </a:p>
          <a:p>
            <a:pPr lvl="1">
              <a:spcAft>
                <a:spcPts val="1200"/>
              </a:spcAft>
              <a:buSzPct val="100000"/>
            </a:pPr>
            <a:r>
              <a:rPr lang="en-GB" sz="2000" dirty="0" smtClean="0"/>
              <a:t>Imposing sanctions for infringements, to punish and deter future infringements </a:t>
            </a:r>
          </a:p>
          <a:p>
            <a:pPr>
              <a:buSzPct val="100000"/>
            </a:pPr>
            <a:r>
              <a:rPr lang="en-GB" sz="2000" b="0" i="1" dirty="0" smtClean="0"/>
              <a:t>Private damages </a:t>
            </a:r>
            <a:r>
              <a:rPr lang="en-GB" sz="2000" b="0" dirty="0" smtClean="0"/>
              <a:t>focused on</a:t>
            </a:r>
          </a:p>
          <a:p>
            <a:pPr lvl="1">
              <a:spcAft>
                <a:spcPts val="1200"/>
              </a:spcAft>
              <a:buSzPct val="100000"/>
            </a:pPr>
            <a:r>
              <a:rPr lang="en-GB" sz="2000" b="0" dirty="0" smtClean="0"/>
              <a:t>Compensating those </a:t>
            </a:r>
            <a:r>
              <a:rPr lang="en-GB" sz="2000" dirty="0" smtClean="0"/>
              <a:t>who have suffered harm as a result of infringements</a:t>
            </a:r>
          </a:p>
          <a:p>
            <a:pPr marL="538162" lvl="1" indent="0">
              <a:buSzPct val="100000"/>
              <a:buNone/>
            </a:pPr>
            <a:r>
              <a:rPr lang="en-GB" sz="2000" b="1" dirty="0" smtClean="0">
                <a:sym typeface="Symbol" panose="05050102010706020507" pitchFamily="18" charset="2"/>
              </a:rPr>
              <a:t>	 </a:t>
            </a:r>
            <a:r>
              <a:rPr lang="en-GB" sz="2000" b="1" dirty="0" smtClean="0"/>
              <a:t>The </a:t>
            </a:r>
            <a:r>
              <a:rPr lang="en-GB" sz="2000" b="1" dirty="0"/>
              <a:t>two </a:t>
            </a:r>
            <a:r>
              <a:rPr lang="en-GB" sz="2000" b="1" dirty="0" smtClean="0"/>
              <a:t>are </a:t>
            </a:r>
            <a:r>
              <a:rPr lang="en-GB" sz="2000" b="1" dirty="0"/>
              <a:t>therefore </a:t>
            </a:r>
            <a:r>
              <a:rPr lang="en-GB" sz="2000" b="1" dirty="0" smtClean="0"/>
              <a:t>complementary  </a:t>
            </a:r>
            <a:endParaRPr lang="en-GB" sz="2000" b="1" dirty="0"/>
          </a:p>
          <a:p>
            <a:pPr marL="538162" lvl="1" indent="0">
              <a:buSzPct val="100000"/>
              <a:buNone/>
            </a:pPr>
            <a:endParaRPr lang="en-GB" sz="1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251520" y="1268413"/>
            <a:ext cx="8712968" cy="792162"/>
          </a:xfrm>
        </p:spPr>
        <p:txBody>
          <a:bodyPr/>
          <a:lstStyle/>
          <a:p>
            <a:r>
              <a:rPr lang="en-GB" sz="2800" dirty="0" smtClean="0"/>
              <a:t>Purposes of public enforcement and private actions (2)</a:t>
            </a:r>
            <a:endParaRPr lang="en-GB" sz="2800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755575" y="2348880"/>
            <a:ext cx="8028855" cy="3896344"/>
          </a:xfrm>
        </p:spPr>
        <p:txBody>
          <a:bodyPr/>
          <a:lstStyle/>
          <a:p>
            <a:pPr>
              <a:buSzPct val="100000"/>
            </a:pPr>
            <a:r>
              <a:rPr lang="en-GB" sz="2000" dirty="0" smtClean="0"/>
              <a:t>BUT</a:t>
            </a:r>
            <a:r>
              <a:rPr lang="en-GB" sz="2000" b="0" dirty="0" smtClean="0"/>
              <a:t>, each can also contribute to the objectives of the other</a:t>
            </a:r>
            <a:r>
              <a:rPr lang="en-GB" sz="2000" b="0" i="1" dirty="0" smtClean="0"/>
              <a:t> </a:t>
            </a:r>
          </a:p>
          <a:p>
            <a:pPr lvl="1">
              <a:buSzPct val="100000"/>
            </a:pPr>
            <a:r>
              <a:rPr lang="en-GB" sz="2000" dirty="0"/>
              <a:t>Public enforcement can facilitate private actions, e.g. through </a:t>
            </a:r>
          </a:p>
          <a:p>
            <a:pPr lvl="2">
              <a:buSzPct val="100000"/>
            </a:pPr>
            <a:r>
              <a:rPr lang="en-GB" dirty="0"/>
              <a:t>Stimulating follow-on </a:t>
            </a:r>
            <a:r>
              <a:rPr lang="en-GB" dirty="0" smtClean="0"/>
              <a:t>actions</a:t>
            </a:r>
            <a:endParaRPr lang="en-GB" dirty="0"/>
          </a:p>
          <a:p>
            <a:pPr lvl="2">
              <a:spcAft>
                <a:spcPts val="1800"/>
              </a:spcAft>
              <a:buSzPct val="100000"/>
            </a:pPr>
            <a:r>
              <a:rPr lang="en-GB" dirty="0" smtClean="0"/>
              <a:t>Clarifying the law</a:t>
            </a:r>
            <a:endParaRPr lang="en-GB" dirty="0"/>
          </a:p>
          <a:p>
            <a:pPr lvl="1">
              <a:buSzPct val="100000"/>
            </a:pPr>
            <a:r>
              <a:rPr lang="en-GB" sz="2000" dirty="0" smtClean="0"/>
              <a:t>Private damages actions can</a:t>
            </a:r>
          </a:p>
          <a:p>
            <a:pPr lvl="2">
              <a:buSzPct val="100000"/>
            </a:pPr>
            <a:r>
              <a:rPr lang="en-GB" dirty="0" smtClean="0"/>
              <a:t>Contribute to deterrence through increasing the overall cost of infringing</a:t>
            </a:r>
          </a:p>
          <a:p>
            <a:pPr lvl="2">
              <a:spcAft>
                <a:spcPts val="1200"/>
              </a:spcAft>
              <a:buSzPct val="100000"/>
            </a:pPr>
            <a:r>
              <a:rPr lang="en-GB" dirty="0" smtClean="0"/>
              <a:t>Address anti-competitive activity in those cases not / only partially addressed by public enforcement</a:t>
            </a:r>
          </a:p>
          <a:p>
            <a:pPr marL="538162" lvl="1" indent="0">
              <a:buSzPct val="100000"/>
              <a:buNone/>
            </a:pPr>
            <a:endParaRPr lang="en-GB" sz="1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8460581" cy="792162"/>
          </a:xfrm>
        </p:spPr>
        <p:txBody>
          <a:bodyPr/>
          <a:lstStyle/>
          <a:p>
            <a:r>
              <a:rPr lang="en-GB" sz="2400" dirty="0"/>
              <a:t>Need to ensure that public enforcement and private actions enhance </a:t>
            </a:r>
            <a:r>
              <a:rPr lang="en-GB" sz="2400" dirty="0" smtClean="0"/>
              <a:t>each other</a:t>
            </a:r>
            <a:endParaRPr lang="en-GB" sz="2400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611560" y="2060575"/>
            <a:ext cx="7992888" cy="4184650"/>
          </a:xfrm>
        </p:spPr>
        <p:txBody>
          <a:bodyPr/>
          <a:lstStyle/>
          <a:p>
            <a:pPr>
              <a:buSzPct val="100000"/>
            </a:pPr>
            <a:r>
              <a:rPr lang="en-GB" sz="1800" b="0" dirty="0"/>
              <a:t>Key issues </a:t>
            </a:r>
            <a:r>
              <a:rPr lang="en-GB" sz="1800" b="0" dirty="0" smtClean="0"/>
              <a:t>include:</a:t>
            </a:r>
          </a:p>
          <a:p>
            <a:pPr marL="538162" lvl="1" indent="0">
              <a:spcAft>
                <a:spcPts val="1800"/>
              </a:spcAft>
              <a:buSzPct val="100000"/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(1) Maintenance of leniency incentives – protection of leniency 	documents; joint and several liability</a:t>
            </a:r>
          </a:p>
          <a:p>
            <a:pPr marL="538162" lvl="1" indent="0">
              <a:spcAft>
                <a:spcPts val="1800"/>
              </a:spcAft>
              <a:buSzPct val="100000"/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(2) Access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authorities’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files – should not prejudice authority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investigations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or be overly burdensome to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authorities</a:t>
            </a:r>
          </a:p>
          <a:p>
            <a:pPr marL="538162" lvl="1" indent="0">
              <a:spcAft>
                <a:spcPts val="1800"/>
              </a:spcAft>
              <a:buSzPct val="100000"/>
              <a:buNone/>
            </a:pPr>
            <a:r>
              <a:rPr lang="en-GB" sz="1600" i="1" dirty="0" smtClean="0">
                <a:sym typeface="Symbol" panose="05050102010706020507" pitchFamily="18" charset="2"/>
              </a:rPr>
              <a:t>		</a:t>
            </a:r>
            <a:r>
              <a:rPr lang="en-GB" sz="2000" b="1" i="1" dirty="0" smtClean="0">
                <a:sym typeface="Symbol" panose="05050102010706020507" pitchFamily="18" charset="2"/>
              </a:rPr>
              <a:t> </a:t>
            </a:r>
            <a:r>
              <a:rPr lang="en-GB" sz="1600" i="1" dirty="0" smtClean="0">
                <a:sym typeface="Symbol" panose="05050102010706020507" pitchFamily="18" charset="2"/>
              </a:rPr>
              <a:t>Both addressed in EU Damages Directive</a:t>
            </a:r>
            <a:endParaRPr lang="en-GB" sz="1600" i="1" dirty="0">
              <a:sym typeface="Symbol" panose="05050102010706020507" pitchFamily="18" charset="2"/>
            </a:endParaRPr>
          </a:p>
          <a:p>
            <a:pPr marL="538162" lvl="1" indent="0">
              <a:spcAft>
                <a:spcPts val="1800"/>
              </a:spcAft>
              <a:buSzPct val="100000"/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(3) Role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authorities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private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actions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relatively 	limited and not divert significant resources from core enforcement role (more 	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this later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38162" lvl="1" indent="0">
              <a:buSzPct val="100000"/>
              <a:buNone/>
            </a:pPr>
            <a:r>
              <a:rPr lang="en-GB" sz="1600" dirty="0"/>
              <a:t>	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(4) Advocacy / amicus role for competition authorities in appropriate cases 	(underpinned by notification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and intervention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powers)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SzPct val="100000"/>
            </a:pPr>
            <a:endParaRPr lang="en-GB" sz="1200" b="0" dirty="0"/>
          </a:p>
          <a:p>
            <a:pPr>
              <a:buSzPct val="100000"/>
            </a:pPr>
            <a:endParaRPr lang="en-GB" sz="2400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2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8460581" cy="792162"/>
          </a:xfrm>
        </p:spPr>
        <p:txBody>
          <a:bodyPr/>
          <a:lstStyle/>
          <a:p>
            <a:r>
              <a:rPr lang="en-GB" sz="2600" dirty="0"/>
              <a:t>Role of public authorities in facilitating </a:t>
            </a:r>
            <a:r>
              <a:rPr lang="en-GB" sz="2600" dirty="0" smtClean="0"/>
              <a:t>compensation?</a:t>
            </a:r>
            <a:endParaRPr lang="en-GB" sz="2600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755576" y="2276872"/>
            <a:ext cx="6864424" cy="3801304"/>
          </a:xfrm>
        </p:spPr>
        <p:txBody>
          <a:bodyPr/>
          <a:lstStyle/>
          <a:p>
            <a:pPr>
              <a:spcAft>
                <a:spcPts val="1800"/>
              </a:spcAft>
              <a:buSzPct val="100000"/>
            </a:pPr>
            <a:r>
              <a:rPr lang="en-GB" sz="1800" b="0" dirty="0" smtClean="0"/>
              <a:t>Detecting and establishing infringements to facilitate follow-on actions (already mentioned) </a:t>
            </a:r>
          </a:p>
          <a:p>
            <a:pPr>
              <a:buSzPct val="100000"/>
            </a:pPr>
            <a:r>
              <a:rPr lang="en-GB" sz="1800" b="0" dirty="0" smtClean="0"/>
              <a:t>New power in UK for competition authorities to approve voluntary redress schemes</a:t>
            </a:r>
          </a:p>
          <a:p>
            <a:pPr lvl="1">
              <a:spcAft>
                <a:spcPts val="0"/>
              </a:spcAft>
              <a:buSzPct val="100000"/>
            </a:pPr>
            <a:r>
              <a:rPr lang="en-GB" sz="1800" b="0" dirty="0" smtClean="0"/>
              <a:t>Limited authority role, concerned </a:t>
            </a:r>
            <a:r>
              <a:rPr lang="en-GB" sz="1800" dirty="0" smtClean="0"/>
              <a:t>largely </a:t>
            </a:r>
            <a:r>
              <a:rPr lang="en-GB" sz="1800" b="0" dirty="0" smtClean="0"/>
              <a:t>with approving the process by which voluntary compensation is devised</a:t>
            </a:r>
          </a:p>
          <a:p>
            <a:pPr lvl="2">
              <a:spcAft>
                <a:spcPts val="1200"/>
              </a:spcAft>
              <a:buSzPct val="100000"/>
            </a:pP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Detailed compensation determined by a Board of independent experts</a:t>
            </a:r>
          </a:p>
          <a:p>
            <a:pPr lvl="1">
              <a:spcAft>
                <a:spcPts val="1200"/>
              </a:spcAft>
              <a:buSzPct val="100000"/>
            </a:pPr>
            <a:r>
              <a:rPr lang="en-GB" sz="1800" b="0" dirty="0" smtClean="0"/>
              <a:t>May be treated as a mitigating factor leading to a penalty reduction (up to 20%) </a:t>
            </a:r>
            <a:r>
              <a:rPr lang="en-GB" sz="1800" dirty="0" smtClean="0"/>
              <a:t>for offering compensation in certain cases</a:t>
            </a:r>
            <a:r>
              <a:rPr lang="en-GB" sz="1800" b="0" dirty="0" smtClean="0"/>
              <a:t> – intended to incentivise voluntary provision of redress</a:t>
            </a:r>
            <a:r>
              <a:rPr lang="en-GB" sz="1800" dirty="0"/>
              <a:t> </a:t>
            </a:r>
            <a:r>
              <a:rPr lang="en-GB" sz="1800" dirty="0" smtClean="0"/>
              <a:t> </a:t>
            </a:r>
            <a:endParaRPr lang="en-GB" sz="1800" b="1" dirty="0"/>
          </a:p>
          <a:p>
            <a:pPr marL="538162" lvl="1" indent="0">
              <a:buSzPct val="100000"/>
              <a:buNone/>
            </a:pPr>
            <a:endParaRPr lang="en-GB" sz="1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8460581" cy="792162"/>
          </a:xfrm>
        </p:spPr>
        <p:txBody>
          <a:bodyPr/>
          <a:lstStyle/>
          <a:p>
            <a:r>
              <a:rPr lang="en-GB" sz="2600" dirty="0"/>
              <a:t>Interaction between cartel fines and </a:t>
            </a:r>
            <a:r>
              <a:rPr lang="en-GB" sz="2600" dirty="0" smtClean="0"/>
              <a:t>compensation</a:t>
            </a:r>
            <a:endParaRPr lang="en-GB" sz="2600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755576" y="2060575"/>
            <a:ext cx="7776864" cy="4017601"/>
          </a:xfrm>
        </p:spPr>
        <p:txBody>
          <a:bodyPr/>
          <a:lstStyle/>
          <a:p>
            <a:pPr>
              <a:spcAft>
                <a:spcPts val="1800"/>
              </a:spcAft>
              <a:buSzPct val="100000"/>
            </a:pPr>
            <a:r>
              <a:rPr lang="en-GB" sz="2000" b="0" dirty="0" smtClean="0"/>
              <a:t>Given primarily </a:t>
            </a:r>
            <a:r>
              <a:rPr lang="en-GB" sz="2000" b="0" dirty="0"/>
              <a:t>different roles of public enforcement and private damages </a:t>
            </a:r>
            <a:r>
              <a:rPr lang="en-GB" sz="2000" b="0" dirty="0" smtClean="0"/>
              <a:t>actions, cartel </a:t>
            </a:r>
            <a:r>
              <a:rPr lang="en-GB" sz="2000" b="0" dirty="0"/>
              <a:t>fines and damages should not in principle greatly affect one </a:t>
            </a:r>
            <a:r>
              <a:rPr lang="en-GB" sz="2000" b="0" dirty="0" smtClean="0"/>
              <a:t>another</a:t>
            </a:r>
          </a:p>
          <a:p>
            <a:pPr>
              <a:buSzPct val="100000"/>
            </a:pPr>
            <a:r>
              <a:rPr lang="en-GB" sz="2000" b="0" dirty="0" smtClean="0"/>
              <a:t>Nevertheless, some potential interactions:</a:t>
            </a:r>
          </a:p>
          <a:p>
            <a:pPr lvl="1">
              <a:buSzPct val="100000"/>
            </a:pPr>
            <a:r>
              <a:rPr lang="en-GB" sz="2000" dirty="0" smtClean="0"/>
              <a:t>May be appropriate to treat compensation as a mitigating factor in limited cases (e.g. new UK power mentioned above)</a:t>
            </a:r>
          </a:p>
          <a:p>
            <a:pPr lvl="1">
              <a:buSzPct val="100000"/>
            </a:pPr>
            <a:r>
              <a:rPr lang="en-GB" sz="2000" dirty="0" smtClean="0"/>
              <a:t>Private damages rather than public enforcement might be the means of punishing and deterring infringements in exceptional cases – exemplary damages (</a:t>
            </a:r>
            <a:r>
              <a:rPr lang="en-GB" sz="2000" i="1" dirty="0" smtClean="0"/>
              <a:t>Devenish, Cardiff Bus</a:t>
            </a:r>
            <a:r>
              <a:rPr lang="en-GB" sz="2000" dirty="0" smtClean="0"/>
              <a:t>)</a:t>
            </a:r>
            <a:endParaRPr lang="en-GB" sz="2000" i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1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8460581" cy="792162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19047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755576" y="2060575"/>
            <a:ext cx="7848872" cy="4017601"/>
          </a:xfrm>
        </p:spPr>
        <p:txBody>
          <a:bodyPr/>
          <a:lstStyle/>
          <a:p>
            <a:pPr>
              <a:buSzPct val="100000"/>
            </a:pPr>
            <a:r>
              <a:rPr lang="en-GB" sz="2000" b="0" dirty="0" smtClean="0"/>
              <a:t>Important to manage public and private interactions given their complementary roles   </a:t>
            </a:r>
          </a:p>
          <a:p>
            <a:pPr marL="0" indent="0">
              <a:buSzPct val="100000"/>
              <a:buNone/>
            </a:pPr>
            <a:endParaRPr lang="en-GB" sz="2000" b="0" dirty="0" smtClean="0"/>
          </a:p>
          <a:p>
            <a:pPr>
              <a:buSzPct val="100000"/>
            </a:pPr>
            <a:r>
              <a:rPr lang="en-GB" sz="2000" b="0" dirty="0" smtClean="0"/>
              <a:t>A number of recent significant changes to the EU and UK private actions landscape</a:t>
            </a:r>
          </a:p>
          <a:p>
            <a:pPr lvl="1">
              <a:buSzPct val="100000"/>
            </a:pPr>
            <a:r>
              <a:rPr lang="en-GB" sz="2000" b="0" dirty="0" smtClean="0"/>
              <a:t>Potential for more effective private actions is welcome</a:t>
            </a:r>
          </a:p>
          <a:p>
            <a:pPr lvl="1">
              <a:buSzPct val="100000"/>
            </a:pPr>
            <a:r>
              <a:rPr lang="en-GB" sz="2000" dirty="0" smtClean="0"/>
              <a:t>However, also potentiall</a:t>
            </a:r>
            <a:r>
              <a:rPr lang="en-GB" sz="2000" b="0" dirty="0" smtClean="0"/>
              <a:t>y new challenges in ensuring that public and private parts of the competition regime work well  </a:t>
            </a:r>
            <a:r>
              <a:rPr lang="en-GB" sz="2000" dirty="0"/>
              <a:t>together</a:t>
            </a:r>
            <a:endParaRPr lang="en-GB" sz="2000" b="0" dirty="0" smtClean="0"/>
          </a:p>
          <a:p>
            <a:pPr marL="0" indent="0">
              <a:buSzPct val="100000"/>
              <a:buNone/>
            </a:pPr>
            <a:endParaRPr lang="en-GB" sz="2000" b="0" dirty="0" smtClean="0"/>
          </a:p>
          <a:p>
            <a:pPr>
              <a:buSzPct val="100000"/>
            </a:pPr>
            <a:endParaRPr lang="en-GB" sz="2400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526-E8D5-4F2F-8BAD-B111E99C0399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01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73137" y="1484784"/>
            <a:ext cx="7197725" cy="2664296"/>
          </a:xfrm>
        </p:spPr>
        <p:txBody>
          <a:bodyPr/>
          <a:lstStyle/>
          <a:p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Interplay </a:t>
            </a:r>
            <a:r>
              <a:rPr lang="en-GB" sz="2600" dirty="0"/>
              <a:t>of public and private enforcement – cartel sanctioning and </a:t>
            </a:r>
            <a:r>
              <a:rPr lang="en-GB" sz="2600" dirty="0" smtClean="0"/>
              <a:t>deterrence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altLang="ja-JP" sz="2000" i="1" dirty="0">
                <a:ea typeface="ＭＳ Ｐゴシック" panose="020B0600070205080204" pitchFamily="34" charset="-128"/>
              </a:rPr>
              <a:t>ICN Cartel Working Group</a:t>
            </a:r>
            <a:br>
              <a:rPr lang="en-GB" altLang="ja-JP" sz="2000" i="1" dirty="0">
                <a:ea typeface="ＭＳ Ｐゴシック" panose="020B0600070205080204" pitchFamily="34" charset="-128"/>
              </a:rPr>
            </a:br>
            <a:r>
              <a:rPr lang="en-GB" altLang="ja-JP" sz="2000" i="1" dirty="0">
                <a:ea typeface="ＭＳ Ｐゴシック" panose="020B0600070205080204" pitchFamily="34" charset="-128"/>
              </a:rPr>
              <a:t>SG 1 call </a:t>
            </a:r>
            <a:r>
              <a:rPr lang="en-GB" altLang="ja-JP" sz="2000" i="1" dirty="0" smtClean="0">
                <a:ea typeface="ＭＳ Ｐゴシック" panose="020B0600070205080204" pitchFamily="34" charset="-128"/>
              </a:rPr>
              <a:t>series</a:t>
            </a:r>
            <a:br>
              <a:rPr lang="en-GB" altLang="ja-JP" sz="2000" i="1" dirty="0" smtClean="0">
                <a:ea typeface="ＭＳ Ｐゴシック" panose="020B0600070205080204" pitchFamily="34" charset="-128"/>
              </a:rPr>
            </a:br>
            <a:r>
              <a:rPr lang="en-GB" altLang="ja-JP" sz="2000" i="1" dirty="0">
                <a:ea typeface="ＭＳ Ｐゴシック" panose="020B0600070205080204" pitchFamily="34" charset="-128"/>
              </a:rPr>
              <a:t/>
            </a:r>
            <a:br>
              <a:rPr lang="en-GB" altLang="ja-JP" sz="2000" i="1" dirty="0">
                <a:ea typeface="ＭＳ Ｐゴシック" panose="020B0600070205080204" pitchFamily="34" charset="-128"/>
              </a:rPr>
            </a:br>
            <a:r>
              <a:rPr lang="en-GB" altLang="ja-JP" sz="2000" u="sng" dirty="0" smtClean="0">
                <a:ea typeface="ＭＳ Ｐゴシック" panose="020B0600070205080204" pitchFamily="34" charset="-128"/>
              </a:rPr>
              <a:t>15 September 2015</a:t>
            </a:r>
            <a:r>
              <a:rPr lang="en-GB" altLang="ja-JP" dirty="0">
                <a:ea typeface="ＭＳ Ｐゴシック" panose="020B0600070205080204" pitchFamily="34" charset="-128"/>
              </a:rPr>
              <a:t/>
            </a:r>
            <a:br>
              <a:rPr lang="en-GB" altLang="ja-JP" dirty="0">
                <a:ea typeface="ＭＳ Ｐゴシック" panose="020B0600070205080204" pitchFamily="34" charset="-128"/>
              </a:rPr>
            </a:br>
            <a:endParaRPr lang="en-US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941168"/>
            <a:ext cx="7200800" cy="1224682"/>
          </a:xfrm>
        </p:spPr>
        <p:txBody>
          <a:bodyPr/>
          <a:lstStyle/>
          <a:p>
            <a:r>
              <a:rPr lang="en-US" sz="1600" dirty="0" smtClean="0"/>
              <a:t>Marc Braithwaite, </a:t>
            </a:r>
          </a:p>
          <a:p>
            <a:r>
              <a:rPr lang="en-US" sz="1600" dirty="0" smtClean="0"/>
              <a:t>Assistant Director, Competition &amp; Markets Policy </a:t>
            </a:r>
          </a:p>
          <a:p>
            <a:r>
              <a:rPr lang="en-US" sz="1600" dirty="0" smtClean="0"/>
              <a:t>Competition and Markets Authority</a:t>
            </a:r>
            <a:endParaRPr lang="en-US" sz="1600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27DDE6B-9F4A-4DD2-BA7B-29564E6A154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Atheme">
  <a:themeElements>
    <a:clrScheme name="CMA">
      <a:dk1>
        <a:srgbClr val="0068AE"/>
      </a:dk1>
      <a:lt1>
        <a:srgbClr val="FFFFFF"/>
      </a:lt1>
      <a:dk2>
        <a:srgbClr val="262626"/>
      </a:dk2>
      <a:lt2>
        <a:srgbClr val="A0DAE8"/>
      </a:lt2>
      <a:accent1>
        <a:srgbClr val="A0DAE8"/>
      </a:accent1>
      <a:accent2>
        <a:srgbClr val="799297"/>
      </a:accent2>
      <a:accent3>
        <a:srgbClr val="6DC6E7"/>
      </a:accent3>
      <a:accent4>
        <a:srgbClr val="0046AD"/>
      </a:accent4>
      <a:accent5>
        <a:srgbClr val="6DC6E7"/>
      </a:accent5>
      <a:accent6>
        <a:srgbClr val="FFFFFF"/>
      </a:accent6>
      <a:hlink>
        <a:srgbClr val="0070C0"/>
      </a:hlink>
      <a:folHlink>
        <a:srgbClr val="0070C0"/>
      </a:folHlink>
    </a:clrScheme>
    <a:fontScheme name="Standard bullet point style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bullet point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bullet point style 13">
        <a:dk1>
          <a:srgbClr val="00106E"/>
        </a:dk1>
        <a:lt1>
          <a:srgbClr val="FFFFFF"/>
        </a:lt1>
        <a:dk2>
          <a:srgbClr val="A78700"/>
        </a:dk2>
        <a:lt2>
          <a:srgbClr val="6495A4"/>
        </a:lt2>
        <a:accent1>
          <a:srgbClr val="FFAE37"/>
        </a:accent1>
        <a:accent2>
          <a:srgbClr val="FFFC02"/>
        </a:accent2>
        <a:accent3>
          <a:srgbClr val="FFFFFF"/>
        </a:accent3>
        <a:accent4>
          <a:srgbClr val="000C5D"/>
        </a:accent4>
        <a:accent5>
          <a:srgbClr val="FFD3AE"/>
        </a:accent5>
        <a:accent6>
          <a:srgbClr val="E7E402"/>
        </a:accent6>
        <a:hlink>
          <a:srgbClr val="FF9900"/>
        </a:hlink>
        <a:folHlink>
          <a:srgbClr val="6495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14">
        <a:dk1>
          <a:srgbClr val="00106E"/>
        </a:dk1>
        <a:lt1>
          <a:srgbClr val="FFFFFF"/>
        </a:lt1>
        <a:dk2>
          <a:srgbClr val="A78700"/>
        </a:dk2>
        <a:lt2>
          <a:srgbClr val="D5E3E7"/>
        </a:lt2>
        <a:accent1>
          <a:srgbClr val="FFAE37"/>
        </a:accent1>
        <a:accent2>
          <a:srgbClr val="FEEC66"/>
        </a:accent2>
        <a:accent3>
          <a:srgbClr val="FFFFFF"/>
        </a:accent3>
        <a:accent4>
          <a:srgbClr val="000C5D"/>
        </a:accent4>
        <a:accent5>
          <a:srgbClr val="FFD3AE"/>
        </a:accent5>
        <a:accent6>
          <a:srgbClr val="E6D65C"/>
        </a:accent6>
        <a:hlink>
          <a:srgbClr val="A78700"/>
        </a:hlink>
        <a:folHlink>
          <a:srgbClr val="6495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bullet point style 15">
        <a:dk1>
          <a:srgbClr val="283379"/>
        </a:dk1>
        <a:lt1>
          <a:srgbClr val="FFFFFF"/>
        </a:lt1>
        <a:dk2>
          <a:srgbClr val="F04A3E"/>
        </a:dk2>
        <a:lt2>
          <a:srgbClr val="BD9408"/>
        </a:lt2>
        <a:accent1>
          <a:srgbClr val="A14588"/>
        </a:accent1>
        <a:accent2>
          <a:srgbClr val="799297"/>
        </a:accent2>
        <a:accent3>
          <a:srgbClr val="FFFFFF"/>
        </a:accent3>
        <a:accent4>
          <a:srgbClr val="212A66"/>
        </a:accent4>
        <a:accent5>
          <a:srgbClr val="CDB0C3"/>
        </a:accent5>
        <a:accent6>
          <a:srgbClr val="6D8488"/>
        </a:accent6>
        <a:hlink>
          <a:srgbClr val="006E46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CN Cartel Working Group presentation_20150915" id="{9F85EB4E-5CB7-42B7-A5A5-6C9737991F67}" vid="{3AE276B9-DAC9-4B8F-9597-C1B75480166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ICN Cartel Working Group presentation_20150915_v2</Template>
  <TotalTime>291</TotalTime>
  <Words>442</Words>
  <Application>Microsoft Office PowerPoint</Application>
  <PresentationFormat>On-screen Show (4:3)</PresentationFormat>
  <Paragraphs>66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CMAtheme</vt:lpstr>
      <vt:lpstr> Interplay of public and private enforcement – cartel sanctioning and deterrence  ICN Cartel Working Group SG 1 call series  15 September 2015 </vt:lpstr>
      <vt:lpstr>Overview</vt:lpstr>
      <vt:lpstr>Purposes of public enforcement and private actions (1)</vt:lpstr>
      <vt:lpstr>Purposes of public enforcement and private actions (2)</vt:lpstr>
      <vt:lpstr>Need to ensure that public enforcement and private actions enhance each other</vt:lpstr>
      <vt:lpstr>Role of public authorities in facilitating compensation?</vt:lpstr>
      <vt:lpstr>Interaction between cartel fines and compensation</vt:lpstr>
      <vt:lpstr>Conclusion</vt:lpstr>
      <vt:lpstr> Interplay of public and private enforcement – cartel sanctioning and deterrence  ICN Cartel Working Group SG 1 call series  15 September 2015 </vt:lpstr>
    </vt:vector>
  </TitlesOfParts>
  <Company>Competition and Markets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Interplay of public and private enforcement – cartel sanctioning and deterrence  ICN Cartel Working Group SG 1 call series  15 September 2015</dc:title>
  <dc:creator>Marc Braithwaite</dc:creator>
  <cp:lastModifiedBy>VASILEIOU Sofia (COMP)</cp:lastModifiedBy>
  <cp:revision>5</cp:revision>
  <cp:lastPrinted>2015-09-09T08:53:06Z</cp:lastPrinted>
  <dcterms:created xsi:type="dcterms:W3CDTF">2015-09-11T09:55:22Z</dcterms:created>
  <dcterms:modified xsi:type="dcterms:W3CDTF">2015-09-14T07:07:56Z</dcterms:modified>
</cp:coreProperties>
</file>