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0"/>
  </p:notesMasterIdLst>
  <p:sldIdLst>
    <p:sldId id="256" r:id="rId2"/>
    <p:sldId id="266" r:id="rId3"/>
    <p:sldId id="344" r:id="rId4"/>
    <p:sldId id="345" r:id="rId5"/>
    <p:sldId id="339" r:id="rId6"/>
    <p:sldId id="346" r:id="rId7"/>
    <p:sldId id="343" r:id="rId8"/>
    <p:sldId id="338" r:id="rId9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2040" y="-104"/>
      </p:cViewPr>
      <p:guideLst>
        <p:guide orient="horz" pos="2160"/>
        <p:guide pos="2925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704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CO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12A282A-A9F4-4813-8BCB-71DE43F4C9AF}" type="datetimeFigureOut">
              <a:rPr lang="es-CO" smtClean="0"/>
              <a:t>14/12/15</a:t>
            </a:fld>
            <a:endParaRPr lang="es-CO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CO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DA8F849-7814-4071-A555-AFE1DB882A00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2625945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E8226-6D86-45AF-B27F-D2F9CA21648E}" type="datetime1">
              <a:rPr lang="es-CO" smtClean="0"/>
              <a:t>14/12/15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2261890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955CB-A198-4FB7-9C0A-F7E279A6A1E1}" type="datetime1">
              <a:rPr lang="es-CO" smtClean="0"/>
              <a:t>14/12/15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1362151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A20EA3-5644-470C-B96D-728F2B9A65B0}" type="datetime1">
              <a:rPr lang="es-CO" smtClean="0"/>
              <a:t>14/12/15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744727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593920-0FB0-4E35-A22E-555329BFF1B0}" type="datetime1">
              <a:rPr lang="es-CO" smtClean="0"/>
              <a:t>14/12/15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2286566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7BBE52-1F26-4E30-9F28-4A86B81C74A2}" type="datetime1">
              <a:rPr lang="es-CO" smtClean="0"/>
              <a:t>14/12/15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8284800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84FA6-9D9C-404A-91C5-AAEDBBD4390D}" type="datetime1">
              <a:rPr lang="es-CO" smtClean="0"/>
              <a:t>14/12/15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3424332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49481B-809D-451E-BB74-ED864C2421C0}" type="datetime1">
              <a:rPr lang="es-CO" smtClean="0"/>
              <a:t>14/12/15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0066967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3E9582-F893-45D1-ABE7-AE0C25404EB4}" type="datetime1">
              <a:rPr lang="es-CO" smtClean="0"/>
              <a:t>14/12/15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87468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A3A9E-E766-4505-8724-C52A142891A1}" type="datetime1">
              <a:rPr lang="es-CO" smtClean="0"/>
              <a:t>14/12/15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850286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68EAF1-F440-4E78-9826-0C4F9BBC6335}" type="datetime1">
              <a:rPr lang="es-CO" smtClean="0"/>
              <a:t>14/12/15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8549357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43555E-7147-4169-92AF-B95237812B41}" type="datetime1">
              <a:rPr lang="es-CO" smtClean="0"/>
              <a:t>14/12/15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7616360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AAC25F-C01E-4EEA-AA95-003C4453ACA1}" type="datetime1">
              <a:rPr lang="es-CO" smtClean="0"/>
              <a:t>14/12/15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8C6B37-BC87-46F8-9DCD-634B52BA4F6B}" type="slidenum">
              <a:rPr lang="es-CO" smtClean="0"/>
              <a:t>‹Nr.›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611850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3 Imagen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51720" y="990329"/>
            <a:ext cx="4896544" cy="1142527"/>
          </a:xfrm>
          <a:prstGeom prst="rect">
            <a:avLst/>
          </a:prstGeom>
        </p:spPr>
      </p:pic>
      <p:sp>
        <p:nvSpPr>
          <p:cNvPr id="5" name="4 CuadroTexto"/>
          <p:cNvSpPr txBox="1"/>
          <p:nvPr/>
        </p:nvSpPr>
        <p:spPr>
          <a:xfrm>
            <a:off x="755576" y="2564904"/>
            <a:ext cx="7776864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CO" sz="3200" b="1" dirty="0" smtClean="0">
                <a:solidFill>
                  <a:srgbClr val="FF0000"/>
                </a:solidFill>
                <a:latin typeface="Cambria" panose="02040503050406030204" pitchFamily="18" charset="0"/>
              </a:rPr>
              <a:t>Imbalance between Private and Public Enforcement in Colombia</a:t>
            </a:r>
          </a:p>
          <a:p>
            <a:pPr algn="ctr"/>
            <a:endParaRPr lang="es-CO" sz="3200" b="1" dirty="0">
              <a:solidFill>
                <a:srgbClr val="FF0000"/>
              </a:solidFill>
              <a:latin typeface="Cambria" panose="02040503050406030204" pitchFamily="18" charset="0"/>
            </a:endParaRPr>
          </a:p>
          <a:p>
            <a:pPr algn="ctr"/>
            <a:r>
              <a:rPr lang="es-CO" sz="2800" b="1" i="1" dirty="0" err="1" smtClean="0">
                <a:solidFill>
                  <a:srgbClr val="FF0000"/>
                </a:solidFill>
                <a:latin typeface="Cambria" panose="02040503050406030204" pitchFamily="18" charset="0"/>
              </a:rPr>
              <a:t>Webinar</a:t>
            </a:r>
            <a:r>
              <a:rPr lang="es-CO" sz="2800" b="1" i="1" dirty="0" smtClean="0">
                <a:solidFill>
                  <a:srgbClr val="FF0000"/>
                </a:solidFill>
                <a:latin typeface="Cambria" panose="02040503050406030204" pitchFamily="18" charset="0"/>
              </a:rPr>
              <a:t> Series - ICN</a:t>
            </a:r>
            <a:endParaRPr lang="es-CO" sz="2400" b="1" i="1" dirty="0" smtClean="0">
              <a:solidFill>
                <a:srgbClr val="FF0000"/>
              </a:solidFill>
              <a:latin typeface="Cambria" panose="02040503050406030204" pitchFamily="18" charset="0"/>
            </a:endParaRPr>
          </a:p>
        </p:txBody>
      </p:sp>
      <p:sp>
        <p:nvSpPr>
          <p:cNvPr id="7" name="6 CuadroTexto"/>
          <p:cNvSpPr txBox="1"/>
          <p:nvPr/>
        </p:nvSpPr>
        <p:spPr>
          <a:xfrm>
            <a:off x="2699792" y="4797152"/>
            <a:ext cx="396044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CO" sz="2400" b="1" dirty="0" smtClean="0">
                <a:solidFill>
                  <a:schemeClr val="tx2"/>
                </a:solidFill>
                <a:latin typeface="Cambria" panose="02040503050406030204" pitchFamily="18" charset="0"/>
              </a:rPr>
              <a:t>Alfonso Miranda Londoño</a:t>
            </a:r>
            <a:endParaRPr lang="es-CO" sz="2400" b="1" dirty="0">
              <a:solidFill>
                <a:schemeClr val="tx2"/>
              </a:solidFill>
              <a:latin typeface="Cambria" panose="02040503050406030204" pitchFamily="18" charset="0"/>
            </a:endParaRPr>
          </a:p>
        </p:txBody>
      </p:sp>
      <p:sp>
        <p:nvSpPr>
          <p:cNvPr id="9" name="8 CuadroTexto"/>
          <p:cNvSpPr txBox="1"/>
          <p:nvPr/>
        </p:nvSpPr>
        <p:spPr>
          <a:xfrm>
            <a:off x="1115616" y="5445224"/>
            <a:ext cx="7200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smtClean="0">
                <a:solidFill>
                  <a:schemeClr val="tx2"/>
                </a:solidFill>
                <a:latin typeface="Cambria" panose="02040503050406030204" pitchFamily="18" charset="0"/>
              </a:rPr>
              <a:t>December 15, 2015</a:t>
            </a:r>
            <a:endParaRPr lang="en-US" sz="2400" b="1">
              <a:solidFill>
                <a:schemeClr val="tx2"/>
              </a:solidFill>
              <a:latin typeface="Cambria" panose="02040503050406030204" pitchFamily="18" charset="0"/>
            </a:endParaRPr>
          </a:p>
        </p:txBody>
      </p:sp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1</a:t>
            </a:fld>
            <a:endParaRPr lang="es-CO"/>
          </a:p>
        </p:txBody>
      </p:sp>
      <p:sp>
        <p:nvSpPr>
          <p:cNvPr id="10" name="Rectangle 6"/>
          <p:cNvSpPr>
            <a:spLocks noChangeArrowheads="1"/>
          </p:cNvSpPr>
          <p:nvPr/>
        </p:nvSpPr>
        <p:spPr bwMode="auto">
          <a:xfrm>
            <a:off x="609600" y="709632"/>
            <a:ext cx="7924800" cy="5438737"/>
          </a:xfrm>
          <a:prstGeom prst="rect">
            <a:avLst/>
          </a:prstGeom>
          <a:noFill/>
          <a:ln w="76200" cmpd="tri">
            <a:solidFill>
              <a:srgbClr val="000090"/>
            </a:solidFill>
            <a:miter lim="800000"/>
            <a:headEnd/>
            <a:tailEnd/>
          </a:ln>
          <a:effectLst>
            <a:prstShdw prst="shdw13" dist="53882" dir="13500000">
              <a:schemeClr val="bg2">
                <a:alpha val="74997"/>
              </a:schemeClr>
            </a:prstShdw>
          </a:effectLst>
        </p:spPr>
        <p:txBody>
          <a:bodyPr wrap="none" anchor="ctr"/>
          <a:lstStyle/>
          <a:p>
            <a:endParaRPr lang="es-ES_tradnl" dirty="0">
              <a:latin typeface="Cambria" charset="0"/>
            </a:endParaRPr>
          </a:p>
        </p:txBody>
      </p:sp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61001" y="938039"/>
            <a:ext cx="1095375" cy="1266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08849819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2</a:t>
            </a:fld>
            <a:endParaRPr lang="es-CO" dirty="0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dirty="0" smtClean="0"/>
              <a:t>Alfonso Miranda Londoño</a:t>
            </a:r>
            <a:endParaRPr lang="es-CO" dirty="0"/>
          </a:p>
        </p:txBody>
      </p:sp>
      <p:sp>
        <p:nvSpPr>
          <p:cNvPr id="7" name="Text Box 3"/>
          <p:cNvSpPr txBox="1">
            <a:spLocks noChangeArrowheads="1"/>
          </p:cNvSpPr>
          <p:nvPr/>
        </p:nvSpPr>
        <p:spPr bwMode="auto">
          <a:xfrm>
            <a:off x="395536" y="332656"/>
            <a:ext cx="8353425" cy="523220"/>
          </a:xfrm>
          <a:prstGeom prst="rect">
            <a:avLst/>
          </a:prstGeom>
          <a:noFill/>
          <a:ln w="9525">
            <a:solidFill>
              <a:srgbClr val="C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800" b="1" smtClean="0">
                <a:solidFill>
                  <a:srgbClr val="FF0000"/>
                </a:solidFill>
                <a:latin typeface="Cambria" pitchFamily="18" charset="0"/>
              </a:rPr>
              <a:t>Competition Law in Colombia</a:t>
            </a:r>
            <a:endParaRPr lang="en-US" sz="2800" b="1">
              <a:solidFill>
                <a:srgbClr val="FF0000"/>
              </a:solidFill>
              <a:latin typeface="Cambria" pitchFamily="18" charset="0"/>
            </a:endParaRPr>
          </a:p>
        </p:txBody>
      </p:sp>
      <p:sp>
        <p:nvSpPr>
          <p:cNvPr id="8" name="Text Box 6"/>
          <p:cNvSpPr txBox="1">
            <a:spLocks noChangeArrowheads="1"/>
          </p:cNvSpPr>
          <p:nvPr/>
        </p:nvSpPr>
        <p:spPr bwMode="auto">
          <a:xfrm>
            <a:off x="395536" y="1103253"/>
            <a:ext cx="8334375" cy="5693866"/>
          </a:xfrm>
          <a:prstGeom prst="rect">
            <a:avLst/>
          </a:prstGeom>
          <a:noFill/>
          <a:ln w="9525">
            <a:solidFill>
              <a:srgbClr val="D61137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800" dirty="0" smtClean="0">
                <a:latin typeface="Cambria" pitchFamily="18" charset="0"/>
              </a:rPr>
              <a:t>First </a:t>
            </a:r>
            <a:r>
              <a:rPr lang="en-US" sz="2800" dirty="0" smtClean="0">
                <a:latin typeface="Cambria" pitchFamily="18" charset="0"/>
              </a:rPr>
              <a:t>Competition Law: </a:t>
            </a:r>
            <a:r>
              <a:rPr lang="en-US" sz="2800" b="1" dirty="0" smtClean="0">
                <a:latin typeface="Cambria" pitchFamily="18" charset="0"/>
              </a:rPr>
              <a:t>Law 155/1959</a:t>
            </a:r>
            <a:r>
              <a:rPr lang="en-US" sz="2800" dirty="0" smtClean="0">
                <a:latin typeface="Cambria" pitchFamily="18" charset="0"/>
              </a:rPr>
              <a:t>.</a:t>
            </a: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800" b="1" dirty="0" smtClean="0">
                <a:latin typeface="Cambria" pitchFamily="18" charset="0"/>
              </a:rPr>
              <a:t>Colombian </a:t>
            </a:r>
            <a:r>
              <a:rPr lang="en-US" sz="2800" b="1" dirty="0" smtClean="0">
                <a:latin typeface="Cambria" pitchFamily="18" charset="0"/>
              </a:rPr>
              <a:t>Constitution of 1991</a:t>
            </a:r>
            <a:r>
              <a:rPr lang="en-US" sz="2800" dirty="0" smtClean="0">
                <a:latin typeface="Cambria" pitchFamily="18" charset="0"/>
              </a:rPr>
              <a:t>: Included “Free Competition” as a constitutional principle and a collective right.</a:t>
            </a: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800" dirty="0" smtClean="0">
                <a:latin typeface="Cambria" pitchFamily="18" charset="0"/>
              </a:rPr>
              <a:t>Main competition laws nowadays are </a:t>
            </a:r>
            <a:r>
              <a:rPr lang="en-US" sz="2800" b="1" dirty="0" smtClean="0">
                <a:latin typeface="Cambria" pitchFamily="18" charset="0"/>
              </a:rPr>
              <a:t>Decree 2153/1992 </a:t>
            </a:r>
            <a:r>
              <a:rPr lang="en-US" sz="2800" dirty="0" smtClean="0">
                <a:latin typeface="Cambria" pitchFamily="18" charset="0"/>
              </a:rPr>
              <a:t>and </a:t>
            </a:r>
            <a:r>
              <a:rPr lang="en-US" sz="2800" b="1" dirty="0" smtClean="0">
                <a:latin typeface="Cambria" pitchFamily="18" charset="0"/>
              </a:rPr>
              <a:t>Law 1340/</a:t>
            </a:r>
            <a:r>
              <a:rPr lang="en-US" sz="2800" b="1" dirty="0" smtClean="0">
                <a:latin typeface="Cambria" pitchFamily="18" charset="0"/>
              </a:rPr>
              <a:t>2009.</a:t>
            </a:r>
            <a:endParaRPr lang="en-US" sz="2800" dirty="0" smtClean="0">
              <a:latin typeface="Cambria" pitchFamily="18" charset="0"/>
            </a:endParaRP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800" dirty="0" smtClean="0">
                <a:latin typeface="Cambria" pitchFamily="18" charset="0"/>
              </a:rPr>
              <a:t>Law 1340, 2009 introduced the </a:t>
            </a:r>
            <a:r>
              <a:rPr lang="en-US" sz="2800" b="1" dirty="0" smtClean="0">
                <a:latin typeface="Cambria" pitchFamily="18" charset="0"/>
              </a:rPr>
              <a:t>leniency program </a:t>
            </a:r>
            <a:r>
              <a:rPr lang="en-US" sz="2800" dirty="0" smtClean="0">
                <a:latin typeface="Cambria" pitchFamily="18" charset="0"/>
              </a:rPr>
              <a:t>as an important tool for the fight against cartels. </a:t>
            </a:r>
            <a:endParaRPr lang="en-US" sz="2800" dirty="0">
              <a:latin typeface="Cambria" pitchFamily="18" charset="0"/>
            </a:endParaRP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800" b="1" dirty="0" smtClean="0">
                <a:latin typeface="Cambria" pitchFamily="18" charset="0"/>
              </a:rPr>
              <a:t>Anti </a:t>
            </a:r>
            <a:r>
              <a:rPr lang="en-US" sz="2800" b="1" dirty="0" smtClean="0">
                <a:latin typeface="Cambria" pitchFamily="18" charset="0"/>
              </a:rPr>
              <a:t>Corruption </a:t>
            </a:r>
            <a:r>
              <a:rPr lang="en-US" sz="2800" b="1" dirty="0" smtClean="0">
                <a:latin typeface="Cambria" pitchFamily="18" charset="0"/>
              </a:rPr>
              <a:t>Statute (2011): </a:t>
            </a:r>
            <a:r>
              <a:rPr lang="en-US" sz="2800" dirty="0" smtClean="0">
                <a:latin typeface="Cambria" pitchFamily="18" charset="0"/>
              </a:rPr>
              <a:t>Bid </a:t>
            </a:r>
            <a:r>
              <a:rPr lang="en-US" sz="2800" dirty="0">
                <a:latin typeface="Cambria" pitchFamily="18" charset="0"/>
              </a:rPr>
              <a:t>R</a:t>
            </a:r>
            <a:r>
              <a:rPr lang="en-US" sz="2800" dirty="0" smtClean="0">
                <a:latin typeface="Cambria" pitchFamily="18" charset="0"/>
              </a:rPr>
              <a:t>igging in State Contracts is </a:t>
            </a:r>
            <a:r>
              <a:rPr lang="en-US" sz="2800" dirty="0" smtClean="0">
                <a:latin typeface="Cambria" pitchFamily="18" charset="0"/>
              </a:rPr>
              <a:t>now both an antitrust and a </a:t>
            </a:r>
            <a:r>
              <a:rPr lang="en-US" sz="2800" dirty="0" smtClean="0">
                <a:latin typeface="Cambria" pitchFamily="18" charset="0"/>
              </a:rPr>
              <a:t>criminal conduct.</a:t>
            </a:r>
            <a:endParaRPr lang="en-US" sz="2800" dirty="0" smtClean="0">
              <a:latin typeface="Cambria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763416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3</a:t>
            </a:fld>
            <a:endParaRPr lang="es-CO" dirty="0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dirty="0" smtClean="0"/>
              <a:t>Alfonso Miranda Londoño</a:t>
            </a:r>
            <a:endParaRPr lang="es-CO" dirty="0"/>
          </a:p>
        </p:txBody>
      </p:sp>
      <p:sp>
        <p:nvSpPr>
          <p:cNvPr id="7" name="Text Box 3"/>
          <p:cNvSpPr txBox="1">
            <a:spLocks noChangeArrowheads="1"/>
          </p:cNvSpPr>
          <p:nvPr/>
        </p:nvSpPr>
        <p:spPr bwMode="auto">
          <a:xfrm>
            <a:off x="395536" y="332656"/>
            <a:ext cx="8353425" cy="523220"/>
          </a:xfrm>
          <a:prstGeom prst="rect">
            <a:avLst/>
          </a:prstGeom>
          <a:noFill/>
          <a:ln w="9525">
            <a:solidFill>
              <a:srgbClr val="C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800" b="1" dirty="0" smtClean="0">
                <a:solidFill>
                  <a:srgbClr val="FF0000"/>
                </a:solidFill>
                <a:latin typeface="Cambria" pitchFamily="18" charset="0"/>
              </a:rPr>
              <a:t>Public Enforcement of Competition Laws</a:t>
            </a:r>
            <a:endParaRPr lang="en-US" sz="2800" b="1" dirty="0">
              <a:solidFill>
                <a:srgbClr val="FF0000"/>
              </a:solidFill>
              <a:latin typeface="Cambria" pitchFamily="18" charset="0"/>
            </a:endParaRPr>
          </a:p>
        </p:txBody>
      </p:sp>
      <p:sp>
        <p:nvSpPr>
          <p:cNvPr id="8" name="Text Box 6"/>
          <p:cNvSpPr txBox="1">
            <a:spLocks noChangeArrowheads="1"/>
          </p:cNvSpPr>
          <p:nvPr/>
        </p:nvSpPr>
        <p:spPr bwMode="auto">
          <a:xfrm>
            <a:off x="395536" y="1103253"/>
            <a:ext cx="8334375" cy="4616648"/>
          </a:xfrm>
          <a:prstGeom prst="rect">
            <a:avLst/>
          </a:prstGeom>
          <a:noFill/>
          <a:ln w="9525">
            <a:solidFill>
              <a:srgbClr val="D61137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800" dirty="0" smtClean="0">
                <a:latin typeface="Cambria" pitchFamily="18" charset="0"/>
              </a:rPr>
              <a:t>The </a:t>
            </a:r>
            <a:r>
              <a:rPr lang="en-US" sz="2800" dirty="0" smtClean="0">
                <a:latin typeface="Cambria" pitchFamily="18" charset="0"/>
              </a:rPr>
              <a:t>Superintendence of Industry and Commerce – SIC, is the </a:t>
            </a:r>
            <a:r>
              <a:rPr lang="en-US" sz="2800" b="1" dirty="0" smtClean="0">
                <a:latin typeface="Cambria" pitchFamily="18" charset="0"/>
              </a:rPr>
              <a:t>National Competition Authority in </a:t>
            </a:r>
            <a:r>
              <a:rPr lang="en-US" sz="2800" b="1" dirty="0" smtClean="0">
                <a:latin typeface="Cambria" pitchFamily="18" charset="0"/>
              </a:rPr>
              <a:t>Colombia</a:t>
            </a:r>
            <a:r>
              <a:rPr lang="en-US" sz="2800" dirty="0" smtClean="0">
                <a:latin typeface="Cambria" pitchFamily="18" charset="0"/>
              </a:rPr>
              <a:t>: </a:t>
            </a:r>
            <a:r>
              <a:rPr lang="en-US" sz="2800" dirty="0" smtClean="0">
                <a:latin typeface="Cambria" pitchFamily="18" charset="0"/>
              </a:rPr>
              <a:t>with </a:t>
            </a:r>
            <a:r>
              <a:rPr lang="en-US" sz="2800" dirty="0" smtClean="0">
                <a:latin typeface="Cambria" pitchFamily="18" charset="0"/>
              </a:rPr>
              <a:t>exclusive </a:t>
            </a:r>
            <a:r>
              <a:rPr lang="en-US" sz="2800" dirty="0" smtClean="0">
                <a:latin typeface="Cambria" pitchFamily="18" charset="0"/>
              </a:rPr>
              <a:t>powers to apply Competition Laws including unfair competition in all economic sectors. In this cases the SIC acts as an </a:t>
            </a:r>
            <a:r>
              <a:rPr lang="en-US" sz="2800" b="1" dirty="0" smtClean="0">
                <a:latin typeface="Cambria" pitchFamily="18" charset="0"/>
              </a:rPr>
              <a:t>administrative</a:t>
            </a:r>
            <a:r>
              <a:rPr lang="en-US" sz="2800" dirty="0" smtClean="0">
                <a:latin typeface="Cambria" pitchFamily="18" charset="0"/>
              </a:rPr>
              <a:t> authority and cannot award damages.</a:t>
            </a: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800" dirty="0" smtClean="0">
                <a:latin typeface="Cambria" pitchFamily="18" charset="0"/>
              </a:rPr>
              <a:t>The </a:t>
            </a:r>
            <a:r>
              <a:rPr lang="en-US" sz="2800" dirty="0" smtClean="0">
                <a:latin typeface="Cambria" pitchFamily="18" charset="0"/>
              </a:rPr>
              <a:t>SIC has </a:t>
            </a:r>
            <a:r>
              <a:rPr lang="en-US" sz="2800" dirty="0" smtClean="0">
                <a:latin typeface="Cambria" pitchFamily="18" charset="0"/>
              </a:rPr>
              <a:t>judicial </a:t>
            </a:r>
            <a:r>
              <a:rPr lang="en-US" sz="2800" dirty="0" smtClean="0">
                <a:latin typeface="Cambria" pitchFamily="18" charset="0"/>
              </a:rPr>
              <a:t>powers to decide unfair trade and consumer protection cases. In these cases the SIC acts as a judge and can award damages</a:t>
            </a:r>
          </a:p>
        </p:txBody>
      </p:sp>
    </p:spTree>
    <p:extLst>
      <p:ext uri="{BB962C8B-B14F-4D97-AF65-F5344CB8AC3E}">
        <p14:creationId xmlns:p14="http://schemas.microsoft.com/office/powerpoint/2010/main" val="278585294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4</a:t>
            </a:fld>
            <a:endParaRPr lang="es-CO" dirty="0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dirty="0" smtClean="0"/>
              <a:t>Alfonso Miranda Londoño</a:t>
            </a:r>
            <a:endParaRPr lang="es-CO" dirty="0"/>
          </a:p>
        </p:txBody>
      </p:sp>
      <p:sp>
        <p:nvSpPr>
          <p:cNvPr id="7" name="Text Box 3"/>
          <p:cNvSpPr txBox="1">
            <a:spLocks noChangeArrowheads="1"/>
          </p:cNvSpPr>
          <p:nvPr/>
        </p:nvSpPr>
        <p:spPr bwMode="auto">
          <a:xfrm>
            <a:off x="395536" y="332656"/>
            <a:ext cx="8353425" cy="523220"/>
          </a:xfrm>
          <a:prstGeom prst="rect">
            <a:avLst/>
          </a:prstGeom>
          <a:noFill/>
          <a:ln w="9525">
            <a:solidFill>
              <a:srgbClr val="C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800" b="1" dirty="0" smtClean="0">
                <a:solidFill>
                  <a:srgbClr val="FF0000"/>
                </a:solidFill>
                <a:latin typeface="Cambria" pitchFamily="18" charset="0"/>
              </a:rPr>
              <a:t>Public Enforcement of Competition Laws</a:t>
            </a:r>
            <a:endParaRPr lang="en-US" sz="2800" b="1" dirty="0">
              <a:solidFill>
                <a:srgbClr val="FF0000"/>
              </a:solidFill>
              <a:latin typeface="Cambria" pitchFamily="18" charset="0"/>
            </a:endParaRPr>
          </a:p>
        </p:txBody>
      </p:sp>
      <p:sp>
        <p:nvSpPr>
          <p:cNvPr id="8" name="Text Box 6"/>
          <p:cNvSpPr txBox="1">
            <a:spLocks noChangeArrowheads="1"/>
          </p:cNvSpPr>
          <p:nvPr/>
        </p:nvSpPr>
        <p:spPr bwMode="auto">
          <a:xfrm>
            <a:off x="404812" y="980728"/>
            <a:ext cx="8334375" cy="4832092"/>
          </a:xfrm>
          <a:prstGeom prst="rect">
            <a:avLst/>
          </a:prstGeom>
          <a:noFill/>
          <a:ln w="9525">
            <a:solidFill>
              <a:srgbClr val="D61137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800" dirty="0" smtClean="0">
                <a:latin typeface="Cambria" pitchFamily="18" charset="0"/>
              </a:rPr>
              <a:t>So </a:t>
            </a:r>
            <a:r>
              <a:rPr lang="en-US" sz="2800" dirty="0" smtClean="0">
                <a:latin typeface="Cambria" pitchFamily="18" charset="0"/>
              </a:rPr>
              <a:t>far </a:t>
            </a:r>
            <a:r>
              <a:rPr lang="en-US" sz="2800" b="1" dirty="0" smtClean="0">
                <a:latin typeface="Cambria" pitchFamily="18" charset="0"/>
              </a:rPr>
              <a:t>there has been an absolute imbalance between public and private enforcement </a:t>
            </a:r>
            <a:r>
              <a:rPr lang="en-US" sz="2800" dirty="0" smtClean="0">
                <a:latin typeface="Cambria" pitchFamily="18" charset="0"/>
              </a:rPr>
              <a:t>of Competition Laws in Colombia, </a:t>
            </a:r>
            <a:r>
              <a:rPr lang="en-US" sz="2800" b="1" dirty="0" smtClean="0">
                <a:latin typeface="Cambria" pitchFamily="18" charset="0"/>
              </a:rPr>
              <a:t>for most of the cases have been decided by the SIC.</a:t>
            </a: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800" dirty="0" smtClean="0">
                <a:latin typeface="Cambria" pitchFamily="18" charset="0"/>
              </a:rPr>
              <a:t>The </a:t>
            </a:r>
            <a:r>
              <a:rPr lang="en-US" sz="2800" dirty="0" smtClean="0">
                <a:latin typeface="Cambria" pitchFamily="18" charset="0"/>
              </a:rPr>
              <a:t>SIC developed an important line </a:t>
            </a:r>
            <a:r>
              <a:rPr lang="en-US" sz="2800" dirty="0" smtClean="0">
                <a:latin typeface="Cambria" pitchFamily="18" charset="0"/>
              </a:rPr>
              <a:t>of cases in th</a:t>
            </a:r>
            <a:r>
              <a:rPr lang="en-US" sz="2800" dirty="0" smtClean="0">
                <a:latin typeface="Cambria" pitchFamily="18" charset="0"/>
              </a:rPr>
              <a:t>e agricultural sector: </a:t>
            </a:r>
            <a:r>
              <a:rPr lang="en-US" sz="2800" dirty="0" smtClean="0">
                <a:latin typeface="Cambria" pitchFamily="18" charset="0"/>
              </a:rPr>
              <a:t>sugar</a:t>
            </a:r>
            <a:r>
              <a:rPr lang="en-US" sz="2800" dirty="0" smtClean="0">
                <a:latin typeface="Cambria" pitchFamily="18" charset="0"/>
              </a:rPr>
              <a:t>, chocolate, rice and onion cases.</a:t>
            </a: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800" dirty="0" smtClean="0">
                <a:latin typeface="Cambria" pitchFamily="18" charset="0"/>
              </a:rPr>
              <a:t>The SIC has looked also at many other economic sectors, such as cement, retail, fuel, health services, beer, diapers, paper, notebooks, etc.</a:t>
            </a:r>
            <a:endParaRPr lang="en-US" sz="2800" dirty="0">
              <a:latin typeface="Cambria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2717858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5</a:t>
            </a:fld>
            <a:endParaRPr lang="es-CO" dirty="0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dirty="0" smtClean="0"/>
              <a:t>Alfonso Miranda Londoño</a:t>
            </a:r>
            <a:endParaRPr lang="es-CO" dirty="0"/>
          </a:p>
        </p:txBody>
      </p:sp>
      <p:sp>
        <p:nvSpPr>
          <p:cNvPr id="7" name="Text Box 3"/>
          <p:cNvSpPr txBox="1">
            <a:spLocks noChangeArrowheads="1"/>
          </p:cNvSpPr>
          <p:nvPr/>
        </p:nvSpPr>
        <p:spPr bwMode="auto">
          <a:xfrm>
            <a:off x="395536" y="332656"/>
            <a:ext cx="8353425" cy="523220"/>
          </a:xfrm>
          <a:prstGeom prst="rect">
            <a:avLst/>
          </a:prstGeom>
          <a:noFill/>
          <a:ln w="9525">
            <a:solidFill>
              <a:srgbClr val="C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800" b="1" dirty="0" smtClean="0">
                <a:solidFill>
                  <a:srgbClr val="FF0000"/>
                </a:solidFill>
                <a:latin typeface="Cambria" pitchFamily="18" charset="0"/>
              </a:rPr>
              <a:t>First Steps in Private Enforcement</a:t>
            </a:r>
            <a:endParaRPr lang="en-US" sz="2800" b="1" dirty="0">
              <a:solidFill>
                <a:srgbClr val="FF0000"/>
              </a:solidFill>
              <a:latin typeface="Cambria" pitchFamily="18" charset="0"/>
            </a:endParaRPr>
          </a:p>
        </p:txBody>
      </p:sp>
      <p:sp>
        <p:nvSpPr>
          <p:cNvPr id="8" name="Text Box 6"/>
          <p:cNvSpPr txBox="1">
            <a:spLocks noChangeArrowheads="1"/>
          </p:cNvSpPr>
          <p:nvPr/>
        </p:nvSpPr>
        <p:spPr bwMode="auto">
          <a:xfrm>
            <a:off x="404812" y="1074509"/>
            <a:ext cx="8334375" cy="4893647"/>
          </a:xfrm>
          <a:prstGeom prst="rect">
            <a:avLst/>
          </a:prstGeom>
          <a:noFill/>
          <a:ln w="9525">
            <a:solidFill>
              <a:srgbClr val="D61137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just">
              <a:spcBef>
                <a:spcPct val="50000"/>
              </a:spcBef>
            </a:pPr>
            <a:r>
              <a:rPr lang="en-US" sz="2400" dirty="0" smtClean="0">
                <a:latin typeface="Cambria" pitchFamily="18" charset="0"/>
              </a:rPr>
              <a:t>The SIC </a:t>
            </a:r>
            <a:r>
              <a:rPr lang="en-US" sz="2400" dirty="0" smtClean="0">
                <a:latin typeface="Cambria" pitchFamily="18" charset="0"/>
              </a:rPr>
              <a:t>cannot award damages for the breach of Competition </a:t>
            </a:r>
            <a:r>
              <a:rPr lang="en-US" sz="2400" dirty="0" smtClean="0">
                <a:latin typeface="Cambria" pitchFamily="18" charset="0"/>
              </a:rPr>
              <a:t>Laws. </a:t>
            </a:r>
            <a:r>
              <a:rPr lang="en-US" sz="2400" dirty="0" smtClean="0">
                <a:latin typeface="Cambria" pitchFamily="18" charset="0"/>
              </a:rPr>
              <a:t>P</a:t>
            </a:r>
            <a:r>
              <a:rPr lang="en-US" sz="2400" dirty="0" smtClean="0">
                <a:latin typeface="Cambria" pitchFamily="18" charset="0"/>
              </a:rPr>
              <a:t>rivate </a:t>
            </a:r>
            <a:r>
              <a:rPr lang="en-US" sz="2400" dirty="0" smtClean="0">
                <a:latin typeface="Cambria" pitchFamily="18" charset="0"/>
              </a:rPr>
              <a:t>parties have to obtain indemnification using other means. The law will allow </a:t>
            </a:r>
            <a:r>
              <a:rPr lang="en-US" sz="2400" dirty="0" smtClean="0">
                <a:latin typeface="Cambria" pitchFamily="18" charset="0"/>
              </a:rPr>
              <a:t>for full </a:t>
            </a:r>
            <a:r>
              <a:rPr lang="en-US" sz="2400" dirty="0" smtClean="0">
                <a:latin typeface="Cambria" pitchFamily="18" charset="0"/>
              </a:rPr>
              <a:t>compensation of </a:t>
            </a:r>
            <a:r>
              <a:rPr lang="en-US" sz="2400" dirty="0" smtClean="0">
                <a:latin typeface="Cambria" pitchFamily="18" charset="0"/>
              </a:rPr>
              <a:t>the proved  damages. </a:t>
            </a:r>
            <a:r>
              <a:rPr lang="en-US" sz="2400" dirty="0">
                <a:latin typeface="Cambria" pitchFamily="18" charset="0"/>
              </a:rPr>
              <a:t>T</a:t>
            </a:r>
            <a:r>
              <a:rPr lang="en-US" sz="2400" dirty="0" smtClean="0">
                <a:latin typeface="Cambria" pitchFamily="18" charset="0"/>
              </a:rPr>
              <a:t>here </a:t>
            </a:r>
            <a:r>
              <a:rPr lang="en-US" sz="2400" dirty="0" smtClean="0">
                <a:latin typeface="Cambria" pitchFamily="18" charset="0"/>
              </a:rPr>
              <a:t>are no punitive </a:t>
            </a:r>
            <a:r>
              <a:rPr lang="en-US" sz="2400" dirty="0" smtClean="0">
                <a:latin typeface="Cambria" pitchFamily="18" charset="0"/>
              </a:rPr>
              <a:t>damages. </a:t>
            </a:r>
            <a:r>
              <a:rPr lang="en-US" sz="2400" dirty="0" smtClean="0">
                <a:latin typeface="Cambria" pitchFamily="18" charset="0"/>
              </a:rPr>
              <a:t>The possibilities are:</a:t>
            </a:r>
            <a:endParaRPr lang="en-US" sz="2400" dirty="0">
              <a:latin typeface="Cambria" pitchFamily="18" charset="0"/>
            </a:endParaRP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400" b="1" dirty="0" smtClean="0">
                <a:latin typeface="Cambria" pitchFamily="18" charset="0"/>
              </a:rPr>
              <a:t>Settlement </a:t>
            </a:r>
            <a:r>
              <a:rPr lang="en-US" sz="2400" b="1" dirty="0" smtClean="0">
                <a:latin typeface="Cambria" pitchFamily="18" charset="0"/>
              </a:rPr>
              <a:t>within the administrative investigation conducted by SIC: </a:t>
            </a:r>
            <a:r>
              <a:rPr lang="en-US" sz="2400" dirty="0" smtClean="0">
                <a:latin typeface="Cambria" pitchFamily="18" charset="0"/>
              </a:rPr>
              <a:t>There is a </a:t>
            </a:r>
            <a:r>
              <a:rPr lang="en-US" sz="2400" dirty="0" smtClean="0">
                <a:latin typeface="Cambria" pitchFamily="18" charset="0"/>
              </a:rPr>
              <a:t>hearing between </a:t>
            </a:r>
            <a:r>
              <a:rPr lang="en-US" sz="2400" dirty="0" smtClean="0">
                <a:latin typeface="Cambria" pitchFamily="18" charset="0"/>
              </a:rPr>
              <a:t>the persons that presented the accusation before the SIC and the investigated </a:t>
            </a:r>
            <a:r>
              <a:rPr lang="en-US" sz="2400" dirty="0" smtClean="0">
                <a:latin typeface="Cambria" pitchFamily="18" charset="0"/>
              </a:rPr>
              <a:t>parties.</a:t>
            </a: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400" dirty="0" smtClean="0">
                <a:latin typeface="Cambria" pitchFamily="18" charset="0"/>
              </a:rPr>
              <a:t>This </a:t>
            </a:r>
            <a:r>
              <a:rPr lang="en-US" sz="2400" dirty="0" smtClean="0">
                <a:latin typeface="Cambria" pitchFamily="18" charset="0"/>
              </a:rPr>
              <a:t>settlement in principle does not include the SIC, who will continue with its investigation, then there is no incentive to settle.</a:t>
            </a:r>
          </a:p>
        </p:txBody>
      </p:sp>
    </p:spTree>
    <p:extLst>
      <p:ext uri="{BB962C8B-B14F-4D97-AF65-F5344CB8AC3E}">
        <p14:creationId xmlns:p14="http://schemas.microsoft.com/office/powerpoint/2010/main" val="307444137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6</a:t>
            </a:fld>
            <a:endParaRPr lang="es-CO" dirty="0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dirty="0" smtClean="0"/>
              <a:t>Alfonso Miranda Londoño</a:t>
            </a:r>
            <a:endParaRPr lang="es-CO" dirty="0"/>
          </a:p>
        </p:txBody>
      </p:sp>
      <p:sp>
        <p:nvSpPr>
          <p:cNvPr id="7" name="Text Box 3"/>
          <p:cNvSpPr txBox="1">
            <a:spLocks noChangeArrowheads="1"/>
          </p:cNvSpPr>
          <p:nvPr/>
        </p:nvSpPr>
        <p:spPr bwMode="auto">
          <a:xfrm>
            <a:off x="395536" y="332656"/>
            <a:ext cx="8353425" cy="523220"/>
          </a:xfrm>
          <a:prstGeom prst="rect">
            <a:avLst/>
          </a:prstGeom>
          <a:noFill/>
          <a:ln w="9525">
            <a:solidFill>
              <a:srgbClr val="C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800" b="1" dirty="0" smtClean="0">
                <a:solidFill>
                  <a:srgbClr val="FF0000"/>
                </a:solidFill>
                <a:latin typeface="Cambria" pitchFamily="18" charset="0"/>
              </a:rPr>
              <a:t>First Steps in Private Enforcement</a:t>
            </a:r>
            <a:endParaRPr lang="en-US" sz="2800" b="1" dirty="0">
              <a:solidFill>
                <a:srgbClr val="FF0000"/>
              </a:solidFill>
              <a:latin typeface="Cambria" pitchFamily="18" charset="0"/>
            </a:endParaRPr>
          </a:p>
        </p:txBody>
      </p:sp>
      <p:sp>
        <p:nvSpPr>
          <p:cNvPr id="8" name="Text Box 6"/>
          <p:cNvSpPr txBox="1">
            <a:spLocks noChangeArrowheads="1"/>
          </p:cNvSpPr>
          <p:nvPr/>
        </p:nvSpPr>
        <p:spPr bwMode="auto">
          <a:xfrm>
            <a:off x="404812" y="1074509"/>
            <a:ext cx="8334375" cy="5262979"/>
          </a:xfrm>
          <a:prstGeom prst="rect">
            <a:avLst/>
          </a:prstGeom>
          <a:noFill/>
          <a:ln w="9525">
            <a:solidFill>
              <a:srgbClr val="D61137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400" b="1" dirty="0" smtClean="0">
                <a:latin typeface="Cambria" pitchFamily="18" charset="0"/>
              </a:rPr>
              <a:t>Ordinary </a:t>
            </a:r>
            <a:r>
              <a:rPr lang="en-US" sz="2400" b="1" dirty="0">
                <a:latin typeface="Cambria" pitchFamily="18" charset="0"/>
              </a:rPr>
              <a:t>damages action before the civil jurisdiction. </a:t>
            </a:r>
            <a:endParaRPr lang="en-US" sz="2400" b="1" dirty="0" smtClean="0">
              <a:latin typeface="Cambria" pitchFamily="18" charset="0"/>
            </a:endParaRP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400" b="1" dirty="0" smtClean="0">
                <a:latin typeface="Cambria" pitchFamily="18" charset="0"/>
              </a:rPr>
              <a:t>Arbitration </a:t>
            </a:r>
            <a:r>
              <a:rPr lang="en-US" sz="2400" b="1" dirty="0">
                <a:latin typeface="Cambria" pitchFamily="18" charset="0"/>
              </a:rPr>
              <a:t>tribunal when the parties agree to it. </a:t>
            </a:r>
            <a:endParaRPr lang="en-US" sz="2400" b="1" dirty="0" smtClean="0">
              <a:latin typeface="Cambria" pitchFamily="18" charset="0"/>
            </a:endParaRP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400" b="1" dirty="0" smtClean="0">
                <a:latin typeface="Cambria" pitchFamily="18" charset="0"/>
              </a:rPr>
              <a:t>Class </a:t>
            </a:r>
            <a:r>
              <a:rPr lang="en-US" sz="2400" b="1" dirty="0">
                <a:latin typeface="Cambria" pitchFamily="18" charset="0"/>
              </a:rPr>
              <a:t>actions. </a:t>
            </a:r>
            <a:r>
              <a:rPr lang="en-US" sz="2400" dirty="0">
                <a:latin typeface="Cambria" pitchFamily="18" charset="0"/>
              </a:rPr>
              <a:t>They started to be used when the first leniency cases appeared. Now there are multi million dollar lawsuits in those cases</a:t>
            </a:r>
            <a:r>
              <a:rPr lang="en-US" sz="2400" dirty="0" smtClean="0">
                <a:latin typeface="Cambria" pitchFamily="18" charset="0"/>
              </a:rPr>
              <a:t>.</a:t>
            </a: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400" b="1" dirty="0">
                <a:latin typeface="Cambria" pitchFamily="18" charset="0"/>
              </a:rPr>
              <a:t>Unfair trade actions. </a:t>
            </a:r>
            <a:r>
              <a:rPr lang="en-US" sz="2400" dirty="0">
                <a:latin typeface="Cambria" pitchFamily="18" charset="0"/>
              </a:rPr>
              <a:t>Obtaining a substantial competitive advantage compared to competitors, through the breach of the law is considered unfair trade for “Violation of the Law”.</a:t>
            </a:r>
          </a:p>
          <a:p>
            <a:pPr marL="342900" indent="-342900" algn="just">
              <a:spcBef>
                <a:spcPct val="50000"/>
              </a:spcBef>
              <a:buFont typeface="Wingdings" charset="2"/>
              <a:buChar char="Ø"/>
            </a:pPr>
            <a:r>
              <a:rPr lang="en-US" sz="2400" b="1" dirty="0" smtClean="0">
                <a:latin typeface="Cambria" pitchFamily="18" charset="0"/>
              </a:rPr>
              <a:t>Criminal </a:t>
            </a:r>
            <a:r>
              <a:rPr lang="en-US" sz="2400" b="1" dirty="0">
                <a:latin typeface="Cambria" pitchFamily="18" charset="0"/>
              </a:rPr>
              <a:t>actions. </a:t>
            </a:r>
            <a:r>
              <a:rPr lang="en-US" sz="2400" dirty="0" smtClean="0">
                <a:latin typeface="Cambria" pitchFamily="18" charset="0"/>
              </a:rPr>
              <a:t>Some conducts of the Criminal Code may apply. In 2011 the Anti Corruption Law declared Bid Rigging in Public Contracts </a:t>
            </a:r>
            <a:r>
              <a:rPr lang="en-US" sz="2400" dirty="0">
                <a:latin typeface="Cambria" pitchFamily="18" charset="0"/>
              </a:rPr>
              <a:t>both as a crime and as an anti competitive conduct</a:t>
            </a:r>
            <a:r>
              <a:rPr lang="en-US" sz="2400" dirty="0" smtClean="0">
                <a:latin typeface="Cambria" pitchFamily="18" charset="0"/>
              </a:rPr>
              <a:t>.</a:t>
            </a:r>
            <a:endParaRPr lang="en-US" sz="2400" dirty="0">
              <a:latin typeface="Cambria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1509710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7</a:t>
            </a:fld>
            <a:endParaRPr lang="es-CO" dirty="0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dirty="0" smtClean="0"/>
              <a:t>Alfonso Miranda Londoño</a:t>
            </a:r>
            <a:endParaRPr lang="es-CO" dirty="0"/>
          </a:p>
        </p:txBody>
      </p:sp>
      <p:sp>
        <p:nvSpPr>
          <p:cNvPr id="7" name="Text Box 3"/>
          <p:cNvSpPr txBox="1">
            <a:spLocks noChangeArrowheads="1"/>
          </p:cNvSpPr>
          <p:nvPr/>
        </p:nvSpPr>
        <p:spPr bwMode="auto">
          <a:xfrm>
            <a:off x="395536" y="332656"/>
            <a:ext cx="8353425" cy="523220"/>
          </a:xfrm>
          <a:prstGeom prst="rect">
            <a:avLst/>
          </a:prstGeom>
          <a:noFill/>
          <a:ln w="9525">
            <a:solidFill>
              <a:srgbClr val="C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 sz="2800" b="1" dirty="0" err="1" smtClean="0">
                <a:solidFill>
                  <a:srgbClr val="FF0000"/>
                </a:solidFill>
                <a:latin typeface="Cambria" pitchFamily="18" charset="0"/>
              </a:rPr>
              <a:t>Conclusions</a:t>
            </a:r>
            <a:endParaRPr lang="es-ES_tradnl" sz="2800" b="1" dirty="0">
              <a:solidFill>
                <a:srgbClr val="FF0000"/>
              </a:solidFill>
              <a:latin typeface="Cambria" pitchFamily="18" charset="0"/>
            </a:endParaRPr>
          </a:p>
        </p:txBody>
      </p:sp>
      <p:sp>
        <p:nvSpPr>
          <p:cNvPr id="8" name="Text Box 6"/>
          <p:cNvSpPr txBox="1">
            <a:spLocks noChangeArrowheads="1"/>
          </p:cNvSpPr>
          <p:nvPr/>
        </p:nvSpPr>
        <p:spPr bwMode="auto">
          <a:xfrm>
            <a:off x="395536" y="1196752"/>
            <a:ext cx="8334375" cy="4401205"/>
          </a:xfrm>
          <a:prstGeom prst="rect">
            <a:avLst/>
          </a:prstGeom>
          <a:noFill/>
          <a:ln w="9525">
            <a:solidFill>
              <a:srgbClr val="D61137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457200" indent="-457200" algn="just">
              <a:spcBef>
                <a:spcPct val="50000"/>
              </a:spcBef>
              <a:buFont typeface="Wingdings" panose="05000000000000000000" pitchFamily="2" charset="2"/>
              <a:buChar char="Ø"/>
            </a:pPr>
            <a:r>
              <a:rPr lang="en-US" sz="2800" dirty="0" smtClean="0">
                <a:latin typeface="Cambria" pitchFamily="18" charset="0"/>
              </a:rPr>
              <a:t>Three </a:t>
            </a:r>
            <a:r>
              <a:rPr lang="en-US" sz="2800" dirty="0" smtClean="0">
                <a:latin typeface="Cambria" pitchFamily="18" charset="0"/>
              </a:rPr>
              <a:t>current administrative investigations were </a:t>
            </a:r>
            <a:r>
              <a:rPr lang="en-US" sz="2800" dirty="0" smtClean="0">
                <a:latin typeface="Cambria" pitchFamily="18" charset="0"/>
              </a:rPr>
              <a:t>brought </a:t>
            </a:r>
            <a:r>
              <a:rPr lang="en-US" sz="2800" dirty="0" smtClean="0">
                <a:latin typeface="Cambria" pitchFamily="18" charset="0"/>
              </a:rPr>
              <a:t>to the civil jurisdiction in order to claim compensation for victims of anti competitive practices, but no decision has been rendered yet.</a:t>
            </a:r>
          </a:p>
          <a:p>
            <a:pPr marL="457200" indent="-457200" algn="just">
              <a:spcBef>
                <a:spcPct val="50000"/>
              </a:spcBef>
              <a:buFont typeface="Wingdings" panose="05000000000000000000" pitchFamily="2" charset="2"/>
              <a:buChar char="Ø"/>
            </a:pPr>
            <a:r>
              <a:rPr lang="en-US" sz="2800" dirty="0" smtClean="0">
                <a:latin typeface="Cambria" pitchFamily="18" charset="0"/>
              </a:rPr>
              <a:t>Therefore</a:t>
            </a:r>
            <a:r>
              <a:rPr lang="en-US" sz="2800" dirty="0" smtClean="0">
                <a:latin typeface="Cambria" pitchFamily="18" charset="0"/>
              </a:rPr>
              <a:t>, Colombian antitrust law is still essentially focused on public enforcement.</a:t>
            </a:r>
          </a:p>
          <a:p>
            <a:pPr marL="457200" indent="-457200" algn="just">
              <a:spcBef>
                <a:spcPct val="50000"/>
              </a:spcBef>
              <a:buFont typeface="Wingdings" panose="05000000000000000000" pitchFamily="2" charset="2"/>
              <a:buChar char="Ø"/>
            </a:pPr>
            <a:r>
              <a:rPr lang="en-US" sz="2800" dirty="0" smtClean="0">
                <a:latin typeface="Cambria" pitchFamily="18" charset="0"/>
              </a:rPr>
              <a:t>In conclusion, the relationship between public and private enforcement of anti competitive law in Colombia is yet to be developed.</a:t>
            </a:r>
          </a:p>
        </p:txBody>
      </p:sp>
    </p:spTree>
    <p:extLst>
      <p:ext uri="{BB962C8B-B14F-4D97-AF65-F5344CB8AC3E}">
        <p14:creationId xmlns:p14="http://schemas.microsoft.com/office/powerpoint/2010/main" val="148513323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CO" smtClean="0"/>
              <a:t>Alfonso Miranda Londoño</a:t>
            </a:r>
            <a:endParaRPr lang="es-CO"/>
          </a:p>
        </p:txBody>
      </p:sp>
      <p:sp>
        <p:nvSpPr>
          <p:cNvPr id="3" name="2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C6B37-BC87-46F8-9DCD-634B52BA4F6B}" type="slidenum">
              <a:rPr lang="es-CO" smtClean="0"/>
              <a:t>8</a:t>
            </a:fld>
            <a:endParaRPr lang="es-CO"/>
          </a:p>
        </p:txBody>
      </p:sp>
      <p:pic>
        <p:nvPicPr>
          <p:cNvPr id="4" name="3 Imagen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36190" y="959430"/>
            <a:ext cx="6748178" cy="1574575"/>
          </a:xfrm>
          <a:prstGeom prst="rect">
            <a:avLst/>
          </a:prstGeom>
        </p:spPr>
      </p:pic>
      <p:sp>
        <p:nvSpPr>
          <p:cNvPr id="6" name="5 Rectángulo"/>
          <p:cNvSpPr/>
          <p:nvPr/>
        </p:nvSpPr>
        <p:spPr>
          <a:xfrm>
            <a:off x="4453217" y="3244334"/>
            <a:ext cx="23756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CO" dirty="0"/>
              <a:t> </a:t>
            </a:r>
          </a:p>
        </p:txBody>
      </p:sp>
      <p:sp>
        <p:nvSpPr>
          <p:cNvPr id="8" name="7 Rectángulo"/>
          <p:cNvSpPr/>
          <p:nvPr/>
        </p:nvSpPr>
        <p:spPr>
          <a:xfrm>
            <a:off x="1271864" y="2852936"/>
            <a:ext cx="6600272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base"/>
            <a:r>
              <a:rPr lang="es-CO" sz="4000" b="1" dirty="0" smtClean="0">
                <a:solidFill>
                  <a:srgbClr val="FF0000"/>
                </a:solidFill>
                <a:latin typeface="Cambria"/>
              </a:rPr>
              <a:t>END OF THE PRESENTATION</a:t>
            </a:r>
            <a:endParaRPr lang="es-CO" sz="5400" b="0" i="0" dirty="0">
              <a:solidFill>
                <a:srgbClr val="FFFFFF"/>
              </a:solidFill>
              <a:effectLst/>
              <a:latin typeface="Cambria"/>
            </a:endParaRPr>
          </a:p>
        </p:txBody>
      </p:sp>
      <p:sp>
        <p:nvSpPr>
          <p:cNvPr id="10" name="9 Rectángulo"/>
          <p:cNvSpPr/>
          <p:nvPr/>
        </p:nvSpPr>
        <p:spPr>
          <a:xfrm>
            <a:off x="2008255" y="4103201"/>
            <a:ext cx="4868001" cy="20621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base"/>
            <a:r>
              <a:rPr lang="en-US" sz="3200" b="1" i="1" smtClean="0">
                <a:solidFill>
                  <a:srgbClr val="000066"/>
                </a:solidFill>
                <a:latin typeface="Cambria"/>
              </a:rPr>
              <a:t>This document </a:t>
            </a:r>
            <a:r>
              <a:rPr lang="en-US" sz="3200" b="1" i="1" dirty="0" smtClean="0">
                <a:solidFill>
                  <a:srgbClr val="000066"/>
                </a:solidFill>
                <a:latin typeface="Cambria"/>
              </a:rPr>
              <a:t>will be available in our website</a:t>
            </a:r>
            <a:r>
              <a:rPr lang="en-US" sz="3200" b="1" dirty="0" smtClean="0">
                <a:solidFill>
                  <a:srgbClr val="000066"/>
                </a:solidFill>
                <a:latin typeface="Cambria"/>
              </a:rPr>
              <a:t>:</a:t>
            </a:r>
          </a:p>
          <a:p>
            <a:pPr algn="ctr" fontAlgn="base"/>
            <a:r>
              <a:rPr lang="es-CO" sz="3200" dirty="0" smtClean="0">
                <a:solidFill>
                  <a:srgbClr val="FFFFFF"/>
                </a:solidFill>
                <a:latin typeface="Cambria"/>
              </a:rPr>
              <a:t>​</a:t>
            </a:r>
            <a:endParaRPr lang="es-CO" sz="3200" dirty="0">
              <a:solidFill>
                <a:srgbClr val="FFFFFF"/>
              </a:solidFill>
              <a:latin typeface="Cambria"/>
            </a:endParaRPr>
          </a:p>
          <a:p>
            <a:pPr algn="ctr" fontAlgn="base"/>
            <a:r>
              <a:rPr lang="es-CO" sz="3200" b="1" dirty="0">
                <a:solidFill>
                  <a:srgbClr val="000066"/>
                </a:solidFill>
                <a:latin typeface="Cambria"/>
              </a:rPr>
              <a:t>www.centrocedec.org</a:t>
            </a:r>
            <a:r>
              <a:rPr lang="es-CO" sz="3200" dirty="0">
                <a:solidFill>
                  <a:srgbClr val="FFFFFF"/>
                </a:solidFill>
                <a:latin typeface="Cambria"/>
              </a:rPr>
              <a:t>​</a:t>
            </a:r>
            <a:endParaRPr lang="es-CO" sz="3200" b="0" i="0" dirty="0">
              <a:solidFill>
                <a:srgbClr val="FFFFFF"/>
              </a:solidFill>
              <a:effectLst/>
              <a:latin typeface="Cambria"/>
            </a:endParaRPr>
          </a:p>
        </p:txBody>
      </p:sp>
    </p:spTree>
    <p:extLst>
      <p:ext uri="{BB962C8B-B14F-4D97-AF65-F5344CB8AC3E}">
        <p14:creationId xmlns:p14="http://schemas.microsoft.com/office/powerpoint/2010/main" val="196093642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Personalizar 1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2112</TotalTime>
  <Words>599</Words>
  <Application>Microsoft Macintosh PowerPoint</Application>
  <PresentationFormat>Presentación en pantalla (4:3)</PresentationFormat>
  <Paragraphs>52</Paragraphs>
  <Slides>8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8</vt:i4>
      </vt:variant>
    </vt:vector>
  </HeadingPairs>
  <TitlesOfParts>
    <vt:vector size="9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Company>HP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cmiranda</dc:creator>
  <cp:lastModifiedBy>Alfonso Miranda</cp:lastModifiedBy>
  <cp:revision>137</cp:revision>
  <dcterms:created xsi:type="dcterms:W3CDTF">2015-09-17T18:16:53Z</dcterms:created>
  <dcterms:modified xsi:type="dcterms:W3CDTF">2015-12-14T15:30:33Z</dcterms:modified>
</cp:coreProperties>
</file>