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456" r:id="rId3"/>
    <p:sldId id="458" r:id="rId4"/>
    <p:sldId id="463" r:id="rId5"/>
    <p:sldId id="459" r:id="rId6"/>
    <p:sldId id="468" r:id="rId7"/>
    <p:sldId id="467" r:id="rId8"/>
    <p:sldId id="460" r:id="rId9"/>
    <p:sldId id="466" r:id="rId10"/>
    <p:sldId id="461" r:id="rId11"/>
    <p:sldId id="462" r:id="rId12"/>
    <p:sldId id="451" r:id="rId13"/>
    <p:sldId id="452" r:id="rId14"/>
    <p:sldId id="454" r:id="rId15"/>
    <p:sldId id="470" r:id="rId16"/>
    <p:sldId id="268" r:id="rId17"/>
    <p:sldId id="267" r:id="rId18"/>
  </p:sldIdLst>
  <p:sldSz cx="9144000" cy="5715000" type="screen16x1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a Hummer" initials="CH" lastIdx="3" clrIdx="0"/>
  <p:cmAuthor id="1" name="Ori Kahn" initials="OK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42565"/>
    <a:srgbClr val="C0C0C0"/>
    <a:srgbClr val="5A5B5E"/>
    <a:srgbClr val="F88600"/>
    <a:srgbClr val="DB291E"/>
    <a:srgbClr val="1F63AC"/>
    <a:srgbClr val="76B72A"/>
    <a:srgbClr val="33B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935" autoAdjust="0"/>
    <p:restoredTop sz="94660"/>
  </p:normalViewPr>
  <p:slideViewPr>
    <p:cSldViewPr>
      <p:cViewPr>
        <p:scale>
          <a:sx n="100" d="100"/>
          <a:sy n="100" d="100"/>
        </p:scale>
        <p:origin x="-88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>
              <a:defRPr sz="1200"/>
            </a:lvl1pPr>
          </a:lstStyle>
          <a:p>
            <a:fld id="{A5E7087C-00D7-49D5-B0A7-569CB2B578DC}" type="datetimeFigureOut">
              <a:rPr lang="de-DE" smtClean="0"/>
              <a:t>05.12.2015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470"/>
            <a:ext cx="2946247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26" y="9428470"/>
            <a:ext cx="2946246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>
              <a:defRPr sz="1200"/>
            </a:lvl1pPr>
          </a:lstStyle>
          <a:p>
            <a:fld id="{3979A2EB-B986-4F1B-801E-AC6E52ED76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504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669C81-39A9-46B5-B88D-83B59DE48708}" type="datetimeFigureOut">
              <a:rPr lang="de-DE"/>
              <a:pPr>
                <a:defRPr/>
              </a:pPr>
              <a:t>05.12.2015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89" tIns="46045" rIns="92089" bIns="4604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288" y="4715034"/>
            <a:ext cx="5439101" cy="4467546"/>
          </a:xfrm>
          <a:prstGeom prst="rect">
            <a:avLst/>
          </a:prstGeom>
        </p:spPr>
        <p:txBody>
          <a:bodyPr vert="horz" lIns="92089" tIns="46045" rIns="92089" bIns="46045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470"/>
            <a:ext cx="2946247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826" y="9428470"/>
            <a:ext cx="2946246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402D7C-46CB-46D2-B837-24130D61AC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445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285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5989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09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402D7C-46CB-46D2-B837-24130D61AC8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8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2"/>
          <p:cNvSpPr txBox="1">
            <a:spLocks/>
          </p:cNvSpPr>
          <p:nvPr userDrawn="1"/>
        </p:nvSpPr>
        <p:spPr>
          <a:xfrm>
            <a:off x="6732588" y="5077623"/>
            <a:ext cx="1295400" cy="266700"/>
          </a:xfrm>
          <a:prstGeom prst="rect">
            <a:avLst/>
          </a:prstGeom>
        </p:spPr>
        <p:txBody>
          <a:bodyPr lIns="0" tIns="0" rIns="0" bIns="0"/>
          <a:lstStyle/>
          <a:p>
            <a:pPr algn="just">
              <a:defRPr/>
            </a:pP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/>
            </a:r>
            <a:br>
              <a:rPr lang="de-DE" sz="1200" dirty="0">
                <a:solidFill>
                  <a:srgbClr val="511B53"/>
                </a:solidFill>
                <a:latin typeface="Arial" pitchFamily="34" charset="0"/>
              </a:rPr>
            </a:br>
            <a:r>
              <a:rPr lang="de-DE" sz="1200" dirty="0" err="1">
                <a:solidFill>
                  <a:srgbClr val="511B53"/>
                </a:solidFill>
                <a:latin typeface="Arial" pitchFamily="34" charset="0"/>
              </a:rPr>
              <a:t>scwp.com</a:t>
            </a: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>    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611561" y="5097462"/>
            <a:ext cx="4320480" cy="424333"/>
          </a:xfrm>
          <a:prstGeom prst="rect">
            <a:avLst/>
          </a:prstGeom>
        </p:spPr>
        <p:txBody>
          <a:bodyPr lIns="0" tIns="0" rIns="0" bIns="0"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AUSTRIA      BELGIUM      CHINA      CZECH REPUBLIC      GERMANY    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HUNGARY         POLAND         ROMANIA        SLOVAKIA         TURKEY</a:t>
            </a:r>
            <a:r>
              <a:rPr lang="de-DE" sz="1200" dirty="0" smtClean="0">
                <a:solidFill>
                  <a:srgbClr val="511B53"/>
                </a:solidFill>
                <a:latin typeface="Arial" pitchFamily="34" charset="0"/>
              </a:rPr>
              <a:t>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pic>
        <p:nvPicPr>
          <p:cNvPr id="6" name="Picture 2" descr="C:\Dokumente und Einstellungen\Fee\Eigene Dateien\ENEA\PerformanceMacher\Kunden\Schindhelm\Slip Sheets\Fotos AT f\zugeschnitten\LR1K2804.jpg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552" y="2985515"/>
            <a:ext cx="7844408" cy="1024113"/>
          </a:xfrm>
        </p:spPr>
        <p:txBody>
          <a:bodyPr>
            <a:normAutofit/>
          </a:bodyPr>
          <a:lstStyle>
            <a:lvl1pPr algn="l">
              <a:defRPr sz="2400" strike="noStrike" cap="none" baseline="0">
                <a:solidFill>
                  <a:srgbClr val="642565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938578"/>
            <a:ext cx="7848872" cy="75912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A5B5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9" name="Grafik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888" y="1100793"/>
            <a:ext cx="2266949" cy="169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1F63AC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1F63AC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1F63AC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1F63AC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1F63AC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1F63AC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33B5E3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B5E3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33B5E3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33B5E3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33B5E3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33B5E3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76B72A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6B72A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76B72A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76B72A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76B72A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76B72A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E62176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E62176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E62176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E62176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E62176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E62176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642565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642565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642565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642565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642565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642565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buClr>
                <a:srgbClr val="642565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642565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642565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642565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642565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5A5B5E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5A5B5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5A5B5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5A5B5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5A5B5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5A5B5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buClr>
                <a:srgbClr val="5A5B5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5A5B5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5A5B5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5A5B5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5A5B5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F88600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F88600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F88600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F88600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F88600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F88600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buClr>
                <a:srgbClr val="F88600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F88600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F88600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F88600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F88600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DB291E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DB291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DB291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DB291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DB291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DB291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buClr>
                <a:srgbClr val="DB291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DB291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DB291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DB291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DB291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1F63AC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1F63AC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1F63AC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1F63AC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1F63AC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1F63AC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Clr>
                <a:srgbClr val="1F63AC"/>
              </a:buClr>
              <a:buFont typeface="Wingdings" pitchFamily="2" charset="2"/>
              <a:buChar char="§"/>
              <a:defRPr lang="de-DE" sz="2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rgbClr val="1F63AC"/>
              </a:buClr>
              <a:buFont typeface="Symbol" pitchFamily="18" charset="2"/>
              <a:buChar char="-"/>
              <a:defRPr lang="de-DE" sz="20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rgbClr val="1F63AC"/>
              </a:buClr>
              <a:buFont typeface="Arial" pitchFamily="34" charset="0"/>
              <a:buChar char="•"/>
              <a:defRPr lang="de-DE" sz="18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rgbClr val="1F63AC"/>
              </a:buClr>
              <a:buFont typeface="Wingdings" pitchFamily="2" charset="2"/>
              <a:buChar char="§"/>
              <a:defRPr lang="de-DE" sz="16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rgbClr val="1F63AC"/>
              </a:buClr>
              <a:buFont typeface="Wingdings" pitchFamily="2" charset="2"/>
              <a:buChar char="§"/>
              <a:defRPr lang="de-DE" sz="1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33B5E3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33B5E3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33B5E3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33B5E3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33B5E3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33B5E3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Clr>
                <a:srgbClr val="33B5E3"/>
              </a:buClr>
              <a:buFont typeface="Wingdings" pitchFamily="2" charset="2"/>
              <a:buChar char="§"/>
              <a:defRPr lang="de-DE" sz="2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rgbClr val="33B5E3"/>
              </a:buClr>
              <a:buFont typeface="Symbol" pitchFamily="18" charset="2"/>
              <a:buChar char="-"/>
              <a:defRPr lang="de-DE" sz="20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rgbClr val="33B5E3"/>
              </a:buClr>
              <a:buFont typeface="Arial" pitchFamily="34" charset="0"/>
              <a:buChar char="•"/>
              <a:defRPr lang="de-DE" sz="18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rgbClr val="33B5E3"/>
              </a:buClr>
              <a:buFont typeface="Wingdings" pitchFamily="2" charset="2"/>
              <a:buChar char="§"/>
              <a:defRPr lang="de-DE" sz="16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rgbClr val="33B5E3"/>
              </a:buClr>
              <a:buFont typeface="Wingdings" pitchFamily="2" charset="2"/>
              <a:buChar char="§"/>
              <a:defRPr lang="de-DE" sz="1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2"/>
          <p:cNvSpPr txBox="1">
            <a:spLocks/>
          </p:cNvSpPr>
          <p:nvPr userDrawn="1"/>
        </p:nvSpPr>
        <p:spPr>
          <a:xfrm>
            <a:off x="6732588" y="5077623"/>
            <a:ext cx="1295400" cy="266700"/>
          </a:xfrm>
          <a:prstGeom prst="rect">
            <a:avLst/>
          </a:prstGeom>
        </p:spPr>
        <p:txBody>
          <a:bodyPr lIns="0" tIns="0" rIns="0" bIns="0"/>
          <a:lstStyle/>
          <a:p>
            <a:pPr algn="just">
              <a:defRPr/>
            </a:pP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/>
            </a:r>
            <a:br>
              <a:rPr lang="de-DE" sz="1200" dirty="0">
                <a:solidFill>
                  <a:srgbClr val="511B53"/>
                </a:solidFill>
                <a:latin typeface="Arial" pitchFamily="34" charset="0"/>
              </a:rPr>
            </a:br>
            <a:r>
              <a:rPr lang="de-DE" sz="1200" dirty="0" err="1">
                <a:solidFill>
                  <a:srgbClr val="511B53"/>
                </a:solidFill>
                <a:latin typeface="Arial" pitchFamily="34" charset="0"/>
              </a:rPr>
              <a:t>scwp.com</a:t>
            </a: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>    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611561" y="5097463"/>
            <a:ext cx="4320480" cy="266700"/>
          </a:xfrm>
          <a:prstGeom prst="rect">
            <a:avLst/>
          </a:prstGeom>
        </p:spPr>
        <p:txBody>
          <a:bodyPr lIns="0" tIns="0" rIns="0" bIns="0"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AUSTRIA      BELGIUM      CHINA      CZECH REPUBLIC      GERMANY    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HUNGARY         POLAND         ROMANIA        SLOVAKIA         TURKEY</a:t>
            </a:r>
            <a:r>
              <a:rPr lang="de-DE" sz="1200" dirty="0" smtClean="0">
                <a:solidFill>
                  <a:srgbClr val="511B53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6" name="Picture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" y="0"/>
            <a:ext cx="9143468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552" y="2985515"/>
            <a:ext cx="7844408" cy="1024113"/>
          </a:xfrm>
        </p:spPr>
        <p:txBody>
          <a:bodyPr>
            <a:normAutofit/>
          </a:bodyPr>
          <a:lstStyle>
            <a:lvl1pPr algn="l">
              <a:defRPr sz="2400" cap="none" baseline="0">
                <a:solidFill>
                  <a:srgbClr val="642565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938578"/>
            <a:ext cx="7848872" cy="75912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A5B5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8" name="Grafik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888" y="1100793"/>
            <a:ext cx="2266949" cy="169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0157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6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76B72A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76B72A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76B72A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76B72A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76B72A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76B72A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Clr>
                <a:srgbClr val="76B72A"/>
              </a:buClr>
              <a:buFont typeface="Wingdings" pitchFamily="2" charset="2"/>
              <a:buChar char="§"/>
              <a:defRPr lang="de-DE" sz="2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rgbClr val="76B72A"/>
              </a:buClr>
              <a:buFont typeface="Symbol" pitchFamily="18" charset="2"/>
              <a:buChar char="-"/>
              <a:defRPr lang="de-DE" sz="20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rgbClr val="76B72A"/>
              </a:buClr>
              <a:buFont typeface="Arial" pitchFamily="34" charset="0"/>
              <a:buChar char="•"/>
              <a:defRPr lang="de-DE" sz="18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rgbClr val="76B72A"/>
              </a:buClr>
              <a:buFont typeface="Arial" pitchFamily="34" charset="0"/>
              <a:buChar char="•"/>
              <a:defRPr lang="de-DE" sz="16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rgbClr val="76B72A"/>
              </a:buClr>
              <a:buFont typeface="Arial" pitchFamily="34" charset="0"/>
              <a:buChar char="•"/>
              <a:defRPr lang="de-DE" sz="1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9144000" cy="937287"/>
          </a:xfrm>
          <a:solidFill>
            <a:srgbClr val="E62176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buClr>
                <a:srgbClr val="E62176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E62176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E62176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E62176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E62176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Clr>
                <a:srgbClr val="E62176"/>
              </a:buClr>
              <a:buFont typeface="Wingdings" pitchFamily="2" charset="2"/>
              <a:buChar char="§"/>
              <a:defRPr lang="de-DE" sz="2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rgbClr val="E62176"/>
              </a:buClr>
              <a:buFont typeface="Symbol" pitchFamily="18" charset="2"/>
              <a:buChar char="-"/>
              <a:defRPr lang="de-DE" sz="20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rgbClr val="E62176"/>
              </a:buClr>
              <a:buFont typeface="Arial" pitchFamily="34" charset="0"/>
              <a:buChar char="•"/>
              <a:defRPr lang="de-DE" sz="18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rgbClr val="E62176"/>
              </a:buClr>
              <a:buFont typeface="Wingdings" pitchFamily="2" charset="2"/>
              <a:buChar char="§"/>
              <a:defRPr lang="de-DE" sz="16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rgbClr val="E62176"/>
              </a:buClr>
              <a:buFont typeface="Wingdings" pitchFamily="2" charset="2"/>
              <a:buChar char="§"/>
              <a:defRPr lang="de-DE" sz="1400" kern="1200" dirty="0" smtClean="0">
                <a:solidFill>
                  <a:srgbClr val="5A5B5E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9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E62176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76B72A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33B5E3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1F63AC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DB291E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F88600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642565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715000"/>
          </a:xfrm>
          <a:solidFill>
            <a:srgbClr val="5A5B5E"/>
          </a:solidFill>
        </p:spPr>
        <p:txBody>
          <a:bodyPr lIns="540000">
            <a:norm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2"/>
          <p:cNvSpPr txBox="1">
            <a:spLocks/>
          </p:cNvSpPr>
          <p:nvPr userDrawn="1"/>
        </p:nvSpPr>
        <p:spPr>
          <a:xfrm>
            <a:off x="6732588" y="5077623"/>
            <a:ext cx="1295400" cy="266700"/>
          </a:xfrm>
          <a:prstGeom prst="rect">
            <a:avLst/>
          </a:prstGeom>
        </p:spPr>
        <p:txBody>
          <a:bodyPr lIns="0" tIns="0" rIns="0" bIns="0"/>
          <a:lstStyle/>
          <a:p>
            <a:pPr algn="just">
              <a:defRPr/>
            </a:pP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/>
            </a:r>
            <a:br>
              <a:rPr lang="de-DE" sz="1200" dirty="0">
                <a:solidFill>
                  <a:srgbClr val="511B53"/>
                </a:solidFill>
                <a:latin typeface="Arial" pitchFamily="34" charset="0"/>
              </a:rPr>
            </a:br>
            <a:r>
              <a:rPr lang="de-DE" sz="1200" dirty="0" err="1">
                <a:solidFill>
                  <a:srgbClr val="511B53"/>
                </a:solidFill>
                <a:latin typeface="Arial" pitchFamily="34" charset="0"/>
              </a:rPr>
              <a:t>scwp.com</a:t>
            </a: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>    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611561" y="5097463"/>
            <a:ext cx="4320480" cy="266700"/>
          </a:xfrm>
          <a:prstGeom prst="rect">
            <a:avLst/>
          </a:prstGeom>
        </p:spPr>
        <p:txBody>
          <a:bodyPr lIns="0" tIns="0" rIns="0" bIns="0"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AUSTRIA      BELGIUM      CHINA      CZECH REPUBLIC      GERMANY    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HUNGARY         POLAND         ROMANIA        SLOVAKIA         TURKEY</a:t>
            </a:r>
            <a:r>
              <a:rPr lang="de-DE" sz="1200" dirty="0" smtClean="0">
                <a:solidFill>
                  <a:srgbClr val="511B53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6" name="Picture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" y="0"/>
            <a:ext cx="9142936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552" y="2985515"/>
            <a:ext cx="7844408" cy="1024113"/>
          </a:xfrm>
        </p:spPr>
        <p:txBody>
          <a:bodyPr>
            <a:normAutofit/>
          </a:bodyPr>
          <a:lstStyle>
            <a:lvl1pPr algn="l">
              <a:defRPr sz="2400" cap="none" baseline="0">
                <a:solidFill>
                  <a:srgbClr val="642565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938578"/>
            <a:ext cx="7848872" cy="75912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A5B5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8" name="Grafik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888" y="1100793"/>
            <a:ext cx="2266949" cy="169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06201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>
          <a:xfrm>
            <a:off x="0" y="1"/>
            <a:ext cx="9144000" cy="937287"/>
          </a:xfrm>
          <a:prstGeom prst="rect">
            <a:avLst/>
          </a:prstGeom>
          <a:solidFill>
            <a:srgbClr val="642565"/>
          </a:solidFill>
        </p:spPr>
        <p:txBody>
          <a:bodyPr lIns="540000" anchor="ctr"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cap="none" dirty="0" smtClean="0"/>
              <a:t>Kontakt</a:t>
            </a:r>
            <a:endParaRPr lang="de-DE" cap="none" dirty="0"/>
          </a:p>
        </p:txBody>
      </p: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3860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enutzerdefiniertes Layout">
    <p:bg>
      <p:bgPr>
        <a:solidFill>
          <a:srgbClr val="6425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>
            <a:off x="399018" y="697260"/>
            <a:ext cx="1249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scwp</a:t>
            </a:r>
            <a:r>
              <a:rPr lang="de-DE" dirty="0" smtClean="0"/>
              <a:t>.com</a:t>
            </a:r>
            <a:endParaRPr lang="de-DE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395536" y="5280511"/>
            <a:ext cx="853243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sz="5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© </a:t>
            </a:r>
            <a:r>
              <a:rPr lang="de-AT" sz="5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Saxinger</a:t>
            </a:r>
            <a:r>
              <a:rPr lang="de-AT" sz="5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  <a:r>
              <a:rPr lang="de-AT" sz="5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de-AT" sz="500" baseline="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Chalupsky</a:t>
            </a:r>
            <a:r>
              <a:rPr lang="de-AT" sz="5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&amp; Partner Rechtsanwälte GmbH   |   </a:t>
            </a:r>
            <a:r>
              <a:rPr lang="de-AT" sz="500" baseline="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Saxinger</a:t>
            </a:r>
            <a:r>
              <a:rPr lang="de-AT" sz="5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de-AT" sz="500" baseline="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Chalupsky</a:t>
            </a:r>
            <a:r>
              <a:rPr lang="de-AT" sz="500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&amp; Partner Rechtsanwälte GmbH (SCWP Schindhelm) ist Mitglied der SCWP Schindhelm Services SE, Allianz europäischer Wirtschaftskanzleien.</a:t>
            </a:r>
            <a:endParaRPr lang="de-DE" sz="5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399018" y="1489348"/>
            <a:ext cx="1236236" cy="27776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de-AT" sz="900" b="1" dirty="0" smtClean="0"/>
              <a:t>AUSTRIA</a:t>
            </a:r>
            <a:endParaRPr lang="de-AT" sz="600" b="1" dirty="0" smtClean="0"/>
          </a:p>
          <a:p>
            <a:pPr>
              <a:lnSpc>
                <a:spcPct val="100000"/>
              </a:lnSpc>
            </a:pPr>
            <a:endParaRPr lang="de-AT" sz="600" dirty="0" smtClean="0"/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de-AT" sz="800" b="0" dirty="0" smtClean="0"/>
              <a:t>GRAZ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1" dirty="0" smtClean="0">
                <a:solidFill>
                  <a:schemeClr val="tx1"/>
                </a:solidFill>
              </a:rPr>
              <a:t>SCWP SCHINDHELM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600" b="0" dirty="0" smtClean="0">
                <a:solidFill>
                  <a:schemeClr val="tx1"/>
                </a:solidFill>
              </a:rPr>
              <a:t>Saxinger, Chalupsky &amp; Partner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0" dirty="0" smtClean="0">
                <a:solidFill>
                  <a:schemeClr val="tx1"/>
                </a:solidFill>
              </a:rPr>
              <a:t>Rechtsanwälte GmbH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600" dirty="0" smtClean="0"/>
              <a:t>graz@scwp.com</a:t>
            </a:r>
          </a:p>
          <a:p>
            <a:pPr>
              <a:lnSpc>
                <a:spcPct val="100000"/>
              </a:lnSpc>
            </a:pPr>
            <a:endParaRPr lang="de-AT" sz="600" b="1" baseline="0" dirty="0" smtClean="0"/>
          </a:p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de-AT" sz="800" b="0" dirty="0" smtClean="0"/>
              <a:t>LINZ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600" b="0" dirty="0" smtClean="0"/>
              <a:t>Saxinger, Chalupsky &amp; Partner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0" dirty="0" smtClean="0"/>
              <a:t>Rechtsanwälte GmbH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600" dirty="0" smtClean="0"/>
              <a:t>linz@scwp.com</a:t>
            </a:r>
          </a:p>
          <a:p>
            <a:pPr>
              <a:lnSpc>
                <a:spcPct val="100000"/>
              </a:lnSpc>
            </a:pPr>
            <a:endParaRPr lang="de-DE" sz="600" b="1" dirty="0" smtClean="0"/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de-AT" sz="800" b="0" dirty="0" smtClean="0"/>
              <a:t>WELS</a:t>
            </a:r>
            <a:endParaRPr lang="de-DE" sz="800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600" b="0" dirty="0" smtClean="0"/>
              <a:t>Saxinger, Chalupsky &amp; Partner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0" dirty="0" smtClean="0"/>
              <a:t>Rechtsanwälte GmbH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600" dirty="0" err="1" smtClean="0"/>
              <a:t>wels@scwp.com</a:t>
            </a:r>
            <a:endParaRPr lang="de-DE" sz="600" b="1" baseline="0" dirty="0" smtClean="0"/>
          </a:p>
          <a:p>
            <a:pPr>
              <a:lnSpc>
                <a:spcPct val="100000"/>
              </a:lnSpc>
            </a:pPr>
            <a:endParaRPr lang="de-DE" sz="600" b="1" baseline="0" dirty="0" smtClean="0"/>
          </a:p>
          <a:p>
            <a:pPr>
              <a:lnSpc>
                <a:spcPct val="100000"/>
              </a:lnSpc>
              <a:spcAft>
                <a:spcPts val="200"/>
              </a:spcAft>
            </a:pPr>
            <a:r>
              <a:rPr lang="de-AT" sz="800" b="0" dirty="0" smtClean="0"/>
              <a:t>WIEN</a:t>
            </a:r>
            <a:endParaRPr lang="de-DE" sz="800" b="1" baseline="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600" b="0" dirty="0" smtClean="0"/>
              <a:t>Saxinger, Chalupsky &amp; Partner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600" b="0" dirty="0" smtClean="0"/>
              <a:t>Rechtsanwälte GmbH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600" dirty="0" smtClean="0"/>
              <a:t>wien@scwp.com</a:t>
            </a:r>
          </a:p>
          <a:p>
            <a:pPr marL="0" indent="0">
              <a:lnSpc>
                <a:spcPct val="100000"/>
              </a:lnSpc>
              <a:buNone/>
            </a:pPr>
            <a:endParaRPr lang="pl-PL" sz="600" dirty="0" smtClean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1907704" y="1489348"/>
            <a:ext cx="1698602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900" b="1" dirty="0" smtClean="0"/>
              <a:t>BELGIUM</a:t>
            </a:r>
            <a:endParaRPr lang="de-AT" sz="600" dirty="0" smtClean="0"/>
          </a:p>
          <a:p>
            <a:endParaRPr lang="de-AT" sz="600" b="1" dirty="0" smtClean="0"/>
          </a:p>
          <a:p>
            <a:pPr>
              <a:spcAft>
                <a:spcPts val="300"/>
              </a:spcAft>
            </a:pPr>
            <a:r>
              <a:rPr lang="de-AT" sz="800" b="0" dirty="0" smtClean="0"/>
              <a:t>BRÜSSEL</a:t>
            </a:r>
            <a:endParaRPr lang="de-AT" sz="800" dirty="0" smtClean="0"/>
          </a:p>
          <a:p>
            <a:pPr marL="0" indent="0"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buNone/>
            </a:pPr>
            <a:r>
              <a:rPr lang="sk-SK" sz="600" b="0" dirty="0" smtClean="0"/>
              <a:t>Saxinger, Chalupsky &amp; Partner</a:t>
            </a:r>
          </a:p>
          <a:p>
            <a:pPr marL="0" indent="0">
              <a:buNone/>
            </a:pPr>
            <a:r>
              <a:rPr lang="de-DE" sz="600" b="0" dirty="0" smtClean="0"/>
              <a:t>Rechtsanwälte GmbH</a:t>
            </a:r>
          </a:p>
          <a:p>
            <a:pPr marL="0" indent="0">
              <a:buNone/>
            </a:pPr>
            <a:r>
              <a:rPr lang="pl-PL" sz="600" dirty="0" err="1" smtClean="0"/>
              <a:t>brussels@scwp.com</a:t>
            </a:r>
            <a:r>
              <a:rPr lang="de-AT" sz="600" baseline="0" dirty="0" smtClean="0"/>
              <a:t/>
            </a:r>
            <a:br>
              <a:rPr lang="de-AT" sz="600" baseline="0" dirty="0" smtClean="0"/>
            </a:br>
            <a:endParaRPr lang="de-AT" sz="600" baseline="0" dirty="0" smtClean="0"/>
          </a:p>
          <a:p>
            <a:endParaRPr lang="de-AT" sz="600" baseline="0" dirty="0" smtClean="0"/>
          </a:p>
          <a:p>
            <a:endParaRPr lang="de-DE" sz="600" b="0" dirty="0" smtClean="0"/>
          </a:p>
          <a:p>
            <a:r>
              <a:rPr lang="de-AT" sz="900" b="1" dirty="0" smtClean="0"/>
              <a:t>CHINA</a:t>
            </a:r>
          </a:p>
          <a:p>
            <a:endParaRPr lang="de-AT" sz="600" dirty="0" smtClean="0"/>
          </a:p>
          <a:p>
            <a:pPr>
              <a:spcAft>
                <a:spcPts val="300"/>
              </a:spcAft>
            </a:pPr>
            <a:r>
              <a:rPr lang="de-AT" sz="800" dirty="0" smtClean="0"/>
              <a:t>SHANGHAI</a:t>
            </a:r>
            <a:endParaRPr lang="de-AT" sz="600" dirty="0" smtClean="0"/>
          </a:p>
          <a:p>
            <a:pPr marL="0" indent="0">
              <a:buNone/>
            </a:pPr>
            <a:r>
              <a:rPr lang="de-DE" sz="600" b="1" dirty="0" smtClean="0"/>
              <a:t>SCHINDHELM</a:t>
            </a:r>
          </a:p>
          <a:p>
            <a:pPr marL="0" indent="0">
              <a:buNone/>
            </a:pPr>
            <a:r>
              <a:rPr lang="de-DE" sz="600" b="0" dirty="0" smtClean="0"/>
              <a:t>Schindhelm Rechtsanwaltsgesellschaft mbH</a:t>
            </a:r>
          </a:p>
          <a:p>
            <a:pPr marL="0" indent="0">
              <a:buNone/>
            </a:pPr>
            <a:r>
              <a:rPr lang="de-DE" sz="600" dirty="0" err="1" smtClean="0"/>
              <a:t>shanghai@schindhelm.com</a:t>
            </a:r>
            <a:endParaRPr lang="de-DE" sz="600" dirty="0" smtClean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3707904" y="1489348"/>
            <a:ext cx="1698602" cy="2941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900" b="1" baseline="0" dirty="0" smtClean="0"/>
              <a:t>CZECH REPUBLIC</a:t>
            </a:r>
          </a:p>
          <a:p>
            <a:endParaRPr lang="de-AT" sz="600" b="1" baseline="0" dirty="0" smtClean="0"/>
          </a:p>
          <a:p>
            <a:pPr>
              <a:spcAft>
                <a:spcPts val="300"/>
              </a:spcAft>
            </a:pPr>
            <a:r>
              <a:rPr lang="de-AT" sz="800" b="0" baseline="0" dirty="0" smtClean="0"/>
              <a:t>PILSEN</a:t>
            </a:r>
            <a:endParaRPr lang="de-AT" sz="600" b="0" baseline="0" dirty="0" smtClean="0"/>
          </a:p>
          <a:p>
            <a:pPr marL="0" indent="0"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buNone/>
            </a:pPr>
            <a:r>
              <a:rPr lang="sk-SK" sz="600" b="0" dirty="0" smtClean="0"/>
              <a:t>Saxinger, Chalupsky &amp; Partner v.o.s</a:t>
            </a:r>
          </a:p>
          <a:p>
            <a:pPr marL="0" indent="0">
              <a:buNone/>
            </a:pPr>
            <a:r>
              <a:rPr lang="cs-CZ" sz="600" b="0" dirty="0" smtClean="0"/>
              <a:t>advokátní kancelář</a:t>
            </a:r>
          </a:p>
          <a:p>
            <a:pPr marL="0" indent="0">
              <a:buNone/>
            </a:pPr>
            <a:r>
              <a:rPr lang="pl-PL" sz="600" dirty="0" smtClean="0"/>
              <a:t>plzen@scwp.com</a:t>
            </a:r>
          </a:p>
          <a:p>
            <a:endParaRPr lang="de-DE" sz="600" b="1" dirty="0" smtClean="0"/>
          </a:p>
          <a:p>
            <a:pPr>
              <a:spcAft>
                <a:spcPts val="200"/>
              </a:spcAft>
            </a:pPr>
            <a:r>
              <a:rPr lang="de-DE" sz="800" b="0" dirty="0" smtClean="0"/>
              <a:t>PRAG</a:t>
            </a:r>
            <a:endParaRPr lang="de-DE" sz="600" b="0" dirty="0" smtClean="0"/>
          </a:p>
          <a:p>
            <a:pPr marL="0" indent="0"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buNone/>
            </a:pPr>
            <a:r>
              <a:rPr lang="sk-SK" sz="600" b="0" dirty="0" smtClean="0"/>
              <a:t>Saxinger, Chalupsky &amp; Partner v.o.s</a:t>
            </a:r>
          </a:p>
          <a:p>
            <a:pPr marL="0" indent="0">
              <a:buNone/>
            </a:pPr>
            <a:r>
              <a:rPr lang="cs-CZ" sz="600" b="0" dirty="0" smtClean="0"/>
              <a:t>advokátní kancelář</a:t>
            </a:r>
          </a:p>
          <a:p>
            <a:pPr marL="0" indent="0">
              <a:buNone/>
            </a:pPr>
            <a:r>
              <a:rPr lang="pl-PL" sz="600" dirty="0" err="1" smtClean="0"/>
              <a:t>praha@scwp.com</a:t>
            </a:r>
            <a:endParaRPr lang="de-DE" sz="600" b="0" dirty="0" smtClean="0"/>
          </a:p>
          <a:p>
            <a:endParaRPr lang="de-DE" sz="600" b="1" baseline="0" dirty="0" smtClean="0"/>
          </a:p>
          <a:p>
            <a:endParaRPr lang="de-DE" sz="600" b="1" baseline="0" dirty="0" smtClean="0"/>
          </a:p>
          <a:p>
            <a:endParaRPr lang="de-DE" sz="600" b="1" baseline="0" dirty="0" smtClean="0"/>
          </a:p>
          <a:p>
            <a:r>
              <a:rPr lang="de-AT" sz="900" b="1" baseline="0" dirty="0" smtClean="0"/>
              <a:t>GERMANY</a:t>
            </a:r>
            <a:endParaRPr lang="de-AT" sz="600" b="1" baseline="0" dirty="0" smtClean="0"/>
          </a:p>
          <a:p>
            <a:endParaRPr lang="de-AT" sz="600" b="1" baseline="0" dirty="0" smtClean="0"/>
          </a:p>
          <a:p>
            <a:pPr>
              <a:spcAft>
                <a:spcPts val="300"/>
              </a:spcAft>
            </a:pPr>
            <a:r>
              <a:rPr lang="de-AT" sz="800" b="0" baseline="0" dirty="0" smtClean="0"/>
              <a:t>HANNOVER</a:t>
            </a:r>
            <a:endParaRPr lang="de-AT" sz="600" b="0" baseline="0" dirty="0" smtClean="0"/>
          </a:p>
          <a:p>
            <a:pPr marL="0" indent="0">
              <a:buNone/>
            </a:pPr>
            <a:r>
              <a:rPr lang="de-DE" sz="600" b="1" dirty="0" smtClean="0"/>
              <a:t>SCHINDHELM</a:t>
            </a:r>
          </a:p>
          <a:p>
            <a:pPr marL="0" indent="0">
              <a:buNone/>
            </a:pPr>
            <a:r>
              <a:rPr lang="de-DE" sz="600" b="0" dirty="0" smtClean="0"/>
              <a:t>Schindhelm Rechtsanwaltsgesellschaft mbH</a:t>
            </a:r>
          </a:p>
          <a:p>
            <a:pPr marL="0" indent="0">
              <a:buNone/>
            </a:pPr>
            <a:r>
              <a:rPr lang="it-IT" sz="600" dirty="0" err="1" smtClean="0"/>
              <a:t>hannover@schindhelm.com</a:t>
            </a:r>
            <a:endParaRPr lang="it-IT" sz="600" dirty="0" smtClean="0"/>
          </a:p>
          <a:p>
            <a:endParaRPr lang="de-AT" sz="600" b="0" dirty="0" smtClean="0"/>
          </a:p>
          <a:p>
            <a:pPr>
              <a:spcAft>
                <a:spcPts val="300"/>
              </a:spcAft>
            </a:pPr>
            <a:r>
              <a:rPr lang="de-AT" sz="800" b="0" baseline="0" dirty="0" smtClean="0"/>
              <a:t>OSNABRÜCK</a:t>
            </a:r>
            <a:endParaRPr lang="de-AT" sz="600" b="0" baseline="0" dirty="0" smtClean="0"/>
          </a:p>
          <a:p>
            <a:pPr marL="0" indent="0">
              <a:buNone/>
            </a:pPr>
            <a:r>
              <a:rPr lang="de-DE" sz="600" b="1" dirty="0" smtClean="0"/>
              <a:t>SCHINDHELM</a:t>
            </a:r>
          </a:p>
          <a:p>
            <a:pPr marL="0" indent="0">
              <a:buNone/>
            </a:pPr>
            <a:r>
              <a:rPr lang="de-DE" sz="600" b="0" dirty="0" smtClean="0"/>
              <a:t>Schindhelm Rechtsanwaltsgesellschaft</a:t>
            </a:r>
            <a:r>
              <a:rPr lang="de-DE" sz="600" b="0" baseline="0" dirty="0" smtClean="0"/>
              <a:t> </a:t>
            </a:r>
            <a:r>
              <a:rPr lang="de-DE" sz="600" b="0" dirty="0" smtClean="0"/>
              <a:t>mbH</a:t>
            </a:r>
          </a:p>
          <a:p>
            <a:pPr marL="0" indent="0">
              <a:buNone/>
            </a:pPr>
            <a:r>
              <a:rPr lang="de-DE" sz="600" dirty="0" err="1" smtClean="0"/>
              <a:t>osnabrueck@schindhelm.com</a:t>
            </a:r>
            <a:endParaRPr lang="de-DE" sz="600" dirty="0" smtClean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5658084" y="1489348"/>
            <a:ext cx="1506204" cy="2423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900" b="1" dirty="0" smtClean="0"/>
              <a:t>HUNGARY</a:t>
            </a:r>
            <a:endParaRPr lang="de-AT" sz="600" b="1" dirty="0" smtClean="0"/>
          </a:p>
          <a:p>
            <a:endParaRPr lang="de-AT" sz="600" dirty="0" smtClean="0"/>
          </a:p>
          <a:p>
            <a:pPr>
              <a:spcAft>
                <a:spcPts val="300"/>
              </a:spcAft>
            </a:pPr>
            <a:r>
              <a:rPr lang="de-AT" sz="800" dirty="0" smtClean="0"/>
              <a:t>BUDAPEST</a:t>
            </a:r>
            <a:endParaRPr lang="de-AT" sz="600" dirty="0" smtClean="0"/>
          </a:p>
          <a:p>
            <a:pPr marL="0" indent="0"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buNone/>
            </a:pPr>
            <a:r>
              <a:rPr lang="hu-HU" sz="600" b="0" dirty="0" smtClean="0"/>
              <a:t>Zimányi &amp; Fakó Rechtsanwälte</a:t>
            </a:r>
          </a:p>
          <a:p>
            <a:pPr marL="0" indent="0">
              <a:buNone/>
            </a:pPr>
            <a:r>
              <a:rPr lang="pl-PL" sz="600" dirty="0" smtClean="0"/>
              <a:t>budapest@scwp.hu</a:t>
            </a:r>
          </a:p>
          <a:p>
            <a:pPr marL="0" indent="0">
              <a:buNone/>
            </a:pPr>
            <a:endParaRPr lang="de-AT" sz="600" baseline="0" dirty="0" smtClean="0"/>
          </a:p>
          <a:p>
            <a:endParaRPr lang="de-AT" sz="600" baseline="0" dirty="0" smtClean="0"/>
          </a:p>
          <a:p>
            <a:endParaRPr lang="de-AT" sz="600" baseline="0" dirty="0" smtClean="0"/>
          </a:p>
          <a:p>
            <a:r>
              <a:rPr lang="de-AT" sz="900" b="1" baseline="0" dirty="0" smtClean="0"/>
              <a:t>POLAND</a:t>
            </a:r>
            <a:endParaRPr lang="de-AT" sz="600" b="1" baseline="0" dirty="0" smtClean="0"/>
          </a:p>
          <a:p>
            <a:endParaRPr lang="de-AT" sz="600" b="1" baseline="0" dirty="0" smtClean="0"/>
          </a:p>
          <a:p>
            <a:pPr>
              <a:spcAft>
                <a:spcPts val="300"/>
              </a:spcAft>
            </a:pPr>
            <a:r>
              <a:rPr lang="de-AT" sz="800" b="0" baseline="0" dirty="0" smtClean="0"/>
              <a:t>BRESLAU</a:t>
            </a:r>
            <a:endParaRPr lang="de-AT" sz="600" b="0" baseline="0" dirty="0" smtClean="0"/>
          </a:p>
          <a:p>
            <a:pPr marL="0" indent="0">
              <a:buNone/>
            </a:pPr>
            <a:r>
              <a:rPr lang="de-DE" sz="600" b="1" dirty="0" smtClean="0"/>
              <a:t>SDZLEGAL SCHINDHELM</a:t>
            </a:r>
          </a:p>
          <a:p>
            <a:pPr marL="0" indent="0">
              <a:buNone/>
            </a:pPr>
            <a:r>
              <a:rPr lang="pl-PL" sz="600" b="0" dirty="0" smtClean="0"/>
              <a:t>Kancelaria Prawna </a:t>
            </a:r>
            <a:r>
              <a:rPr lang="pl-PL" sz="600" b="0" dirty="0" err="1" smtClean="0"/>
              <a:t>Schampera</a:t>
            </a:r>
            <a:r>
              <a:rPr lang="pl-PL" sz="600" b="0" dirty="0" smtClean="0"/>
              <a:t>, </a:t>
            </a:r>
            <a:r>
              <a:rPr lang="pl-PL" sz="600" b="0" dirty="0" err="1" smtClean="0"/>
              <a:t>Dubis</a:t>
            </a:r>
            <a:r>
              <a:rPr lang="pl-PL" sz="600" b="0" dirty="0" smtClean="0"/>
              <a:t>,</a:t>
            </a:r>
          </a:p>
          <a:p>
            <a:pPr marL="0" indent="0">
              <a:buNone/>
            </a:pPr>
            <a:r>
              <a:rPr lang="pl-PL" sz="600" dirty="0" smtClean="0"/>
              <a:t>wroclaw@sdzlegal.pl</a:t>
            </a:r>
          </a:p>
          <a:p>
            <a:endParaRPr lang="de-DE" sz="600" b="1" dirty="0" smtClean="0"/>
          </a:p>
          <a:p>
            <a:pPr>
              <a:spcAft>
                <a:spcPts val="300"/>
              </a:spcAft>
            </a:pPr>
            <a:r>
              <a:rPr lang="de-DE" sz="800" b="0" dirty="0" smtClean="0"/>
              <a:t>WARSCHAU</a:t>
            </a:r>
            <a:endParaRPr lang="de-DE" sz="600" b="0" dirty="0" smtClean="0"/>
          </a:p>
          <a:p>
            <a:pPr marL="0" indent="0">
              <a:buNone/>
            </a:pPr>
            <a:r>
              <a:rPr lang="de-DE" sz="600" b="1" dirty="0" smtClean="0"/>
              <a:t>SDZLEGAL SCHINDHELM</a:t>
            </a:r>
          </a:p>
          <a:p>
            <a:pPr marL="0" indent="0">
              <a:buNone/>
            </a:pPr>
            <a:r>
              <a:rPr lang="pl-PL" sz="600" b="0" dirty="0" smtClean="0"/>
              <a:t>Kancelaria Prawna </a:t>
            </a:r>
            <a:r>
              <a:rPr lang="pl-PL" sz="600" b="0" dirty="0" err="1" smtClean="0"/>
              <a:t>Schampera</a:t>
            </a:r>
            <a:r>
              <a:rPr lang="pl-PL" sz="600" b="0" dirty="0" smtClean="0"/>
              <a:t>, </a:t>
            </a:r>
            <a:r>
              <a:rPr lang="pl-PL" sz="600" b="0" dirty="0" err="1" smtClean="0"/>
              <a:t>Dubis</a:t>
            </a:r>
            <a:r>
              <a:rPr lang="pl-PL" sz="600" b="0" dirty="0" smtClean="0"/>
              <a:t>,</a:t>
            </a:r>
          </a:p>
          <a:p>
            <a:pPr marL="0" indent="0">
              <a:buNone/>
            </a:pPr>
            <a:r>
              <a:rPr lang="pl-PL" sz="600" b="0" dirty="0" smtClean="0"/>
              <a:t>Zając I Wspólnicy </a:t>
            </a:r>
            <a:r>
              <a:rPr lang="pl-PL" sz="600" b="0" dirty="0" err="1" smtClean="0"/>
              <a:t>sp.k</a:t>
            </a:r>
            <a:r>
              <a:rPr lang="pl-PL" sz="600" b="0" dirty="0" smtClean="0"/>
              <a:t>.</a:t>
            </a:r>
          </a:p>
          <a:p>
            <a:pPr marL="0" indent="0">
              <a:buNone/>
            </a:pPr>
            <a:r>
              <a:rPr lang="pl-PL" sz="600" dirty="0" smtClean="0"/>
              <a:t>warszawa@sdzlegal.pl</a:t>
            </a:r>
          </a:p>
          <a:p>
            <a:endParaRPr lang="de-DE" sz="600" b="1" baseline="0" dirty="0" smtClean="0"/>
          </a:p>
        </p:txBody>
      </p:sp>
      <p:sp>
        <p:nvSpPr>
          <p:cNvPr id="10" name="Textfeld 9"/>
          <p:cNvSpPr txBox="1"/>
          <p:nvPr userDrawn="1"/>
        </p:nvSpPr>
        <p:spPr>
          <a:xfrm>
            <a:off x="7441805" y="1489348"/>
            <a:ext cx="1450675" cy="264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900" b="1" dirty="0" smtClean="0"/>
              <a:t>ROMANIA</a:t>
            </a:r>
            <a:endParaRPr lang="de-AT" sz="600" b="1" dirty="0" smtClean="0"/>
          </a:p>
          <a:p>
            <a:endParaRPr lang="de-AT" sz="600" dirty="0" smtClean="0"/>
          </a:p>
          <a:p>
            <a:pPr>
              <a:spcAft>
                <a:spcPts val="300"/>
              </a:spcAft>
            </a:pPr>
            <a:r>
              <a:rPr lang="de-AT" sz="800" dirty="0" smtClean="0"/>
              <a:t>BUKAREST</a:t>
            </a:r>
            <a:endParaRPr lang="de-AT" sz="600" dirty="0" smtClean="0"/>
          </a:p>
          <a:p>
            <a:pPr marL="0" indent="0">
              <a:buNone/>
            </a:pPr>
            <a:r>
              <a:rPr lang="de-DE" sz="600" b="1" dirty="0" smtClean="0"/>
              <a:t>SCHINDHELM</a:t>
            </a:r>
          </a:p>
          <a:p>
            <a:pPr marL="0" indent="0">
              <a:buNone/>
            </a:pPr>
            <a:r>
              <a:rPr lang="fi-FI" sz="600" b="0" dirty="0" err="1" smtClean="0"/>
              <a:t>Schindhelm</a:t>
            </a:r>
            <a:r>
              <a:rPr lang="fi-FI" sz="600" b="0" dirty="0" smtClean="0"/>
              <a:t> &amp; </a:t>
            </a:r>
            <a:r>
              <a:rPr lang="fi-FI" sz="600" b="0" dirty="0" err="1" smtClean="0"/>
              <a:t>Asociatii</a:t>
            </a:r>
            <a:r>
              <a:rPr lang="fi-FI" sz="600" b="0" dirty="0" smtClean="0"/>
              <a:t> S.C.A.</a:t>
            </a:r>
          </a:p>
          <a:p>
            <a:pPr marL="0" indent="0">
              <a:buNone/>
            </a:pPr>
            <a:r>
              <a:rPr lang="de-DE" sz="600" dirty="0" err="1" smtClean="0"/>
              <a:t>bukarest@schindhelm.com</a:t>
            </a:r>
            <a:r>
              <a:rPr lang="de-AT" sz="600" baseline="0" dirty="0" smtClean="0"/>
              <a:t/>
            </a:r>
            <a:br>
              <a:rPr lang="de-AT" sz="600" baseline="0" dirty="0" smtClean="0"/>
            </a:br>
            <a:endParaRPr lang="de-AT" sz="600" baseline="0" dirty="0" smtClean="0"/>
          </a:p>
          <a:p>
            <a:endParaRPr lang="de-AT" sz="600" baseline="0" dirty="0" smtClean="0"/>
          </a:p>
          <a:p>
            <a:endParaRPr lang="de-AT" sz="600" baseline="0" dirty="0" smtClean="0"/>
          </a:p>
          <a:p>
            <a:r>
              <a:rPr lang="de-AT" sz="900" b="1" baseline="0" dirty="0" smtClean="0"/>
              <a:t>SLOVAKIA</a:t>
            </a:r>
            <a:endParaRPr lang="de-AT" sz="600" b="1" baseline="0" dirty="0" smtClean="0"/>
          </a:p>
          <a:p>
            <a:endParaRPr lang="de-AT" sz="600" b="1" baseline="0" dirty="0" smtClean="0"/>
          </a:p>
          <a:p>
            <a:pPr>
              <a:spcAft>
                <a:spcPts val="200"/>
              </a:spcAft>
            </a:pPr>
            <a:r>
              <a:rPr lang="de-AT" sz="800" b="0" baseline="0" dirty="0" smtClean="0"/>
              <a:t>BRATISLAVA</a:t>
            </a:r>
            <a:endParaRPr lang="de-AT" sz="600" b="0" baseline="0" dirty="0" smtClean="0"/>
          </a:p>
          <a:p>
            <a:pPr marL="0" indent="0">
              <a:buNone/>
            </a:pPr>
            <a:r>
              <a:rPr lang="de-DE" sz="600" b="1" dirty="0" smtClean="0"/>
              <a:t>SCWP SCHINDHELM</a:t>
            </a:r>
          </a:p>
          <a:p>
            <a:pPr marL="0" indent="0">
              <a:buNone/>
            </a:pPr>
            <a:r>
              <a:rPr lang="nb-NO" sz="600" b="0" dirty="0" err="1" smtClean="0"/>
              <a:t>Saxinger</a:t>
            </a:r>
            <a:r>
              <a:rPr lang="nb-NO" sz="600" b="0" dirty="0" smtClean="0"/>
              <a:t>, </a:t>
            </a:r>
            <a:r>
              <a:rPr lang="nb-NO" sz="600" b="0" dirty="0" err="1" smtClean="0"/>
              <a:t>Chalupsky</a:t>
            </a:r>
            <a:r>
              <a:rPr lang="nb-NO" sz="600" b="0" dirty="0" smtClean="0"/>
              <a:t> &amp; Partner </a:t>
            </a:r>
            <a:r>
              <a:rPr lang="nb-NO" sz="600" b="0" dirty="0" err="1" smtClean="0"/>
              <a:t>s.r.o</a:t>
            </a:r>
            <a:r>
              <a:rPr lang="nb-NO" sz="600" b="0" dirty="0" smtClean="0"/>
              <a:t>.</a:t>
            </a:r>
          </a:p>
          <a:p>
            <a:pPr marL="0" indent="0">
              <a:buNone/>
            </a:pPr>
            <a:r>
              <a:rPr lang="sk-SK" sz="6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bratislava@scwp.com</a:t>
            </a:r>
          </a:p>
          <a:p>
            <a:pPr marL="0" indent="0">
              <a:buNone/>
            </a:pPr>
            <a:endParaRPr lang="de-DE" sz="600" b="0" dirty="0" smtClean="0"/>
          </a:p>
          <a:p>
            <a:endParaRPr lang="de-DE" sz="600" b="1" dirty="0" smtClean="0"/>
          </a:p>
          <a:p>
            <a:endParaRPr lang="de-DE" sz="600" b="1" dirty="0" smtClean="0"/>
          </a:p>
          <a:p>
            <a:r>
              <a:rPr lang="de-DE" sz="900" b="1" dirty="0" smtClean="0"/>
              <a:t>TURKEY</a:t>
            </a:r>
            <a:endParaRPr lang="de-DE" sz="600" b="1" dirty="0" smtClean="0"/>
          </a:p>
          <a:p>
            <a:endParaRPr lang="de-DE" sz="600" b="1" dirty="0" smtClean="0"/>
          </a:p>
          <a:p>
            <a:pPr>
              <a:spcAft>
                <a:spcPts val="300"/>
              </a:spcAft>
            </a:pPr>
            <a:r>
              <a:rPr lang="de-DE" sz="800" b="0" dirty="0" smtClean="0"/>
              <a:t>ISTANBUL</a:t>
            </a:r>
            <a:endParaRPr lang="de-DE" sz="600" b="0" dirty="0" smtClean="0"/>
          </a:p>
          <a:p>
            <a:pPr marL="0" indent="0">
              <a:buNone/>
            </a:pPr>
            <a:r>
              <a:rPr lang="de-DE" sz="600" b="1" dirty="0" smtClean="0"/>
              <a:t>SCHINDHELM</a:t>
            </a:r>
          </a:p>
          <a:p>
            <a:pPr marL="0" indent="0">
              <a:buNone/>
            </a:pPr>
            <a:r>
              <a:rPr lang="tr-TR" sz="600" b="0" dirty="0" smtClean="0"/>
              <a:t>Dr. </a:t>
            </a:r>
            <a:r>
              <a:rPr lang="tr-TR" sz="600" b="0" dirty="0" err="1" smtClean="0"/>
              <a:t>Dogan</a:t>
            </a:r>
            <a:r>
              <a:rPr lang="tr-TR" sz="600" b="0" dirty="0" smtClean="0"/>
              <a:t> &amp; Koyuncu </a:t>
            </a:r>
            <a:r>
              <a:rPr lang="tr-TR" sz="600" b="0" dirty="0" err="1" smtClean="0"/>
              <a:t>Rechtsanwälte</a:t>
            </a:r>
            <a:endParaRPr lang="tr-TR" sz="600" b="0" dirty="0" smtClean="0"/>
          </a:p>
          <a:p>
            <a:pPr marL="0" indent="0">
              <a:buNone/>
            </a:pPr>
            <a:r>
              <a:rPr lang="tr-TR" sz="600" dirty="0" err="1" smtClean="0"/>
              <a:t>istanbul@schindhelm.com</a:t>
            </a:r>
            <a:endParaRPr lang="tr-TR" sz="600" dirty="0" smtClean="0"/>
          </a:p>
        </p:txBody>
      </p:sp>
    </p:spTree>
    <p:extLst>
      <p:ext uri="{BB962C8B-B14F-4D97-AF65-F5344CB8AC3E}">
        <p14:creationId xmlns:p14="http://schemas.microsoft.com/office/powerpoint/2010/main" val="2690005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2"/>
          <p:cNvSpPr txBox="1">
            <a:spLocks/>
          </p:cNvSpPr>
          <p:nvPr userDrawn="1"/>
        </p:nvSpPr>
        <p:spPr>
          <a:xfrm>
            <a:off x="6732588" y="5077623"/>
            <a:ext cx="1295400" cy="266700"/>
          </a:xfrm>
          <a:prstGeom prst="rect">
            <a:avLst/>
          </a:prstGeom>
        </p:spPr>
        <p:txBody>
          <a:bodyPr lIns="0" tIns="0" rIns="0" bIns="0"/>
          <a:lstStyle/>
          <a:p>
            <a:pPr algn="just">
              <a:defRPr/>
            </a:pP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/>
            </a:r>
            <a:br>
              <a:rPr lang="de-DE" sz="1200" dirty="0">
                <a:solidFill>
                  <a:srgbClr val="511B53"/>
                </a:solidFill>
                <a:latin typeface="Arial" pitchFamily="34" charset="0"/>
              </a:rPr>
            </a:br>
            <a:r>
              <a:rPr lang="de-DE" sz="1200" dirty="0" err="1">
                <a:solidFill>
                  <a:srgbClr val="511B53"/>
                </a:solidFill>
                <a:latin typeface="Arial" pitchFamily="34" charset="0"/>
              </a:rPr>
              <a:t>scwp.com</a:t>
            </a: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>    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611561" y="5097463"/>
            <a:ext cx="4320480" cy="266700"/>
          </a:xfrm>
          <a:prstGeom prst="rect">
            <a:avLst/>
          </a:prstGeom>
        </p:spPr>
        <p:txBody>
          <a:bodyPr lIns="0" tIns="0" rIns="0" bIns="0"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AUSTRIA      BELGIUM      CHINA      CZECH REPUBLIC      GERMANY    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HUNGARY         POLAND         ROMANIA        SLOVAKIA         TURKEY</a:t>
            </a:r>
            <a:r>
              <a:rPr lang="de-DE" sz="1200" dirty="0" smtClean="0">
                <a:solidFill>
                  <a:srgbClr val="511B53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6" name="Picture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" y="0"/>
            <a:ext cx="9142936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552" y="2985515"/>
            <a:ext cx="7844408" cy="1024113"/>
          </a:xfrm>
        </p:spPr>
        <p:txBody>
          <a:bodyPr>
            <a:normAutofit/>
          </a:bodyPr>
          <a:lstStyle>
            <a:lvl1pPr algn="l">
              <a:defRPr sz="2400" cap="none" baseline="0">
                <a:solidFill>
                  <a:srgbClr val="642565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938578"/>
            <a:ext cx="7848872" cy="75912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A5B5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888" y="1100793"/>
            <a:ext cx="2266949" cy="169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062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2"/>
          <p:cNvSpPr txBox="1">
            <a:spLocks/>
          </p:cNvSpPr>
          <p:nvPr userDrawn="1"/>
        </p:nvSpPr>
        <p:spPr>
          <a:xfrm>
            <a:off x="6732588" y="5077623"/>
            <a:ext cx="1295400" cy="266700"/>
          </a:xfrm>
          <a:prstGeom prst="rect">
            <a:avLst/>
          </a:prstGeom>
        </p:spPr>
        <p:txBody>
          <a:bodyPr lIns="0" tIns="0" rIns="0" bIns="0"/>
          <a:lstStyle/>
          <a:p>
            <a:pPr algn="just">
              <a:defRPr/>
            </a:pP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/>
            </a:r>
            <a:br>
              <a:rPr lang="de-DE" sz="1200" dirty="0">
                <a:solidFill>
                  <a:srgbClr val="511B53"/>
                </a:solidFill>
                <a:latin typeface="Arial" pitchFamily="34" charset="0"/>
              </a:rPr>
            </a:br>
            <a:r>
              <a:rPr lang="de-DE" sz="1200" dirty="0" err="1">
                <a:solidFill>
                  <a:srgbClr val="511B53"/>
                </a:solidFill>
                <a:latin typeface="Arial" pitchFamily="34" charset="0"/>
              </a:rPr>
              <a:t>scwp.com</a:t>
            </a:r>
            <a:r>
              <a:rPr lang="de-DE" sz="1200" dirty="0">
                <a:solidFill>
                  <a:srgbClr val="511B53"/>
                </a:solidFill>
                <a:latin typeface="Arial" pitchFamily="34" charset="0"/>
              </a:rPr>
              <a:t>     </a:t>
            </a:r>
          </a:p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5" name="Datumsplatzhalter 2"/>
          <p:cNvSpPr txBox="1">
            <a:spLocks/>
          </p:cNvSpPr>
          <p:nvPr userDrawn="1"/>
        </p:nvSpPr>
        <p:spPr>
          <a:xfrm>
            <a:off x="611561" y="5097463"/>
            <a:ext cx="4320480" cy="266700"/>
          </a:xfrm>
          <a:prstGeom prst="rect">
            <a:avLst/>
          </a:prstGeom>
        </p:spPr>
        <p:txBody>
          <a:bodyPr lIns="0" tIns="0" rIns="0" bIns="0"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AUSTRIA      BELGIUM      CHINA      CZECH REPUBLIC      GERMANY    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5A5B5E"/>
                </a:solidFill>
                <a:latin typeface="Arial" pitchFamily="34" charset="0"/>
              </a:rPr>
              <a:t>HUNGARY         POLAND         ROMANIA        SLOVAKIA         TURKEY</a:t>
            </a:r>
            <a:r>
              <a:rPr lang="de-DE" sz="1200" dirty="0" smtClean="0">
                <a:solidFill>
                  <a:srgbClr val="511B53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6" name="Picture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" y="0"/>
            <a:ext cx="9142936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552" y="2985515"/>
            <a:ext cx="7844408" cy="1024113"/>
          </a:xfrm>
        </p:spPr>
        <p:txBody>
          <a:bodyPr>
            <a:normAutofit/>
          </a:bodyPr>
          <a:lstStyle>
            <a:lvl1pPr algn="l">
              <a:defRPr sz="2400" cap="none" baseline="0">
                <a:solidFill>
                  <a:srgbClr val="642565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3938578"/>
            <a:ext cx="7848872" cy="75912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A5B5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8" name="Grafik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888" y="1100793"/>
            <a:ext cx="2266949" cy="169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062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642565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642565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642565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642565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642565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642565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5A5B5E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5A5B5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5A5B5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5A5B5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5A5B5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5A5B5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F88600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88600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F88600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F88600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F88600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F88600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-22819"/>
            <a:ext cx="9144000" cy="960107"/>
          </a:xfrm>
          <a:solidFill>
            <a:srgbClr val="DB291E"/>
          </a:solidFill>
        </p:spPr>
        <p:txBody>
          <a:bodyPr lIns="540000">
            <a:normAutofit/>
          </a:bodyPr>
          <a:lstStyle>
            <a:lvl1pPr algn="l">
              <a:defRPr sz="24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DB291E"/>
              </a:buClr>
              <a:buFont typeface="Wingdings" pitchFamily="2" charset="2"/>
              <a:buChar char="§"/>
              <a:defRPr sz="2400">
                <a:solidFill>
                  <a:srgbClr val="5A5B5E"/>
                </a:solidFill>
              </a:defRPr>
            </a:lvl1pPr>
            <a:lvl2pPr>
              <a:buClr>
                <a:srgbClr val="DB291E"/>
              </a:buClr>
              <a:buFont typeface="Symbol" pitchFamily="18" charset="2"/>
              <a:buChar char="-"/>
              <a:defRPr sz="2000">
                <a:solidFill>
                  <a:srgbClr val="5A5B5E"/>
                </a:solidFill>
              </a:defRPr>
            </a:lvl2pPr>
            <a:lvl3pPr>
              <a:buClr>
                <a:srgbClr val="DB291E"/>
              </a:buClr>
              <a:buFont typeface="Arial" pitchFamily="34" charset="0"/>
              <a:buChar char="•"/>
              <a:defRPr sz="1800">
                <a:solidFill>
                  <a:srgbClr val="5A5B5E"/>
                </a:solidFill>
              </a:defRPr>
            </a:lvl3pPr>
            <a:lvl4pPr>
              <a:buClr>
                <a:srgbClr val="DB291E"/>
              </a:buClr>
              <a:buFont typeface="Wingdings" pitchFamily="2" charset="2"/>
              <a:buChar char="§"/>
              <a:defRPr sz="1600">
                <a:solidFill>
                  <a:srgbClr val="5A5B5E"/>
                </a:solidFill>
              </a:defRPr>
            </a:lvl4pPr>
            <a:lvl5pPr>
              <a:buClr>
                <a:srgbClr val="DB291E"/>
              </a:buClr>
              <a:buFont typeface="Wingdings" pitchFamily="2" charset="2"/>
              <a:buChar char="§"/>
              <a:defRPr sz="1400">
                <a:solidFill>
                  <a:srgbClr val="5A5B5E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67544" y="5194300"/>
            <a:ext cx="2895600" cy="303213"/>
          </a:xfrm>
        </p:spPr>
        <p:txBody>
          <a:bodyPr/>
          <a:lstStyle>
            <a:lvl1pPr algn="l">
              <a:defRPr dirty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9DE5E878-98C0-4758-B1C7-DB0F9977D4AD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1" y="5151596"/>
            <a:ext cx="1666873" cy="4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157163"/>
            <a:ext cx="8229600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139952" y="5289004"/>
            <a:ext cx="1162422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ctr">
              <a:defRPr/>
            </a:pPr>
            <a:r>
              <a:rPr lang="de-DE" dirty="0" smtClean="0"/>
              <a:t>Folie </a:t>
            </a:r>
            <a:fld id="{8883D699-66D4-485F-8E89-A84B4C2DAF2C}" type="slidenum">
              <a:rPr lang="de-DE" smtClean="0"/>
              <a:pPr algn="ctr"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28" r:id="rId2"/>
    <p:sldLayoutId id="2147483729" r:id="rId3"/>
    <p:sldLayoutId id="2147483730" r:id="rId4"/>
    <p:sldLayoutId id="2147483731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19" r:id="rId24"/>
    <p:sldLayoutId id="2147483720" r:id="rId25"/>
    <p:sldLayoutId id="2147483721" r:id="rId26"/>
    <p:sldLayoutId id="2147483722" r:id="rId27"/>
    <p:sldLayoutId id="2147483723" r:id="rId28"/>
    <p:sldLayoutId id="2147483724" r:id="rId29"/>
    <p:sldLayoutId id="2147483726" r:id="rId30"/>
    <p:sldLayoutId id="2147483732" r:id="rId3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2986088"/>
            <a:ext cx="7845425" cy="10239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Impact of private enforcement on public anti-cartel enforcement</a:t>
            </a:r>
            <a:endParaRPr lang="de-DE" dirty="0"/>
          </a:p>
        </p:txBody>
      </p:sp>
      <p:sp>
        <p:nvSpPr>
          <p:cNvPr id="27651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I</a:t>
            </a:r>
            <a:r>
              <a:rPr lang="en-GB" sz="1800" dirty="0" smtClean="0"/>
              <a:t>CN Cartel Working Group</a:t>
            </a:r>
          </a:p>
          <a:p>
            <a:r>
              <a:rPr lang="en-GB" sz="1800" dirty="0" smtClean="0"/>
              <a:t>SG 1 call series</a:t>
            </a:r>
          </a:p>
          <a:p>
            <a:r>
              <a:rPr lang="en-GB" altLang="de-DE" sz="1800" dirty="0" smtClean="0"/>
              <a:t>15 December 2015</a:t>
            </a:r>
            <a:endParaRPr lang="de-DE" altLang="de-DE" sz="1800" dirty="0"/>
          </a:p>
        </p:txBody>
      </p:sp>
      <p:sp>
        <p:nvSpPr>
          <p:cNvPr id="3" name="Textfeld 2"/>
          <p:cNvSpPr txBox="1"/>
          <p:nvPr/>
        </p:nvSpPr>
        <p:spPr>
          <a:xfrm>
            <a:off x="3923312" y="52160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Additional </a:t>
            </a:r>
            <a:r>
              <a:rPr lang="de-DE" b="1" dirty="0" err="1" smtClean="0"/>
              <a:t>questions</a:t>
            </a:r>
            <a:r>
              <a:rPr lang="de-DE" b="1" dirty="0" smtClean="0"/>
              <a:t>… (i)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pPr marL="0" indent="0" algn="ctr">
              <a:buNone/>
            </a:pPr>
            <a:r>
              <a:rPr lang="de-DE" sz="2000" dirty="0" err="1" smtClean="0"/>
              <a:t>If</a:t>
            </a:r>
            <a:r>
              <a:rPr lang="de-DE" sz="2000" dirty="0" smtClean="0"/>
              <a:t> </a:t>
            </a:r>
            <a:r>
              <a:rPr lang="de-DE" sz="2000" dirty="0" err="1"/>
              <a:t>yes</a:t>
            </a:r>
            <a:r>
              <a:rPr lang="de-DE" sz="2000" dirty="0"/>
              <a:t>, </a:t>
            </a:r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 smtClean="0"/>
              <a:t>could</a:t>
            </a:r>
            <a:r>
              <a:rPr lang="de-DE" sz="2000" dirty="0" smtClean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amount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reduction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? </a:t>
            </a: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Where</a:t>
            </a:r>
            <a:r>
              <a:rPr lang="de-DE" sz="2000" dirty="0" smtClean="0"/>
              <a:t> </a:t>
            </a:r>
            <a:r>
              <a:rPr lang="de-DE" sz="2000" dirty="0" err="1" smtClean="0"/>
              <a:t>would</a:t>
            </a:r>
            <a:r>
              <a:rPr lang="de-DE" sz="2000" dirty="0" smtClean="0"/>
              <a:t> </a:t>
            </a:r>
            <a:r>
              <a:rPr lang="de-DE" sz="2000" dirty="0" err="1" smtClean="0"/>
              <a:t>then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border</a:t>
            </a:r>
            <a:r>
              <a:rPr lang="de-DE" sz="2000" dirty="0"/>
              <a:t> </a:t>
            </a:r>
            <a:r>
              <a:rPr lang="de-DE" sz="2000" dirty="0" err="1"/>
              <a:t>between</a:t>
            </a:r>
            <a:r>
              <a:rPr lang="de-DE" sz="2000" dirty="0"/>
              <a:t> </a:t>
            </a: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deterrance</a:t>
            </a:r>
            <a:r>
              <a:rPr lang="de-DE" sz="2000" dirty="0" smtClean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 smtClean="0"/>
              <a:t>encouragement</a:t>
            </a:r>
            <a:r>
              <a:rPr lang="de-DE" sz="2000" dirty="0" smtClean="0"/>
              <a:t> </a:t>
            </a:r>
            <a:r>
              <a:rPr lang="de-DE" sz="2000" dirty="0"/>
              <a:t>for </a:t>
            </a:r>
            <a:r>
              <a:rPr lang="de-DE" sz="2000" dirty="0" err="1"/>
              <a:t>compensation</a:t>
            </a:r>
            <a:r>
              <a:rPr lang="de-DE" sz="2000" dirty="0"/>
              <a:t>?</a:t>
            </a:r>
            <a:r>
              <a:rPr lang="de-DE" sz="1800" dirty="0"/>
              <a:t> </a:t>
            </a:r>
          </a:p>
          <a:p>
            <a:pPr>
              <a:buSzPct val="110000"/>
              <a:defRPr/>
            </a:pPr>
            <a:endParaRPr lang="de-DE" sz="1400" dirty="0" smtClean="0"/>
          </a:p>
          <a:p>
            <a:pPr>
              <a:buSzPct val="110000"/>
              <a:defRPr/>
            </a:pPr>
            <a:endParaRPr lang="de-DE" sz="1400" dirty="0"/>
          </a:p>
          <a:p>
            <a:endParaRPr lang="de-DE" dirty="0"/>
          </a:p>
          <a:p>
            <a:pPr lvl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10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8" name="Picture 2" descr="http://dcodeefc.com/wp-content/uploads/2015/05/risk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45332"/>
            <a:ext cx="21812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/>
              <a:t>Additional </a:t>
            </a:r>
            <a:r>
              <a:rPr lang="de-DE" b="1" dirty="0" err="1"/>
              <a:t>questions</a:t>
            </a:r>
            <a:r>
              <a:rPr lang="de-DE" b="1" dirty="0"/>
              <a:t>… (</a:t>
            </a:r>
            <a:r>
              <a:rPr lang="de-DE" b="1" dirty="0" smtClean="0"/>
              <a:t>ii)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pPr>
              <a:buSzPct val="110000"/>
              <a:defRPr/>
            </a:pPr>
            <a:endParaRPr lang="de-DE" sz="1400" dirty="0" smtClean="0"/>
          </a:p>
          <a:p>
            <a:pPr>
              <a:buSzPct val="110000"/>
              <a:defRPr/>
            </a:pPr>
            <a:endParaRPr lang="de-DE" sz="1400" dirty="0"/>
          </a:p>
          <a:p>
            <a:pPr>
              <a:buSzPct val="110000"/>
              <a:defRPr/>
            </a:pPr>
            <a:endParaRPr lang="de-DE" sz="2000" dirty="0" smtClean="0"/>
          </a:p>
          <a:p>
            <a:pPr>
              <a:buSzPct val="110000"/>
              <a:defRPr/>
            </a:pPr>
            <a:endParaRPr lang="de-DE" sz="2000" dirty="0"/>
          </a:p>
          <a:p>
            <a:pPr>
              <a:buSzPct val="110000"/>
              <a:defRPr/>
            </a:pPr>
            <a:endParaRPr lang="de-DE" sz="2000" dirty="0" smtClean="0"/>
          </a:p>
          <a:p>
            <a:pPr>
              <a:buSzPct val="110000"/>
              <a:defRPr/>
            </a:pPr>
            <a:endParaRPr lang="de-DE" sz="2000" dirty="0"/>
          </a:p>
          <a:p>
            <a:pPr>
              <a:buSzPct val="110000"/>
              <a:defRPr/>
            </a:pPr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amount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compensation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? </a:t>
            </a:r>
          </a:p>
          <a:p>
            <a:pPr lvl="1">
              <a:buSzPct val="110000"/>
              <a:defRPr/>
            </a:pPr>
            <a:r>
              <a:rPr lang="de-DE" sz="1600" dirty="0" err="1"/>
              <a:t>Determined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a </a:t>
            </a:r>
            <a:r>
              <a:rPr lang="de-DE" sz="1600" dirty="0" err="1"/>
              <a:t>board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independent</a:t>
            </a:r>
            <a:r>
              <a:rPr lang="de-DE" sz="1600" dirty="0"/>
              <a:t> </a:t>
            </a:r>
            <a:r>
              <a:rPr lang="de-DE" sz="1600" dirty="0" err="1"/>
              <a:t>experts</a:t>
            </a:r>
            <a:r>
              <a:rPr lang="de-DE" sz="1600" dirty="0"/>
              <a:t>? (UK </a:t>
            </a:r>
            <a:r>
              <a:rPr lang="de-DE" sz="1600" dirty="0" err="1"/>
              <a:t>voluntary</a:t>
            </a:r>
            <a:r>
              <a:rPr lang="de-DE" sz="1600" dirty="0"/>
              <a:t> </a:t>
            </a:r>
            <a:r>
              <a:rPr lang="de-DE" sz="1600" dirty="0" err="1"/>
              <a:t>redress</a:t>
            </a:r>
            <a:r>
              <a:rPr lang="de-DE" sz="1600" dirty="0"/>
              <a:t> </a:t>
            </a:r>
            <a:r>
              <a:rPr lang="de-DE" sz="1600" dirty="0" err="1"/>
              <a:t>scheme</a:t>
            </a:r>
            <a:r>
              <a:rPr lang="de-DE" sz="1600" dirty="0"/>
              <a:t>) </a:t>
            </a:r>
          </a:p>
          <a:p>
            <a:pPr lvl="1">
              <a:buSzPct val="110000"/>
              <a:defRPr/>
            </a:pPr>
            <a:r>
              <a:rPr lang="de-DE" sz="1600" dirty="0" err="1"/>
              <a:t>Calculation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gain</a:t>
            </a:r>
            <a:r>
              <a:rPr lang="de-DE" sz="1600" dirty="0"/>
              <a:t> </a:t>
            </a:r>
            <a:r>
              <a:rPr lang="de-DE" sz="1600" dirty="0" err="1"/>
              <a:t>through</a:t>
            </a:r>
            <a:r>
              <a:rPr lang="de-DE" sz="1600" dirty="0"/>
              <a:t> </a:t>
            </a:r>
            <a:r>
              <a:rPr lang="de-DE" sz="1600" dirty="0" err="1"/>
              <a:t>infringement</a:t>
            </a:r>
            <a:r>
              <a:rPr lang="de-DE" sz="1600" dirty="0"/>
              <a:t>? </a:t>
            </a:r>
          </a:p>
          <a:p>
            <a:pPr lvl="1">
              <a:buSzPct val="110000"/>
              <a:defRPr/>
            </a:pPr>
            <a:r>
              <a:rPr lang="de-DE" sz="1600" dirty="0"/>
              <a:t>Are </a:t>
            </a:r>
            <a:r>
              <a:rPr lang="de-DE" sz="1600" dirty="0" err="1"/>
              <a:t>NCA‘s</a:t>
            </a:r>
            <a:r>
              <a:rPr lang="de-DE" sz="1600" dirty="0"/>
              <a:t> </a:t>
            </a:r>
            <a:r>
              <a:rPr lang="de-DE" sz="1600" dirty="0" err="1"/>
              <a:t>empowered</a:t>
            </a:r>
            <a:r>
              <a:rPr lang="de-DE" sz="1600" dirty="0"/>
              <a:t> to </a:t>
            </a:r>
            <a:r>
              <a:rPr lang="de-DE" sz="1600" dirty="0" err="1"/>
              <a:t>determine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amount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compensation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possible</a:t>
            </a:r>
            <a:r>
              <a:rPr lang="de-DE" sz="1600" dirty="0"/>
              <a:t> private </a:t>
            </a:r>
            <a:r>
              <a:rPr lang="de-DE" sz="1600" dirty="0" err="1"/>
              <a:t>damage</a:t>
            </a:r>
            <a:r>
              <a:rPr lang="de-DE" sz="1600" dirty="0"/>
              <a:t> </a:t>
            </a:r>
            <a:r>
              <a:rPr lang="de-DE" sz="1600" dirty="0" err="1"/>
              <a:t>claims</a:t>
            </a:r>
            <a:r>
              <a:rPr lang="de-DE" sz="1600" dirty="0"/>
              <a:t>? </a:t>
            </a:r>
          </a:p>
          <a:p>
            <a:endParaRPr lang="de-DE" dirty="0"/>
          </a:p>
          <a:p>
            <a:pPr lvl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11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9" y="10573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Fair </a:t>
            </a:r>
            <a:r>
              <a:rPr lang="de-DE" b="1" dirty="0" err="1" smtClean="0"/>
              <a:t>trial</a:t>
            </a:r>
            <a:r>
              <a:rPr lang="de-DE" b="1" dirty="0" smtClean="0"/>
              <a:t> ? (i)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r>
              <a:rPr lang="de-DE" sz="2000" dirty="0" err="1" smtClean="0"/>
              <a:t>Restriction</a:t>
            </a:r>
            <a:r>
              <a:rPr lang="de-DE" sz="2000" dirty="0" smtClean="0"/>
              <a:t> to a fair </a:t>
            </a:r>
            <a:r>
              <a:rPr lang="de-DE" sz="2000" dirty="0" err="1" smtClean="0"/>
              <a:t>trial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marL="361950" indent="0">
              <a:buNone/>
            </a:pPr>
            <a:r>
              <a:rPr lang="de-DE" sz="2000" dirty="0" err="1" smtClean="0"/>
              <a:t>voluntary</a:t>
            </a:r>
            <a:r>
              <a:rPr lang="de-DE" sz="2000" dirty="0" smtClean="0"/>
              <a:t> </a:t>
            </a:r>
            <a:r>
              <a:rPr lang="de-DE" sz="2000" dirty="0" err="1" smtClean="0"/>
              <a:t>compensation</a:t>
            </a:r>
            <a:r>
              <a:rPr lang="de-DE" sz="2000" dirty="0" smtClean="0"/>
              <a:t> </a:t>
            </a:r>
            <a:r>
              <a:rPr lang="de-DE" sz="2000" dirty="0" err="1" smtClean="0"/>
              <a:t>within</a:t>
            </a:r>
            <a:r>
              <a:rPr lang="de-DE" sz="2000" dirty="0" smtClean="0"/>
              <a:t> </a:t>
            </a:r>
            <a:r>
              <a:rPr lang="de-DE" sz="2000" dirty="0" err="1" smtClean="0"/>
              <a:t>settlement</a:t>
            </a:r>
            <a:r>
              <a:rPr lang="de-DE" sz="2000" dirty="0" smtClean="0"/>
              <a:t>? </a:t>
            </a:r>
          </a:p>
          <a:p>
            <a:pPr lvl="1"/>
            <a:endParaRPr lang="de-DE" sz="1600" dirty="0"/>
          </a:p>
          <a:p>
            <a:pPr lvl="1"/>
            <a:r>
              <a:rPr lang="de-DE" sz="1600" dirty="0" err="1" smtClean="0"/>
              <a:t>Infringing</a:t>
            </a:r>
            <a:r>
              <a:rPr lang="de-DE" sz="1600" dirty="0" smtClean="0"/>
              <a:t> </a:t>
            </a:r>
            <a:r>
              <a:rPr lang="de-DE" sz="1600" dirty="0" err="1" smtClean="0"/>
              <a:t>company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decide</a:t>
            </a:r>
            <a:r>
              <a:rPr lang="de-DE" sz="1600" dirty="0" smtClean="0"/>
              <a:t> </a:t>
            </a:r>
            <a:r>
              <a:rPr lang="de-DE" sz="1600" dirty="0" err="1" smtClean="0"/>
              <a:t>whether</a:t>
            </a:r>
            <a:r>
              <a:rPr lang="de-DE" sz="1600" dirty="0" smtClean="0"/>
              <a:t> to</a:t>
            </a:r>
            <a:r>
              <a:rPr lang="de-DE" sz="1600" dirty="0"/>
              <a:t> </a:t>
            </a:r>
            <a:r>
              <a:rPr lang="de-DE" sz="1600" dirty="0" err="1" smtClean="0"/>
              <a:t>volunteer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, </a:t>
            </a:r>
            <a:r>
              <a:rPr lang="de-DE" sz="1600" dirty="0" err="1" smtClean="0"/>
              <a:t>if</a:t>
            </a:r>
            <a:r>
              <a:rPr lang="de-DE" sz="1600" dirty="0" smtClean="0"/>
              <a:t> not, to </a:t>
            </a:r>
            <a:r>
              <a:rPr lang="de-DE" sz="1600" dirty="0" err="1" smtClean="0"/>
              <a:t>expect</a:t>
            </a:r>
            <a:r>
              <a:rPr lang="de-DE" sz="1600" dirty="0" smtClean="0"/>
              <a:t> a </a:t>
            </a:r>
            <a:r>
              <a:rPr lang="de-DE" sz="1600" dirty="0" err="1" smtClean="0"/>
              <a:t>higher</a:t>
            </a:r>
            <a:r>
              <a:rPr lang="de-DE" sz="1600" dirty="0" smtClean="0"/>
              <a:t> </a:t>
            </a:r>
            <a:r>
              <a:rPr lang="de-DE" sz="1600" dirty="0" err="1" smtClean="0"/>
              <a:t>fine</a:t>
            </a:r>
            <a:r>
              <a:rPr lang="de-DE" sz="1600" dirty="0" smtClean="0"/>
              <a:t>. </a:t>
            </a:r>
            <a:endParaRPr lang="de-DE" sz="1600" dirty="0" smtClean="0"/>
          </a:p>
          <a:p>
            <a:pPr lvl="1"/>
            <a:r>
              <a:rPr lang="de-DE" sz="1600" dirty="0" err="1" smtClean="0"/>
              <a:t>Hence</a:t>
            </a:r>
            <a:r>
              <a:rPr lang="de-DE" sz="1600" dirty="0" smtClean="0"/>
              <a:t>, a </a:t>
            </a:r>
            <a:r>
              <a:rPr lang="de-DE" sz="1600" dirty="0" err="1" smtClean="0"/>
              <a:t>company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decide</a:t>
            </a:r>
            <a:r>
              <a:rPr lang="de-DE" sz="1600" dirty="0" smtClean="0"/>
              <a:t> not to </a:t>
            </a:r>
            <a:r>
              <a:rPr lang="de-DE" sz="1600" dirty="0" err="1" smtClean="0"/>
              <a:t>make</a:t>
            </a:r>
            <a:r>
              <a:rPr lang="de-DE" sz="1600" dirty="0" smtClean="0"/>
              <a:t> </a:t>
            </a:r>
            <a:r>
              <a:rPr lang="de-DE" sz="1600" dirty="0" err="1" smtClean="0"/>
              <a:t>use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their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 to a fair </a:t>
            </a:r>
            <a:r>
              <a:rPr lang="de-DE" sz="1600" dirty="0" err="1" smtClean="0"/>
              <a:t>trial</a:t>
            </a:r>
            <a:r>
              <a:rPr lang="de-DE" sz="1600" dirty="0" smtClean="0"/>
              <a:t> (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volunteer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 </a:t>
            </a:r>
            <a:r>
              <a:rPr lang="de-DE" sz="1600" dirty="0" err="1" smtClean="0"/>
              <a:t>instead</a:t>
            </a:r>
            <a:r>
              <a:rPr lang="de-DE" sz="1600" dirty="0" smtClean="0"/>
              <a:t>)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accepting</a:t>
            </a:r>
            <a:r>
              <a:rPr lang="de-DE" sz="1600" dirty="0" smtClean="0"/>
              <a:t> a </a:t>
            </a:r>
            <a:r>
              <a:rPr lang="de-DE" sz="1600" dirty="0" err="1" smtClean="0"/>
              <a:t>lower</a:t>
            </a:r>
            <a:r>
              <a:rPr lang="de-DE" sz="1600" dirty="0" smtClean="0"/>
              <a:t> </a:t>
            </a:r>
            <a:r>
              <a:rPr lang="de-DE" sz="1600" dirty="0" err="1" smtClean="0"/>
              <a:t>fine</a:t>
            </a:r>
            <a:r>
              <a:rPr lang="de-DE" sz="1600" dirty="0" smtClean="0"/>
              <a:t>. </a:t>
            </a:r>
          </a:p>
          <a:p>
            <a:pPr lvl="1"/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really</a:t>
            </a:r>
            <a:r>
              <a:rPr lang="de-DE" sz="1600" dirty="0" smtClean="0"/>
              <a:t> a </a:t>
            </a:r>
            <a:r>
              <a:rPr lang="de-DE" sz="1600" u="sng" dirty="0" err="1" smtClean="0"/>
              <a:t>voluntary</a:t>
            </a:r>
            <a:r>
              <a:rPr lang="de-DE" sz="1600" dirty="0" smtClean="0"/>
              <a:t> </a:t>
            </a:r>
            <a:r>
              <a:rPr lang="de-DE" sz="1600" dirty="0" err="1" smtClean="0"/>
              <a:t>decision</a:t>
            </a:r>
            <a:r>
              <a:rPr lang="de-DE" sz="1600" dirty="0" smtClean="0"/>
              <a:t>? </a:t>
            </a:r>
          </a:p>
          <a:p>
            <a:pPr lvl="1"/>
            <a:r>
              <a:rPr lang="de-DE" sz="1600" dirty="0" smtClean="0"/>
              <a:t>How </a:t>
            </a:r>
            <a:r>
              <a:rPr lang="de-DE" sz="1600" dirty="0" err="1" smtClean="0"/>
              <a:t>much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amount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reduction</a:t>
            </a:r>
            <a:r>
              <a:rPr lang="de-DE" sz="1600" dirty="0" smtClean="0"/>
              <a:t> </a:t>
            </a:r>
            <a:r>
              <a:rPr lang="de-DE" sz="1600" dirty="0" err="1" smtClean="0"/>
              <a:t>influence</a:t>
            </a:r>
            <a:r>
              <a:rPr lang="de-DE" sz="1600" dirty="0" smtClean="0"/>
              <a:t> such </a:t>
            </a:r>
            <a:r>
              <a:rPr lang="de-DE" sz="1600" dirty="0" err="1" smtClean="0"/>
              <a:t>decision</a:t>
            </a:r>
            <a:r>
              <a:rPr lang="de-DE" sz="1600" dirty="0" smtClean="0"/>
              <a:t>? </a:t>
            </a:r>
          </a:p>
          <a:p>
            <a:pPr lvl="1"/>
            <a:r>
              <a:rPr lang="de-DE" sz="1600" dirty="0" err="1" smtClean="0"/>
              <a:t>Would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infringing</a:t>
            </a:r>
            <a:r>
              <a:rPr lang="de-DE" sz="1600" dirty="0" smtClean="0"/>
              <a:t> </a:t>
            </a:r>
            <a:r>
              <a:rPr lang="de-DE" sz="1600" dirty="0" err="1" smtClean="0"/>
              <a:t>company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ultimately</a:t>
            </a:r>
            <a:r>
              <a:rPr lang="de-DE" sz="1600" dirty="0" smtClean="0"/>
              <a:t> </a:t>
            </a:r>
            <a:r>
              <a:rPr lang="de-DE" sz="1600" dirty="0" err="1" smtClean="0"/>
              <a:t>deprived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its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a fair </a:t>
            </a:r>
            <a:r>
              <a:rPr lang="de-DE" sz="1600" dirty="0" err="1" smtClean="0"/>
              <a:t>trial</a:t>
            </a:r>
            <a:r>
              <a:rPr lang="de-DE" sz="1600" dirty="0" smtClean="0"/>
              <a:t>?</a:t>
            </a:r>
            <a:endParaRPr lang="de-DE" sz="1400" dirty="0" smtClean="0"/>
          </a:p>
          <a:p>
            <a:endParaRPr lang="de-DE" sz="2000" dirty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12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15" y="1129308"/>
            <a:ext cx="1600793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9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/>
              <a:t>Fair </a:t>
            </a:r>
            <a:r>
              <a:rPr lang="de-DE" b="1" dirty="0" err="1"/>
              <a:t>trial</a:t>
            </a:r>
            <a:r>
              <a:rPr lang="de-DE" b="1" dirty="0"/>
              <a:t> ? (</a:t>
            </a:r>
            <a:r>
              <a:rPr lang="de-DE" b="1" dirty="0" smtClean="0"/>
              <a:t>ii)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r>
              <a:rPr lang="de-DE" sz="2000" dirty="0" err="1"/>
              <a:t>Restriction</a:t>
            </a:r>
            <a:r>
              <a:rPr lang="de-DE" sz="2000" dirty="0"/>
              <a:t> to a fair </a:t>
            </a:r>
            <a:r>
              <a:rPr lang="de-DE" sz="2000" dirty="0" err="1"/>
              <a:t>trial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err="1" smtClean="0"/>
              <a:t>voluntary</a:t>
            </a:r>
            <a:r>
              <a:rPr lang="de-DE" sz="2000" dirty="0" smtClean="0"/>
              <a:t> </a:t>
            </a:r>
            <a:r>
              <a:rPr lang="de-DE" sz="2000" dirty="0" err="1"/>
              <a:t>compensation</a:t>
            </a:r>
            <a:r>
              <a:rPr lang="de-DE" sz="2000" dirty="0"/>
              <a:t> </a:t>
            </a:r>
            <a:r>
              <a:rPr lang="de-DE" sz="2000" dirty="0" err="1"/>
              <a:t>within</a:t>
            </a:r>
            <a:r>
              <a:rPr lang="de-DE" sz="2000" dirty="0"/>
              <a:t> </a:t>
            </a:r>
            <a:r>
              <a:rPr lang="de-DE" sz="2000" dirty="0" err="1"/>
              <a:t>settlement</a:t>
            </a:r>
            <a:r>
              <a:rPr lang="de-DE" sz="2000" dirty="0"/>
              <a:t>? </a:t>
            </a:r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6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600" dirty="0" err="1" smtClean="0"/>
              <a:t>Either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infringing</a:t>
            </a:r>
            <a:r>
              <a:rPr lang="de-DE" sz="1600" dirty="0" smtClean="0"/>
              <a:t> </a:t>
            </a:r>
            <a:r>
              <a:rPr lang="de-DE" sz="1600" dirty="0" err="1" smtClean="0"/>
              <a:t>company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authorities</a:t>
            </a:r>
            <a:r>
              <a:rPr lang="de-DE" sz="1600" dirty="0" smtClean="0"/>
              <a:t> (</a:t>
            </a:r>
            <a:r>
              <a:rPr lang="de-DE" sz="1600" dirty="0" err="1" smtClean="0"/>
              <a:t>or</a:t>
            </a:r>
            <a:r>
              <a:rPr lang="de-DE" sz="1600" dirty="0" smtClean="0"/>
              <a:t> </a:t>
            </a:r>
            <a:r>
              <a:rPr lang="de-DE" sz="1600" dirty="0" err="1" smtClean="0"/>
              <a:t>together</a:t>
            </a:r>
            <a:r>
              <a:rPr lang="de-DE" sz="1600" dirty="0" smtClean="0"/>
              <a:t>) </a:t>
            </a:r>
            <a:r>
              <a:rPr lang="de-DE" sz="1600" dirty="0" err="1" smtClean="0"/>
              <a:t>decide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amount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voluntary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.</a:t>
            </a:r>
            <a:endParaRPr lang="de-DE" sz="1600" dirty="0" smtClean="0"/>
          </a:p>
          <a:p>
            <a:pPr marL="457200" lvl="1" indent="0">
              <a:spcBef>
                <a:spcPct val="0"/>
              </a:spcBef>
              <a:buClrTx/>
              <a:buSzPct val="110000"/>
              <a:buNone/>
              <a:defRPr/>
            </a:pPr>
            <a:r>
              <a:rPr lang="de-DE" sz="1600" dirty="0" smtClean="0"/>
              <a:t> </a:t>
            </a:r>
            <a:endParaRPr lang="de-DE" sz="1600" dirty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600" dirty="0" err="1" smtClean="0"/>
              <a:t>Could</a:t>
            </a:r>
            <a:r>
              <a:rPr lang="de-DE" sz="1600" dirty="0" smtClean="0"/>
              <a:t> </a:t>
            </a:r>
            <a:r>
              <a:rPr lang="de-DE" sz="1600" dirty="0" err="1" smtClean="0"/>
              <a:t>voluntary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 </a:t>
            </a:r>
            <a:r>
              <a:rPr lang="de-DE" sz="1600" dirty="0" err="1" smtClean="0"/>
              <a:t>deprive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vicitm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 to a fair </a:t>
            </a:r>
            <a:r>
              <a:rPr lang="de-DE" sz="1600" dirty="0" err="1" smtClean="0"/>
              <a:t>trial</a:t>
            </a:r>
            <a:r>
              <a:rPr lang="de-DE" sz="1600" dirty="0" smtClean="0"/>
              <a:t>? </a:t>
            </a:r>
            <a:endParaRPr lang="de-DE" sz="1600" dirty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6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 to </a:t>
            </a:r>
            <a:r>
              <a:rPr lang="de-DE" sz="1600" dirty="0" err="1" smtClean="0"/>
              <a:t>pursue</a:t>
            </a:r>
            <a:r>
              <a:rPr lang="de-DE" sz="1600" dirty="0" smtClean="0"/>
              <a:t> </a:t>
            </a:r>
            <a:r>
              <a:rPr lang="de-DE" sz="1600" dirty="0" smtClean="0"/>
              <a:t>private </a:t>
            </a:r>
            <a:r>
              <a:rPr lang="de-DE" sz="1600" dirty="0" err="1" smtClean="0"/>
              <a:t>damage</a:t>
            </a:r>
            <a:r>
              <a:rPr lang="de-DE" sz="1600" dirty="0" smtClean="0"/>
              <a:t> </a:t>
            </a:r>
            <a:r>
              <a:rPr lang="de-DE" sz="1600" dirty="0" err="1" smtClean="0"/>
              <a:t>actions</a:t>
            </a:r>
            <a:r>
              <a:rPr lang="de-DE" sz="1600" dirty="0" smtClean="0"/>
              <a:t> </a:t>
            </a:r>
            <a:r>
              <a:rPr lang="de-DE" sz="1600" dirty="0" err="1" smtClean="0"/>
              <a:t>subject</a:t>
            </a:r>
            <a:r>
              <a:rPr lang="de-DE" sz="1600" dirty="0" smtClean="0"/>
              <a:t> to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decision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infringer</a:t>
            </a:r>
            <a:r>
              <a:rPr lang="de-DE" sz="1600" dirty="0" smtClean="0"/>
              <a:t>, </a:t>
            </a:r>
            <a:r>
              <a:rPr lang="de-DE" sz="1600" dirty="0" err="1" smtClean="0"/>
              <a:t>if</a:t>
            </a:r>
            <a:r>
              <a:rPr lang="de-DE" sz="1600" dirty="0" smtClean="0"/>
              <a:t> to </a:t>
            </a:r>
            <a:r>
              <a:rPr lang="de-DE" sz="1600" dirty="0" err="1" smtClean="0"/>
              <a:t>volunteer</a:t>
            </a:r>
            <a:r>
              <a:rPr lang="de-DE" sz="1600" dirty="0" smtClean="0"/>
              <a:t> for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not? </a:t>
            </a:r>
            <a:endParaRPr lang="de-DE" sz="1600" dirty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6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600" dirty="0" smtClean="0"/>
              <a:t>In case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voluntary</a:t>
            </a:r>
            <a:r>
              <a:rPr lang="de-DE" sz="1600" dirty="0" smtClean="0"/>
              <a:t> </a:t>
            </a:r>
            <a:r>
              <a:rPr lang="de-DE" sz="1600" dirty="0" err="1" smtClean="0"/>
              <a:t>compensation</a:t>
            </a:r>
            <a:r>
              <a:rPr lang="de-DE" sz="1600" dirty="0" smtClean="0"/>
              <a:t>, </a:t>
            </a:r>
            <a:r>
              <a:rPr lang="de-DE" sz="1600" dirty="0" err="1" smtClean="0"/>
              <a:t>what</a:t>
            </a:r>
            <a:r>
              <a:rPr lang="de-DE" sz="1600" dirty="0" smtClean="0"/>
              <a:t> </a:t>
            </a:r>
            <a:r>
              <a:rPr lang="de-DE" sz="1600" dirty="0" err="1" smtClean="0"/>
              <a:t>statute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limitation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be</a:t>
            </a:r>
            <a:r>
              <a:rPr lang="de-DE" sz="1600" dirty="0" smtClean="0"/>
              <a:t> </a:t>
            </a:r>
            <a:r>
              <a:rPr lang="de-DE" sz="1600" dirty="0" err="1" smtClean="0"/>
              <a:t>applied</a:t>
            </a:r>
            <a:r>
              <a:rPr lang="de-DE" sz="1600" dirty="0" smtClean="0"/>
              <a:t>? </a:t>
            </a:r>
            <a:endParaRPr lang="de-DE" sz="1600" dirty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0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0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000" dirty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13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01316"/>
            <a:ext cx="1907679" cy="113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9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More </a:t>
            </a:r>
            <a:r>
              <a:rPr lang="de-DE" b="1" dirty="0" err="1" smtClean="0"/>
              <a:t>questions</a:t>
            </a:r>
            <a:r>
              <a:rPr lang="de-DE" b="1" dirty="0" smtClean="0"/>
              <a:t> for </a:t>
            </a:r>
            <a:r>
              <a:rPr lang="de-DE" b="1" dirty="0" err="1" smtClean="0"/>
              <a:t>discussion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003232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algn="ctr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algn="ctr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r>
              <a:rPr lang="de-DE" sz="1800" dirty="0" err="1" smtClean="0"/>
              <a:t>If</a:t>
            </a:r>
            <a:r>
              <a:rPr lang="de-DE" sz="1800" dirty="0" smtClean="0"/>
              <a:t> </a:t>
            </a:r>
            <a:r>
              <a:rPr lang="de-DE" sz="1800" dirty="0" err="1" smtClean="0"/>
              <a:t>compensation</a:t>
            </a:r>
            <a:r>
              <a:rPr lang="de-DE" sz="1800" dirty="0" smtClean="0"/>
              <a:t> </a:t>
            </a:r>
            <a:r>
              <a:rPr lang="de-DE" sz="1800" dirty="0" err="1" smtClean="0"/>
              <a:t>could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collected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  <a:r>
              <a:rPr lang="de-DE" sz="1800" dirty="0" err="1" smtClean="0"/>
              <a:t>NCA‘s</a:t>
            </a:r>
            <a:r>
              <a:rPr lang="de-DE" sz="1800" dirty="0" smtClean="0"/>
              <a:t>, </a:t>
            </a:r>
            <a:r>
              <a:rPr lang="de-DE" sz="1800" dirty="0" err="1" smtClean="0"/>
              <a:t>would</a:t>
            </a:r>
            <a:r>
              <a:rPr lang="de-DE" sz="1800" dirty="0" smtClean="0"/>
              <a:t> </a:t>
            </a:r>
            <a:r>
              <a:rPr lang="de-DE" sz="1800" dirty="0" err="1" smtClean="0"/>
              <a:t>creating</a:t>
            </a:r>
            <a:r>
              <a:rPr lang="de-DE" sz="1800" dirty="0" smtClean="0"/>
              <a:t> a </a:t>
            </a:r>
            <a:r>
              <a:rPr lang="de-DE" sz="1800" dirty="0" err="1" smtClean="0"/>
              <a:t>pool</a:t>
            </a:r>
            <a:r>
              <a:rPr lang="de-DE" sz="1800" dirty="0" smtClean="0"/>
              <a:t>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alike</a:t>
            </a:r>
            <a:r>
              <a:rPr lang="de-DE" sz="1800" dirty="0" smtClean="0"/>
              <a:t> </a:t>
            </a:r>
            <a:r>
              <a:rPr lang="de-DE" sz="1800" dirty="0" err="1" smtClean="0"/>
              <a:t>instead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(</a:t>
            </a:r>
            <a:r>
              <a:rPr lang="de-DE" sz="1800" dirty="0" err="1" smtClean="0"/>
              <a:t>reduced</a:t>
            </a:r>
            <a:r>
              <a:rPr lang="de-DE" sz="1800" dirty="0" smtClean="0"/>
              <a:t>) </a:t>
            </a:r>
            <a:r>
              <a:rPr lang="de-DE" sz="1800" dirty="0" err="1" smtClean="0"/>
              <a:t>fines</a:t>
            </a:r>
            <a:r>
              <a:rPr lang="de-DE" sz="1800" dirty="0" smtClean="0"/>
              <a:t> </a:t>
            </a:r>
            <a:r>
              <a:rPr lang="de-DE" sz="1800" dirty="0" err="1" smtClean="0"/>
              <a:t>ensure</a:t>
            </a:r>
            <a:r>
              <a:rPr lang="de-DE" sz="1800" dirty="0" smtClean="0"/>
              <a:t> </a:t>
            </a:r>
            <a:r>
              <a:rPr lang="de-DE" sz="1800" dirty="0" err="1" smtClean="0"/>
              <a:t>more</a:t>
            </a:r>
            <a:r>
              <a:rPr lang="de-DE" sz="1800" dirty="0" smtClean="0"/>
              <a:t> </a:t>
            </a:r>
            <a:r>
              <a:rPr lang="de-DE" sz="1800" dirty="0" err="1" smtClean="0"/>
              <a:t>effective</a:t>
            </a:r>
            <a:r>
              <a:rPr lang="de-DE" sz="1800" dirty="0" smtClean="0"/>
              <a:t> </a:t>
            </a:r>
            <a:r>
              <a:rPr lang="de-DE" sz="1800" dirty="0" err="1" smtClean="0"/>
              <a:t>compensation</a:t>
            </a:r>
            <a:r>
              <a:rPr lang="de-DE" sz="1800" dirty="0" smtClean="0"/>
              <a:t> for </a:t>
            </a:r>
            <a:r>
              <a:rPr lang="de-DE" sz="1800" dirty="0" err="1" smtClean="0"/>
              <a:t>claimants</a:t>
            </a:r>
            <a:r>
              <a:rPr lang="de-DE" sz="1800" dirty="0" smtClean="0"/>
              <a:t>? 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0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14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61356"/>
            <a:ext cx="307630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96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More </a:t>
            </a:r>
            <a:r>
              <a:rPr lang="de-DE" b="1" dirty="0" err="1" smtClean="0"/>
              <a:t>questions</a:t>
            </a:r>
            <a:r>
              <a:rPr lang="de-DE" b="1" dirty="0" smtClean="0"/>
              <a:t> for </a:t>
            </a:r>
            <a:r>
              <a:rPr lang="de-DE" b="1" dirty="0" err="1" smtClean="0"/>
              <a:t>discussion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003232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algn="ctr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algn="ctr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1800" dirty="0" smtClean="0"/>
          </a:p>
          <a:p>
            <a:pPr marL="0" indent="0" algn="ctr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r>
              <a:rPr lang="de-DE" sz="1800" dirty="0" err="1" smtClean="0"/>
              <a:t>How</a:t>
            </a:r>
            <a:r>
              <a:rPr lang="de-DE" sz="1800" dirty="0" smtClean="0"/>
              <a:t> </a:t>
            </a:r>
            <a:r>
              <a:rPr lang="de-DE" sz="1800" dirty="0" err="1"/>
              <a:t>much</a:t>
            </a:r>
            <a:r>
              <a:rPr lang="de-DE" sz="1800" dirty="0"/>
              <a:t> </a:t>
            </a:r>
            <a:r>
              <a:rPr lang="de-DE" sz="1800" dirty="0" err="1"/>
              <a:t>deterrance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necessary</a:t>
            </a:r>
            <a:r>
              <a:rPr lang="de-DE" sz="1800" dirty="0"/>
              <a:t> to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disincentivize</a:t>
            </a:r>
            <a:r>
              <a:rPr lang="de-DE" sz="1800" dirty="0" smtClean="0"/>
              <a:t> </a:t>
            </a:r>
            <a:r>
              <a:rPr lang="de-DE" sz="1800" dirty="0" err="1" smtClean="0"/>
              <a:t>companies</a:t>
            </a:r>
            <a:r>
              <a:rPr lang="de-DE" sz="1800" dirty="0" smtClean="0"/>
              <a:t>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price</a:t>
            </a:r>
            <a:r>
              <a:rPr lang="de-DE" sz="1800" dirty="0"/>
              <a:t> </a:t>
            </a:r>
            <a:r>
              <a:rPr lang="de-DE" sz="1800" dirty="0" err="1"/>
              <a:t>fixing</a:t>
            </a:r>
            <a:r>
              <a:rPr lang="de-DE" sz="1800" dirty="0"/>
              <a:t>? 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0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15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6" name="Picture 2" descr="http://www.dsl-kontor.de/template/bilder/ratl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345332"/>
            <a:ext cx="2448271" cy="25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14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6" descr="http://at.schindhelm.com/uploads/tx_awcomtool/IMG_1424_p_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57917"/>
            <a:ext cx="2743027" cy="19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611" name="Textfeld 8"/>
          <p:cNvSpPr txBox="1">
            <a:spLocks noChangeArrowheads="1"/>
          </p:cNvSpPr>
          <p:nvPr/>
        </p:nvSpPr>
        <p:spPr bwMode="auto">
          <a:xfrm>
            <a:off x="4140201" y="1485722"/>
            <a:ext cx="388778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400" dirty="0"/>
              <a:t>Christina Hummer</a:t>
            </a: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 err="1"/>
              <a:t>Dr.iur</a:t>
            </a:r>
            <a:r>
              <a:rPr lang="fr-FR" sz="1000" dirty="0"/>
              <a:t>., LL.M.</a:t>
            </a: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/>
              <a:t>Partner</a:t>
            </a: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</a:pPr>
            <a:r>
              <a:rPr lang="fr-FR" sz="1000" dirty="0"/>
              <a:t>Solicitor (</a:t>
            </a:r>
            <a:r>
              <a:rPr lang="fr-FR" sz="1000" dirty="0" err="1"/>
              <a:t>England</a:t>
            </a:r>
            <a:r>
              <a:rPr lang="fr-FR" sz="1000" dirty="0"/>
              <a:t> &amp; Wales)</a:t>
            </a: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 smtClean="0"/>
              <a:t>Attorney-at-Law </a:t>
            </a:r>
            <a:r>
              <a:rPr lang="fr-FR" sz="1000" dirty="0"/>
              <a:t>(New York)</a:t>
            </a: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 err="1"/>
              <a:t>Niedergelassene</a:t>
            </a:r>
            <a:r>
              <a:rPr lang="fr-FR" sz="1000" dirty="0"/>
              <a:t> </a:t>
            </a:r>
            <a:r>
              <a:rPr lang="fr-FR" sz="1000" dirty="0" err="1"/>
              <a:t>europäische</a:t>
            </a:r>
            <a:r>
              <a:rPr lang="fr-FR" sz="1000" dirty="0"/>
              <a:t> </a:t>
            </a:r>
            <a:r>
              <a:rPr lang="fr-FR" sz="1000" dirty="0" err="1"/>
              <a:t>Rechtsanwältin</a:t>
            </a:r>
            <a:r>
              <a:rPr lang="fr-FR" sz="1000" dirty="0"/>
              <a:t> (</a:t>
            </a:r>
            <a:r>
              <a:rPr lang="fr-FR" sz="1000" dirty="0" err="1"/>
              <a:t>Brüssel</a:t>
            </a:r>
            <a:r>
              <a:rPr lang="fr-FR" sz="1000" dirty="0"/>
              <a:t> </a:t>
            </a:r>
            <a:r>
              <a:rPr lang="fr-FR" sz="1000" dirty="0" err="1"/>
              <a:t>und</a:t>
            </a:r>
            <a:r>
              <a:rPr lang="fr-FR" sz="1000" dirty="0"/>
              <a:t> Wien)</a:t>
            </a:r>
          </a:p>
        </p:txBody>
      </p:sp>
      <p:sp>
        <p:nvSpPr>
          <p:cNvPr id="196612" name="Textfeld 7"/>
          <p:cNvSpPr txBox="1">
            <a:spLocks noChangeArrowheads="1"/>
          </p:cNvSpPr>
          <p:nvPr/>
        </p:nvSpPr>
        <p:spPr bwMode="auto">
          <a:xfrm>
            <a:off x="4140201" y="2716828"/>
            <a:ext cx="25193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200" dirty="0" err="1">
                <a:solidFill>
                  <a:srgbClr val="5A5B5E"/>
                </a:solidFill>
              </a:rPr>
              <a:t>Saxinger</a:t>
            </a:r>
            <a:r>
              <a:rPr lang="fr-FR" sz="1200" dirty="0">
                <a:solidFill>
                  <a:srgbClr val="5A5B5E"/>
                </a:solidFill>
              </a:rPr>
              <a:t>, </a:t>
            </a:r>
            <a:r>
              <a:rPr lang="fr-FR" sz="1200" dirty="0" err="1">
                <a:solidFill>
                  <a:srgbClr val="5A5B5E"/>
                </a:solidFill>
              </a:rPr>
              <a:t>Chalupsky</a:t>
            </a:r>
            <a:r>
              <a:rPr lang="fr-FR" sz="1200" dirty="0">
                <a:solidFill>
                  <a:srgbClr val="5A5B5E"/>
                </a:solidFill>
              </a:rPr>
              <a:t> &amp; Partner</a:t>
            </a:r>
            <a:br>
              <a:rPr lang="fr-FR" sz="1200" dirty="0">
                <a:solidFill>
                  <a:srgbClr val="5A5B5E"/>
                </a:solidFill>
              </a:rPr>
            </a:br>
            <a:r>
              <a:rPr lang="fr-FR" sz="1200" dirty="0" err="1">
                <a:solidFill>
                  <a:srgbClr val="5A5B5E"/>
                </a:solidFill>
              </a:rPr>
              <a:t>Rechtsanwälte</a:t>
            </a:r>
            <a:r>
              <a:rPr lang="fr-FR" sz="1200" dirty="0">
                <a:solidFill>
                  <a:srgbClr val="5A5B5E"/>
                </a:solidFill>
              </a:rPr>
              <a:t> </a:t>
            </a:r>
            <a:r>
              <a:rPr lang="fr-FR" sz="1200" dirty="0" err="1">
                <a:solidFill>
                  <a:srgbClr val="5A5B5E"/>
                </a:solidFill>
              </a:rPr>
              <a:t>GmbH</a:t>
            </a:r>
            <a:endParaRPr lang="fr-FR" sz="1200" dirty="0">
              <a:solidFill>
                <a:srgbClr val="5A5B5E"/>
              </a:solidFill>
            </a:endParaRP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 smtClean="0">
                <a:solidFill>
                  <a:srgbClr val="5A5B5E"/>
                </a:solidFill>
              </a:rPr>
              <a:t>1010 Wien, </a:t>
            </a:r>
            <a:r>
              <a:rPr lang="fr-FR" sz="1000" dirty="0" err="1" smtClean="0">
                <a:solidFill>
                  <a:srgbClr val="5A5B5E"/>
                </a:solidFill>
              </a:rPr>
              <a:t>Wächtergasse</a:t>
            </a:r>
            <a:r>
              <a:rPr lang="fr-FR" sz="1000" dirty="0" smtClean="0">
                <a:solidFill>
                  <a:srgbClr val="5A5B5E"/>
                </a:solidFill>
              </a:rPr>
              <a:t> 1 </a:t>
            </a:r>
            <a:endParaRPr lang="fr-FR" sz="1000" dirty="0">
              <a:solidFill>
                <a:srgbClr val="5A5B5E"/>
              </a:solidFill>
            </a:endParaRP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>
                <a:solidFill>
                  <a:srgbClr val="5A5B5E"/>
                </a:solidFill>
              </a:rPr>
              <a:t>Tel.  </a:t>
            </a:r>
            <a:r>
              <a:rPr lang="fr-FR" sz="1000" dirty="0" smtClean="0">
                <a:solidFill>
                  <a:srgbClr val="5A5B5E"/>
                </a:solidFill>
              </a:rPr>
              <a:t>+43 1 90 50 100</a:t>
            </a:r>
            <a:endParaRPr lang="fr-FR" sz="1000" dirty="0">
              <a:solidFill>
                <a:srgbClr val="5A5B5E"/>
              </a:solidFill>
            </a:endParaRP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>
                <a:solidFill>
                  <a:srgbClr val="5A5B5E"/>
                </a:solidFill>
              </a:rPr>
              <a:t>Fax  </a:t>
            </a:r>
            <a:r>
              <a:rPr lang="fr-FR" sz="1000" dirty="0" smtClean="0">
                <a:solidFill>
                  <a:srgbClr val="5A5B5E"/>
                </a:solidFill>
              </a:rPr>
              <a:t>+</a:t>
            </a:r>
            <a:r>
              <a:rPr lang="de-DE" sz="1000" dirty="0" smtClean="0">
                <a:solidFill>
                  <a:srgbClr val="5A5B5E"/>
                </a:solidFill>
              </a:rPr>
              <a:t>43 1 90 50 100 200 </a:t>
            </a:r>
            <a:endParaRPr lang="fr-FR" sz="1000" dirty="0">
              <a:solidFill>
                <a:srgbClr val="5A5B5E"/>
              </a:solidFill>
            </a:endParaRPr>
          </a:p>
          <a:p>
            <a:pPr>
              <a:spcBef>
                <a:spcPct val="20000"/>
              </a:spcBef>
              <a:buClr>
                <a:srgbClr val="071C43"/>
              </a:buClr>
              <a:buSzPct val="50000"/>
              <a:buFont typeface="Webdings" pitchFamily="18" charset="2"/>
              <a:buNone/>
            </a:pPr>
            <a:r>
              <a:rPr lang="fr-FR" sz="1000" dirty="0">
                <a:solidFill>
                  <a:srgbClr val="5A5B5E"/>
                </a:solidFill>
              </a:rPr>
              <a:t>c.hummer@scwp.com</a:t>
            </a:r>
            <a:endParaRPr lang="de-DE" sz="1000" dirty="0">
              <a:solidFill>
                <a:srgbClr val="5A5B5E"/>
              </a:solidFill>
            </a:endParaRPr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4098801" y="5194300"/>
            <a:ext cx="946398" cy="30321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04FA93C-D3A6-4C49-9B57-2C9B7BF20468}" type="slidenum">
              <a:rPr lang="de-DE" sz="1200">
                <a:solidFill>
                  <a:schemeClr val="tx1">
                    <a:tint val="75000"/>
                  </a:schemeClr>
                </a:solidFill>
                <a:latin typeface="Agenda-Light" pitchFamily="18" charset="0"/>
              </a:rPr>
              <a:pPr algn="ctr">
                <a:defRPr/>
              </a:pPr>
              <a:t>16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Agenda-L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Rechtsprechung.JPG (867×600)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9" t="16179" r="47604" b="29631"/>
          <a:stretch/>
        </p:blipFill>
        <p:spPr>
          <a:xfrm>
            <a:off x="6448747" y="2475706"/>
            <a:ext cx="2371725" cy="2686050"/>
          </a:xfrm>
          <a:prstGeom prst="rect">
            <a:avLst/>
          </a:prstGeom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Private </a:t>
            </a:r>
            <a:r>
              <a:rPr lang="de-DE" b="1" dirty="0" err="1" smtClean="0"/>
              <a:t>enforcement</a:t>
            </a:r>
            <a:r>
              <a:rPr lang="de-DE" b="1" dirty="0" smtClean="0"/>
              <a:t> in Austria </a:t>
            </a:r>
            <a:r>
              <a:rPr lang="de-DE" b="1" dirty="0" smtClean="0"/>
              <a:t>/</a:t>
            </a:r>
            <a:br>
              <a:rPr lang="de-DE" b="1" dirty="0" smtClean="0"/>
            </a:br>
            <a:r>
              <a:rPr lang="de-DE" b="1" dirty="0" smtClean="0"/>
              <a:t>ECJ </a:t>
            </a:r>
            <a:r>
              <a:rPr lang="de-DE" b="1" dirty="0" err="1" smtClean="0"/>
              <a:t>preliminary</a:t>
            </a:r>
            <a:r>
              <a:rPr lang="de-DE" b="1" dirty="0" smtClean="0"/>
              <a:t> </a:t>
            </a:r>
            <a:r>
              <a:rPr lang="de-DE" b="1" dirty="0" err="1" smtClean="0"/>
              <a:t>proceedings</a:t>
            </a:r>
            <a:r>
              <a:rPr lang="de-DE" b="1" dirty="0" smtClean="0"/>
              <a:t> </a:t>
            </a:r>
            <a:r>
              <a:rPr lang="de-DE" b="1" dirty="0" err="1" smtClean="0"/>
              <a:t>launched</a:t>
            </a:r>
            <a:r>
              <a:rPr lang="de-DE" b="1" dirty="0" smtClean="0"/>
              <a:t> </a:t>
            </a:r>
            <a:r>
              <a:rPr lang="de-DE" b="1" dirty="0" err="1" smtClean="0"/>
              <a:t>by</a:t>
            </a:r>
            <a:r>
              <a:rPr lang="de-DE" b="1" dirty="0" smtClean="0"/>
              <a:t> Austrian </a:t>
            </a:r>
            <a:r>
              <a:rPr lang="de-DE" b="1" dirty="0" err="1" smtClean="0"/>
              <a:t>court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err="1" smtClean="0"/>
              <a:t>Pending</a:t>
            </a:r>
            <a:r>
              <a:rPr lang="de-DE" sz="2000" dirty="0" smtClean="0"/>
              <a:t> private </a:t>
            </a:r>
            <a:r>
              <a:rPr lang="de-DE" sz="2000" dirty="0" err="1" smtClean="0"/>
              <a:t>litigation</a:t>
            </a:r>
            <a:r>
              <a:rPr lang="de-DE" sz="2000" dirty="0" smtClean="0"/>
              <a:t> </a:t>
            </a:r>
            <a:r>
              <a:rPr lang="de-DE" sz="2000" dirty="0" smtClean="0"/>
              <a:t>(</a:t>
            </a:r>
            <a:r>
              <a:rPr lang="de-DE" sz="2000" dirty="0" err="1" smtClean="0"/>
              <a:t>elevator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escalator</a:t>
            </a:r>
            <a:r>
              <a:rPr lang="de-DE" sz="2000" dirty="0" smtClean="0"/>
              <a:t> </a:t>
            </a:r>
            <a:r>
              <a:rPr lang="de-DE" sz="2000" dirty="0" err="1" smtClean="0"/>
              <a:t>cartel</a:t>
            </a:r>
            <a:r>
              <a:rPr lang="de-DE" sz="2000" dirty="0" smtClean="0"/>
              <a:t>)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smtClean="0"/>
              <a:t>Access to </a:t>
            </a:r>
            <a:r>
              <a:rPr lang="de-DE" sz="2000" dirty="0" err="1" smtClean="0"/>
              <a:t>files</a:t>
            </a:r>
            <a:r>
              <a:rPr lang="de-DE" sz="2000" dirty="0" smtClean="0"/>
              <a:t>: </a:t>
            </a:r>
          </a:p>
          <a:p>
            <a:pPr marL="36195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r>
              <a:rPr lang="de-DE" sz="2000" dirty="0" smtClean="0"/>
              <a:t>ECJ Case </a:t>
            </a:r>
            <a:r>
              <a:rPr lang="de-DE" sz="2000" dirty="0" smtClean="0"/>
              <a:t>C-536/11 </a:t>
            </a:r>
            <a:r>
              <a:rPr lang="de-DE" sz="2000" i="1" dirty="0" smtClean="0"/>
              <a:t>BWB vs. Donau Chemie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err="1" smtClean="0"/>
              <a:t>Umbrella-effect</a:t>
            </a:r>
            <a:r>
              <a:rPr lang="de-DE" sz="2000" dirty="0" smtClean="0"/>
              <a:t>: </a:t>
            </a:r>
          </a:p>
          <a:p>
            <a:pPr marL="36195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r>
              <a:rPr lang="de-DE" sz="2000" dirty="0" smtClean="0"/>
              <a:t>ECJ C-557/12 </a:t>
            </a:r>
            <a:r>
              <a:rPr lang="de-DE" sz="2000" i="1" dirty="0" smtClean="0"/>
              <a:t>Kone AG </a:t>
            </a:r>
            <a:r>
              <a:rPr lang="de-DE" sz="2000" i="1" dirty="0" err="1" smtClean="0"/>
              <a:t>and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others</a:t>
            </a:r>
            <a:r>
              <a:rPr lang="de-DE" sz="2000" i="1" dirty="0" smtClean="0"/>
              <a:t> vs. </a:t>
            </a:r>
            <a:r>
              <a:rPr lang="de-DE" sz="2000" i="1" dirty="0" smtClean="0"/>
              <a:t/>
            </a:r>
            <a:br>
              <a:rPr lang="de-DE" sz="2000" i="1" dirty="0" smtClean="0"/>
            </a:br>
            <a:r>
              <a:rPr lang="de-DE" sz="2000" i="1" dirty="0" smtClean="0"/>
              <a:t>ÖBB </a:t>
            </a:r>
            <a:r>
              <a:rPr lang="de-DE" sz="2000" i="1" dirty="0" smtClean="0"/>
              <a:t>Infrastruktur AG 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4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4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2</a:t>
            </a:fld>
            <a:endParaRPr lang="de-AT" dirty="0">
              <a:latin typeface="Agenda-L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73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Future </a:t>
            </a:r>
            <a:r>
              <a:rPr lang="de-DE" b="1" dirty="0" err="1" smtClean="0"/>
              <a:t>impact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EU </a:t>
            </a:r>
            <a:r>
              <a:rPr lang="de-DE" b="1" dirty="0" err="1" smtClean="0"/>
              <a:t>damage</a:t>
            </a:r>
            <a:r>
              <a:rPr lang="de-DE" b="1" dirty="0" smtClean="0"/>
              <a:t> </a:t>
            </a:r>
            <a:r>
              <a:rPr lang="de-DE" b="1" dirty="0" err="1" smtClean="0"/>
              <a:t>directive</a:t>
            </a:r>
            <a:r>
              <a:rPr lang="de-DE" b="1" dirty="0" smtClean="0"/>
              <a:t> (also on Austria)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7859216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err="1" smtClean="0"/>
              <a:t>Pending</a:t>
            </a:r>
            <a:r>
              <a:rPr lang="de-DE" sz="2000" dirty="0" smtClean="0"/>
              <a:t> </a:t>
            </a:r>
            <a:r>
              <a:rPr lang="de-DE" sz="2000" dirty="0" err="1" smtClean="0"/>
              <a:t>reform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current</a:t>
            </a:r>
            <a:r>
              <a:rPr lang="de-DE" sz="2000" dirty="0" smtClean="0"/>
              <a:t> Austrian </a:t>
            </a:r>
            <a:r>
              <a:rPr lang="de-DE" sz="2000" dirty="0" err="1" smtClean="0"/>
              <a:t>Cartel</a:t>
            </a:r>
            <a:r>
              <a:rPr lang="de-DE" sz="2000" dirty="0" smtClean="0"/>
              <a:t> Act 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err="1" smtClean="0"/>
              <a:t>Draft</a:t>
            </a:r>
            <a:r>
              <a:rPr lang="de-DE" sz="2000" dirty="0" smtClean="0"/>
              <a:t> not </a:t>
            </a:r>
            <a:r>
              <a:rPr lang="de-DE" sz="2000" dirty="0" err="1" smtClean="0"/>
              <a:t>publically</a:t>
            </a:r>
            <a:r>
              <a:rPr lang="de-DE" sz="2000" dirty="0" smtClean="0"/>
              <a:t> </a:t>
            </a:r>
            <a:r>
              <a:rPr lang="de-DE" sz="2000" dirty="0" err="1" smtClean="0"/>
              <a:t>available</a:t>
            </a:r>
            <a:r>
              <a:rPr lang="de-DE" sz="2000" dirty="0" smtClean="0"/>
              <a:t> </a:t>
            </a:r>
            <a:r>
              <a:rPr lang="de-DE" sz="2000" dirty="0" err="1" smtClean="0"/>
              <a:t>yet</a:t>
            </a: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err="1" smtClean="0"/>
              <a:t>Very</a:t>
            </a:r>
            <a:r>
              <a:rPr lang="de-DE" sz="2000" dirty="0" smtClean="0"/>
              <a:t> </a:t>
            </a:r>
            <a:r>
              <a:rPr lang="de-DE" sz="2000" dirty="0" err="1" smtClean="0"/>
              <a:t>controversial</a:t>
            </a:r>
            <a:r>
              <a:rPr lang="de-DE" sz="2000" dirty="0" smtClean="0"/>
              <a:t> </a:t>
            </a:r>
            <a:r>
              <a:rPr lang="de-DE" sz="2000" dirty="0" err="1" smtClean="0"/>
              <a:t>discussions</a:t>
            </a:r>
            <a:r>
              <a:rPr lang="de-DE" sz="2000" dirty="0" smtClean="0"/>
              <a:t> on </a:t>
            </a:r>
            <a:r>
              <a:rPr lang="de-DE" sz="2000" dirty="0" err="1" smtClean="0"/>
              <a:t>various</a:t>
            </a:r>
            <a:r>
              <a:rPr lang="de-DE" sz="2000" dirty="0" smtClean="0"/>
              <a:t> </a:t>
            </a:r>
            <a:r>
              <a:rPr lang="de-DE" sz="2000" dirty="0" err="1" smtClean="0"/>
              <a:t>points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between</a:t>
            </a:r>
            <a:r>
              <a:rPr lang="de-DE" sz="2000" dirty="0" smtClean="0"/>
              <a:t> </a:t>
            </a:r>
            <a:r>
              <a:rPr lang="de-DE" sz="2000" dirty="0" err="1" smtClean="0"/>
              <a:t>ministry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justice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Austrian </a:t>
            </a:r>
            <a:r>
              <a:rPr lang="de-DE" sz="2000" dirty="0" err="1" smtClean="0"/>
              <a:t>antitrust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community</a:t>
            </a:r>
            <a:endParaRPr lang="de-DE" sz="2000" dirty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3</a:t>
            </a:fld>
            <a:endParaRPr lang="de-AT" dirty="0">
              <a:latin typeface="Agenda-L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err="1" smtClean="0"/>
              <a:t>Taking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discussion</a:t>
            </a:r>
            <a:r>
              <a:rPr lang="de-DE" b="1" dirty="0" smtClean="0"/>
              <a:t> </a:t>
            </a:r>
            <a:r>
              <a:rPr lang="de-DE" b="1" dirty="0" err="1" smtClean="0"/>
              <a:t>further</a:t>
            </a:r>
            <a:r>
              <a:rPr lang="de-DE" b="1" dirty="0" smtClean="0"/>
              <a:t>… (i) 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7859216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smtClean="0"/>
              <a:t>Will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implementation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EU </a:t>
            </a:r>
            <a:r>
              <a:rPr lang="de-DE" sz="2000" dirty="0" err="1" smtClean="0"/>
              <a:t>directive</a:t>
            </a:r>
            <a:r>
              <a:rPr lang="de-DE" sz="2000" dirty="0" smtClean="0"/>
              <a:t> </a:t>
            </a:r>
            <a:r>
              <a:rPr lang="de-DE" sz="2000" dirty="0" err="1" smtClean="0"/>
              <a:t>solve</a:t>
            </a:r>
            <a:r>
              <a:rPr lang="de-DE" sz="2000" dirty="0" smtClean="0"/>
              <a:t> </a:t>
            </a:r>
            <a:r>
              <a:rPr lang="de-DE" sz="2000" dirty="0" err="1" smtClean="0"/>
              <a:t>pending</a:t>
            </a:r>
            <a:r>
              <a:rPr lang="de-DE" sz="2000" dirty="0" smtClean="0"/>
              <a:t> </a:t>
            </a:r>
            <a:r>
              <a:rPr lang="de-DE" sz="2000" dirty="0" err="1" smtClean="0"/>
              <a:t>questions</a:t>
            </a:r>
            <a:r>
              <a:rPr lang="de-DE" sz="2000" dirty="0" smtClean="0"/>
              <a:t>? </a:t>
            </a:r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r>
              <a:rPr lang="de-DE" sz="2000" dirty="0" smtClean="0"/>
              <a:t>Will </a:t>
            </a:r>
            <a:r>
              <a:rPr lang="de-DE" sz="2000" dirty="0" err="1" smtClean="0"/>
              <a:t>proceedings</a:t>
            </a:r>
            <a:r>
              <a:rPr lang="de-DE" sz="2000" dirty="0" smtClean="0"/>
              <a:t> </a:t>
            </a:r>
            <a:r>
              <a:rPr lang="de-DE" sz="2000" dirty="0" err="1" smtClean="0"/>
              <a:t>consequently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shorter</a:t>
            </a:r>
            <a:r>
              <a:rPr lang="de-DE" sz="2000" dirty="0" smtClean="0"/>
              <a:t> as </a:t>
            </a:r>
            <a:r>
              <a:rPr lang="de-DE" sz="2000" dirty="0" err="1" smtClean="0"/>
              <a:t>currently</a:t>
            </a:r>
            <a:r>
              <a:rPr lang="de-DE" sz="2000" dirty="0" smtClean="0"/>
              <a:t> </a:t>
            </a:r>
            <a:r>
              <a:rPr lang="de-DE" sz="2000" dirty="0" err="1" smtClean="0"/>
              <a:t>pending</a:t>
            </a:r>
            <a:r>
              <a:rPr lang="de-DE" sz="2000" dirty="0" smtClean="0"/>
              <a:t> </a:t>
            </a:r>
            <a:r>
              <a:rPr lang="de-DE" sz="2000" dirty="0" err="1" smtClean="0"/>
              <a:t>questions</a:t>
            </a:r>
            <a:r>
              <a:rPr lang="de-DE" sz="2000" dirty="0" smtClean="0"/>
              <a:t> </a:t>
            </a:r>
            <a:r>
              <a:rPr lang="de-DE" sz="2000" dirty="0" err="1" smtClean="0"/>
              <a:t>might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solved</a:t>
            </a:r>
            <a:r>
              <a:rPr lang="de-DE" sz="2000" dirty="0" smtClean="0"/>
              <a:t>? 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4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072407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24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err="1" smtClean="0"/>
              <a:t>Taking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discussion</a:t>
            </a:r>
            <a:r>
              <a:rPr lang="de-DE" b="1" dirty="0" smtClean="0"/>
              <a:t> </a:t>
            </a:r>
            <a:r>
              <a:rPr lang="de-DE" b="1" dirty="0" err="1" smtClean="0"/>
              <a:t>further</a:t>
            </a:r>
            <a:r>
              <a:rPr lang="de-DE" b="1" dirty="0" smtClean="0"/>
              <a:t>… (ii)  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7859216" cy="37719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marL="0" indent="0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marL="0" indent="0" algn="ctr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 smtClean="0"/>
          </a:p>
          <a:p>
            <a:pPr marL="0" indent="0" algn="ctr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endParaRPr lang="de-DE" sz="2000" dirty="0"/>
          </a:p>
          <a:p>
            <a:pPr marL="0" indent="0" algn="ctr" eaLnBrk="1" hangingPunct="1">
              <a:spcBef>
                <a:spcPct val="0"/>
              </a:spcBef>
              <a:buClr>
                <a:schemeClr val="accent1"/>
              </a:buClr>
              <a:buSzPct val="110000"/>
              <a:buNone/>
              <a:defRPr/>
            </a:pPr>
            <a:r>
              <a:rPr lang="de-DE" sz="2000" dirty="0" smtClean="0"/>
              <a:t>      Do </a:t>
            </a:r>
            <a:r>
              <a:rPr lang="de-DE" sz="2000" dirty="0" err="1" smtClean="0"/>
              <a:t>we</a:t>
            </a:r>
            <a:r>
              <a:rPr lang="de-DE" sz="2000" dirty="0" smtClean="0"/>
              <a:t> </a:t>
            </a:r>
            <a:r>
              <a:rPr lang="de-DE" sz="2000" dirty="0" err="1" smtClean="0"/>
              <a:t>really</a:t>
            </a:r>
            <a:r>
              <a:rPr lang="de-DE" sz="2000" dirty="0" smtClean="0"/>
              <a:t> </a:t>
            </a:r>
            <a:r>
              <a:rPr lang="de-DE" sz="2000" dirty="0" err="1" smtClean="0"/>
              <a:t>need</a:t>
            </a:r>
            <a:r>
              <a:rPr lang="de-DE" sz="2000" dirty="0" smtClean="0"/>
              <a:t> „</a:t>
            </a:r>
            <a:r>
              <a:rPr lang="de-DE" sz="2000" dirty="0" err="1" smtClean="0"/>
              <a:t>access</a:t>
            </a:r>
            <a:r>
              <a:rPr lang="de-DE" sz="2000" dirty="0" smtClean="0"/>
              <a:t> to a </a:t>
            </a:r>
            <a:r>
              <a:rPr lang="de-DE" sz="2000" dirty="0" err="1" smtClean="0"/>
              <a:t>file</a:t>
            </a:r>
            <a:r>
              <a:rPr lang="de-DE" sz="2000" dirty="0" smtClean="0"/>
              <a:t>“? </a:t>
            </a:r>
            <a:endParaRPr lang="de-DE" sz="2000" dirty="0"/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2000" dirty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5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5" name="Picture 2" descr="http://www.malit.org.uk/wp-content/uploads/Looking-for-proof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01316"/>
            <a:ext cx="3163263" cy="323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Links </a:t>
            </a:r>
            <a:r>
              <a:rPr lang="de-DE" b="1" dirty="0" err="1" smtClean="0"/>
              <a:t>between</a:t>
            </a:r>
            <a:r>
              <a:rPr lang="de-DE" b="1" dirty="0" smtClean="0"/>
              <a:t> </a:t>
            </a:r>
            <a:r>
              <a:rPr lang="de-DE" b="1" dirty="0" err="1" smtClean="0"/>
              <a:t>public</a:t>
            </a:r>
            <a:r>
              <a:rPr lang="de-DE" b="1" dirty="0" smtClean="0"/>
              <a:t> </a:t>
            </a:r>
            <a:r>
              <a:rPr lang="de-DE" b="1" dirty="0" err="1" smtClean="0"/>
              <a:t>enforcement</a:t>
            </a:r>
            <a:r>
              <a:rPr lang="de-DE" b="1" dirty="0" smtClean="0"/>
              <a:t> &amp; </a:t>
            </a:r>
            <a:r>
              <a:rPr lang="de-DE" b="1" dirty="0" err="1" smtClean="0"/>
              <a:t>compensation</a:t>
            </a:r>
            <a:r>
              <a:rPr lang="de-DE" b="1" dirty="0" smtClean="0"/>
              <a:t> (i)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9308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r>
              <a:rPr lang="de-DE" sz="2000" dirty="0" err="1" smtClean="0"/>
              <a:t>Should</a:t>
            </a:r>
            <a:r>
              <a:rPr lang="de-DE" sz="2000" dirty="0" smtClean="0"/>
              <a:t> </a:t>
            </a:r>
            <a:r>
              <a:rPr lang="de-DE" sz="2000" dirty="0" err="1"/>
              <a:t>public</a:t>
            </a:r>
            <a:r>
              <a:rPr lang="de-DE" sz="2000" dirty="0"/>
              <a:t> </a:t>
            </a:r>
            <a:r>
              <a:rPr lang="de-DE" sz="2000" dirty="0" err="1"/>
              <a:t>enforcement</a:t>
            </a:r>
            <a:r>
              <a:rPr lang="de-DE" sz="2000" dirty="0"/>
              <a:t> </a:t>
            </a:r>
            <a:r>
              <a:rPr lang="de-DE" sz="2000" dirty="0" smtClean="0"/>
              <a:t>(</a:t>
            </a:r>
            <a:r>
              <a:rPr lang="de-DE" sz="2000" dirty="0" err="1" smtClean="0"/>
              <a:t>even</a:t>
            </a:r>
            <a:r>
              <a:rPr lang="de-DE" sz="2000" dirty="0" smtClean="0"/>
              <a:t> </a:t>
            </a:r>
            <a:r>
              <a:rPr lang="de-DE" sz="2000" dirty="0" err="1" smtClean="0"/>
              <a:t>more</a:t>
            </a:r>
            <a:r>
              <a:rPr lang="de-DE" sz="2000" dirty="0" smtClean="0"/>
              <a:t>) </a:t>
            </a:r>
            <a:r>
              <a:rPr lang="de-DE" sz="2000" dirty="0" err="1" smtClean="0"/>
              <a:t>encourage</a:t>
            </a:r>
            <a:r>
              <a:rPr lang="de-DE" sz="2000" dirty="0" smtClean="0"/>
              <a:t> (</a:t>
            </a:r>
            <a:r>
              <a:rPr lang="de-DE" sz="2000" dirty="0" err="1" smtClean="0"/>
              <a:t>voluntary</a:t>
            </a:r>
            <a:r>
              <a:rPr lang="de-DE" sz="2000" dirty="0" smtClean="0"/>
              <a:t>) </a:t>
            </a:r>
            <a:r>
              <a:rPr lang="de-DE" sz="2000" dirty="0" err="1" smtClean="0"/>
              <a:t>compensation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linking</a:t>
            </a:r>
            <a:r>
              <a:rPr lang="de-DE" sz="2000" dirty="0" smtClean="0"/>
              <a:t> </a:t>
            </a:r>
            <a:r>
              <a:rPr lang="de-DE" sz="2000" dirty="0" err="1" smtClean="0"/>
              <a:t>it</a:t>
            </a:r>
            <a:r>
              <a:rPr lang="de-DE" sz="2000" dirty="0" smtClean="0"/>
              <a:t> to </a:t>
            </a:r>
            <a:r>
              <a:rPr lang="de-DE" sz="2000" dirty="0" err="1" smtClean="0"/>
              <a:t>leniency</a:t>
            </a:r>
            <a:r>
              <a:rPr lang="de-DE" sz="2000" dirty="0" smtClean="0"/>
              <a:t> </a:t>
            </a:r>
            <a:r>
              <a:rPr lang="de-DE" sz="2000" dirty="0" err="1"/>
              <a:t>and</a:t>
            </a:r>
            <a:r>
              <a:rPr lang="de-DE" sz="2000" dirty="0"/>
              <a:t>/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dirty="0" err="1"/>
              <a:t>settlements</a:t>
            </a:r>
            <a:r>
              <a:rPr lang="de-DE" sz="2000" dirty="0"/>
              <a:t> </a:t>
            </a:r>
            <a:r>
              <a:rPr lang="de-DE" sz="2000" dirty="0" smtClean="0"/>
              <a:t>?</a:t>
            </a:r>
            <a:endParaRPr lang="de-DE" sz="2000" dirty="0"/>
          </a:p>
          <a:p>
            <a:endParaRPr lang="de-DE" sz="20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r>
              <a:rPr lang="de-DE" sz="2000" dirty="0" err="1" smtClean="0"/>
              <a:t>If</a:t>
            </a:r>
            <a:r>
              <a:rPr lang="de-DE" sz="2000" dirty="0" smtClean="0"/>
              <a:t> </a:t>
            </a:r>
            <a:r>
              <a:rPr lang="de-DE" sz="2000" dirty="0" err="1" smtClean="0"/>
              <a:t>yes</a:t>
            </a:r>
            <a:r>
              <a:rPr lang="de-DE" sz="2000" dirty="0" smtClean="0"/>
              <a:t>, </a:t>
            </a:r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could</a:t>
            </a:r>
            <a:r>
              <a:rPr lang="de-DE" sz="2000" dirty="0" smtClean="0"/>
              <a:t> </a:t>
            </a:r>
            <a:r>
              <a:rPr lang="de-DE" sz="2000" dirty="0" err="1" smtClean="0"/>
              <a:t>consumers</a:t>
            </a:r>
            <a:r>
              <a:rPr lang="de-DE" sz="2000" dirty="0" smtClean="0"/>
              <a:t> </a:t>
            </a:r>
            <a:r>
              <a:rPr lang="de-DE" sz="2000" dirty="0" err="1" smtClean="0"/>
              <a:t>benefit</a:t>
            </a:r>
            <a:r>
              <a:rPr lang="de-DE" sz="2000" dirty="0" smtClean="0"/>
              <a:t> </a:t>
            </a:r>
            <a:r>
              <a:rPr lang="de-DE" sz="2000" dirty="0" err="1" smtClean="0"/>
              <a:t>directly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it</a:t>
            </a:r>
            <a:r>
              <a:rPr lang="de-DE" sz="2000" dirty="0" smtClean="0"/>
              <a:t>? </a:t>
            </a:r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800" dirty="0" err="1" smtClean="0"/>
              <a:t>No</a:t>
            </a:r>
            <a:r>
              <a:rPr lang="de-DE" sz="1800" dirty="0" smtClean="0"/>
              <a:t> / limited </a:t>
            </a:r>
            <a:r>
              <a:rPr lang="de-DE" sz="1800" dirty="0" err="1" smtClean="0"/>
              <a:t>litigation</a:t>
            </a:r>
            <a:r>
              <a:rPr lang="de-DE" sz="1800" dirty="0" smtClean="0"/>
              <a:t> </a:t>
            </a:r>
            <a:r>
              <a:rPr lang="de-DE" sz="1800" dirty="0" err="1" smtClean="0"/>
              <a:t>costs</a:t>
            </a:r>
            <a:r>
              <a:rPr lang="de-DE" sz="1800" dirty="0" smtClean="0"/>
              <a:t> &amp; </a:t>
            </a:r>
            <a:r>
              <a:rPr lang="de-DE" sz="1800" dirty="0" err="1" smtClean="0"/>
              <a:t>burdens</a:t>
            </a:r>
            <a:endParaRPr lang="de-DE" sz="18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r>
              <a:rPr lang="de-DE" sz="1800" dirty="0" err="1" smtClean="0"/>
              <a:t>Less</a:t>
            </a:r>
            <a:r>
              <a:rPr lang="de-DE" sz="1800" dirty="0" smtClean="0"/>
              <a:t> time </a:t>
            </a:r>
            <a:r>
              <a:rPr lang="de-DE" sz="1800" dirty="0" err="1" smtClean="0"/>
              <a:t>until</a:t>
            </a:r>
            <a:r>
              <a:rPr lang="de-DE" sz="1800" dirty="0" smtClean="0"/>
              <a:t> </a:t>
            </a:r>
            <a:r>
              <a:rPr lang="de-DE" sz="1800" dirty="0" err="1" smtClean="0"/>
              <a:t>compensation</a:t>
            </a:r>
            <a:endParaRPr lang="de-DE" sz="18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600" dirty="0" smtClean="0"/>
          </a:p>
          <a:p>
            <a:pPr lvl="1">
              <a:spcBef>
                <a:spcPct val="0"/>
              </a:spcBef>
              <a:buClrTx/>
              <a:buSzPct val="110000"/>
              <a:defRPr/>
            </a:pPr>
            <a:endParaRPr lang="de-DE" sz="1600" dirty="0" smtClean="0"/>
          </a:p>
          <a:p>
            <a:pPr eaLnBrk="1" hangingPunct="1">
              <a:spcBef>
                <a:spcPct val="0"/>
              </a:spcBef>
              <a:buClrTx/>
              <a:buSzPct val="110000"/>
              <a:defRPr/>
            </a:pPr>
            <a:endParaRPr lang="de-DE" sz="14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6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324" y="1201316"/>
            <a:ext cx="208679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7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/>
              <a:t>Links </a:t>
            </a:r>
            <a:r>
              <a:rPr lang="de-DE" b="1" dirty="0" err="1"/>
              <a:t>between</a:t>
            </a:r>
            <a:r>
              <a:rPr lang="de-DE" b="1" dirty="0"/>
              <a:t> </a:t>
            </a:r>
            <a:r>
              <a:rPr lang="de-DE" b="1" dirty="0" err="1"/>
              <a:t>public</a:t>
            </a:r>
            <a:r>
              <a:rPr lang="de-DE" b="1" dirty="0"/>
              <a:t> </a:t>
            </a:r>
            <a:r>
              <a:rPr lang="de-DE" b="1" dirty="0" err="1"/>
              <a:t>enforcement</a:t>
            </a:r>
            <a:r>
              <a:rPr lang="de-DE" b="1" dirty="0"/>
              <a:t> &amp; </a:t>
            </a:r>
            <a:r>
              <a:rPr lang="de-DE" b="1" dirty="0" err="1"/>
              <a:t>compensation</a:t>
            </a:r>
            <a:r>
              <a:rPr lang="de-DE" b="1" dirty="0"/>
              <a:t> (</a:t>
            </a:r>
            <a:r>
              <a:rPr lang="de-DE" b="1" dirty="0" smtClean="0"/>
              <a:t>ii)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pPr marL="0" indent="0" algn="ctr">
              <a:buNone/>
            </a:pPr>
            <a:endParaRPr lang="de-DE" sz="2000" dirty="0" smtClean="0"/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linking</a:t>
            </a:r>
            <a:r>
              <a:rPr lang="de-DE" sz="2000" dirty="0" smtClean="0"/>
              <a:t> </a:t>
            </a:r>
            <a:r>
              <a:rPr lang="de-DE" sz="2000" dirty="0" err="1" smtClean="0"/>
              <a:t>leniency</a:t>
            </a:r>
            <a:r>
              <a:rPr lang="de-DE" sz="2000" dirty="0" smtClean="0"/>
              <a:t> &amp; </a:t>
            </a:r>
            <a:r>
              <a:rPr lang="de-DE" sz="2000" dirty="0" err="1" smtClean="0"/>
              <a:t>obligations</a:t>
            </a:r>
            <a:r>
              <a:rPr lang="de-DE" sz="2000" dirty="0" smtClean="0"/>
              <a:t> to </a:t>
            </a:r>
            <a:r>
              <a:rPr lang="de-DE" sz="2000" dirty="0" err="1" smtClean="0"/>
              <a:t>compensation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solution</a:t>
            </a:r>
            <a:r>
              <a:rPr lang="de-DE" sz="2000" dirty="0" smtClean="0"/>
              <a:t>?</a:t>
            </a:r>
            <a:endParaRPr lang="de-DE" sz="2000" dirty="0"/>
          </a:p>
          <a:p>
            <a:endParaRPr lang="de-DE" sz="2000" dirty="0"/>
          </a:p>
          <a:p>
            <a:endParaRPr lang="de-DE" dirty="0"/>
          </a:p>
          <a:p>
            <a:pPr lvl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7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52" y="1824503"/>
            <a:ext cx="3520096" cy="206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/>
              <a:t>Links </a:t>
            </a:r>
            <a:r>
              <a:rPr lang="de-DE" b="1" dirty="0" err="1"/>
              <a:t>between</a:t>
            </a:r>
            <a:r>
              <a:rPr lang="de-DE" b="1" dirty="0"/>
              <a:t> </a:t>
            </a:r>
            <a:r>
              <a:rPr lang="de-DE" b="1" dirty="0" err="1"/>
              <a:t>public</a:t>
            </a:r>
            <a:r>
              <a:rPr lang="de-DE" b="1" dirty="0"/>
              <a:t> </a:t>
            </a:r>
            <a:r>
              <a:rPr lang="de-DE" b="1" dirty="0" err="1"/>
              <a:t>enforcement</a:t>
            </a:r>
            <a:r>
              <a:rPr lang="de-DE" b="1" dirty="0"/>
              <a:t> &amp; </a:t>
            </a:r>
            <a:r>
              <a:rPr lang="de-DE" b="1" dirty="0" err="1"/>
              <a:t>compensation</a:t>
            </a:r>
            <a:r>
              <a:rPr lang="de-DE" b="1" dirty="0"/>
              <a:t> (</a:t>
            </a:r>
            <a:r>
              <a:rPr lang="de-DE" b="1" dirty="0" smtClean="0"/>
              <a:t>iii)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pPr marL="0" indent="0" algn="ctr">
              <a:buNone/>
            </a:pPr>
            <a:endParaRPr lang="de-DE" sz="2000" dirty="0" smtClean="0"/>
          </a:p>
          <a:p>
            <a:pPr marL="0" indent="0" algn="ctr">
              <a:buNone/>
            </a:pPr>
            <a:endParaRPr lang="de-DE" sz="2000" dirty="0"/>
          </a:p>
          <a:p>
            <a:pPr marL="0" indent="0" algn="ctr">
              <a:buNone/>
            </a:pPr>
            <a:r>
              <a:rPr lang="de-DE" sz="2000" dirty="0" smtClean="0"/>
              <a:t>Are </a:t>
            </a:r>
            <a:r>
              <a:rPr lang="de-DE" sz="2000" dirty="0" err="1" smtClean="0"/>
              <a:t>settlemens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solution</a:t>
            </a:r>
            <a:r>
              <a:rPr lang="de-DE" sz="2000" dirty="0" smtClean="0"/>
              <a:t>?</a:t>
            </a:r>
            <a:endParaRPr lang="de-DE" sz="2000" dirty="0"/>
          </a:p>
          <a:p>
            <a:endParaRPr lang="de-DE" sz="2000" dirty="0"/>
          </a:p>
          <a:p>
            <a:endParaRPr lang="de-DE" dirty="0"/>
          </a:p>
          <a:p>
            <a:pPr lvl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8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6" name="Picture 2" descr="http://telecoms.com/wp-content/blogs.dir/1/files/2011/04/legal-settle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575073"/>
            <a:ext cx="2736304" cy="211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4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49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/>
              <a:t>Links </a:t>
            </a:r>
            <a:r>
              <a:rPr lang="de-DE" b="1" dirty="0" err="1"/>
              <a:t>between</a:t>
            </a:r>
            <a:r>
              <a:rPr lang="de-DE" b="1" dirty="0"/>
              <a:t> </a:t>
            </a:r>
            <a:r>
              <a:rPr lang="de-DE" b="1" dirty="0" err="1"/>
              <a:t>public</a:t>
            </a:r>
            <a:r>
              <a:rPr lang="de-DE" b="1" dirty="0"/>
              <a:t> </a:t>
            </a:r>
            <a:r>
              <a:rPr lang="de-DE" b="1" dirty="0" err="1"/>
              <a:t>enforcement</a:t>
            </a:r>
            <a:r>
              <a:rPr lang="de-DE" b="1" dirty="0"/>
              <a:t> &amp; </a:t>
            </a:r>
            <a:r>
              <a:rPr lang="de-DE" b="1" dirty="0" err="1"/>
              <a:t>compensation</a:t>
            </a:r>
            <a:r>
              <a:rPr lang="de-DE" b="1" dirty="0"/>
              <a:t> (</a:t>
            </a:r>
            <a:r>
              <a:rPr lang="de-DE" b="1" dirty="0" smtClean="0"/>
              <a:t>iv)</a:t>
            </a:r>
            <a:endParaRPr lang="de-DE" b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73832"/>
            <a:ext cx="8229600" cy="3771900"/>
          </a:xfrm>
        </p:spPr>
        <p:txBody>
          <a:bodyPr/>
          <a:lstStyle/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/>
          </a:p>
          <a:p>
            <a:pPr marL="0" indent="0" algn="ctr">
              <a:buNone/>
            </a:pP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treating</a:t>
            </a:r>
            <a:r>
              <a:rPr lang="de-DE" sz="2000" dirty="0" smtClean="0"/>
              <a:t> </a:t>
            </a:r>
            <a:r>
              <a:rPr lang="de-DE" sz="2000" dirty="0" err="1"/>
              <a:t>voluntary</a:t>
            </a:r>
            <a:r>
              <a:rPr lang="de-DE" sz="2000" dirty="0"/>
              <a:t> </a:t>
            </a:r>
            <a:r>
              <a:rPr lang="de-DE" sz="2000" dirty="0" err="1"/>
              <a:t>compensation</a:t>
            </a:r>
            <a:r>
              <a:rPr lang="de-DE" sz="2000" dirty="0"/>
              <a:t> </a:t>
            </a: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within</a:t>
            </a:r>
            <a:r>
              <a:rPr lang="de-DE" sz="2000" dirty="0" smtClean="0"/>
              <a:t> </a:t>
            </a:r>
            <a:r>
              <a:rPr lang="de-DE" sz="2000" dirty="0" err="1" smtClean="0"/>
              <a:t>settlements</a:t>
            </a:r>
            <a:r>
              <a:rPr lang="de-DE" sz="2000" dirty="0" smtClean="0"/>
              <a:t> </a:t>
            </a:r>
            <a:r>
              <a:rPr lang="de-DE" sz="2000" dirty="0"/>
              <a:t>as a </a:t>
            </a:r>
            <a:r>
              <a:rPr lang="de-DE" sz="2000" dirty="0" err="1"/>
              <a:t>mitigating</a:t>
            </a:r>
            <a:r>
              <a:rPr lang="de-DE" sz="2000" dirty="0"/>
              <a:t> </a:t>
            </a:r>
            <a:r>
              <a:rPr lang="de-DE" sz="2000" dirty="0" err="1"/>
              <a:t>factor</a:t>
            </a:r>
            <a:r>
              <a:rPr lang="de-DE" sz="2000" dirty="0"/>
              <a:t> </a:t>
            </a:r>
            <a:endParaRPr lang="de-DE" sz="2000" dirty="0" smtClean="0"/>
          </a:p>
          <a:p>
            <a:pPr marL="0" indent="0" algn="ctr">
              <a:buNone/>
            </a:pP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solution</a:t>
            </a:r>
            <a:r>
              <a:rPr lang="de-DE" sz="2000" dirty="0" smtClean="0"/>
              <a:t>?</a:t>
            </a:r>
            <a:endParaRPr lang="de-DE" sz="2000" dirty="0"/>
          </a:p>
          <a:p>
            <a:endParaRPr lang="de-DE" sz="2000" dirty="0"/>
          </a:p>
          <a:p>
            <a:endParaRPr lang="de-DE" dirty="0"/>
          </a:p>
          <a:p>
            <a:pPr lvl="1">
              <a:spcBef>
                <a:spcPct val="0"/>
              </a:spcBef>
              <a:buClr>
                <a:schemeClr val="accent1"/>
              </a:buClr>
              <a:buSzPct val="110000"/>
              <a:defRPr/>
            </a:pPr>
            <a:endParaRPr lang="de-DE" sz="180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098801" y="5194300"/>
            <a:ext cx="946398" cy="303213"/>
          </a:xfrm>
        </p:spPr>
        <p:txBody>
          <a:bodyPr/>
          <a:lstStyle/>
          <a:p>
            <a:pPr algn="ctr">
              <a:defRPr/>
            </a:pPr>
            <a:fld id="{77C04056-9036-4B7E-956F-D08D779D2A34}" type="slidenum">
              <a:rPr lang="de-AT" smtClean="0">
                <a:latin typeface="Agenda-Light" pitchFamily="18" charset="0"/>
              </a:rPr>
              <a:pPr algn="ctr">
                <a:defRPr/>
              </a:pPr>
              <a:t>9</a:t>
            </a:fld>
            <a:endParaRPr lang="de-AT" dirty="0">
              <a:latin typeface="Agenda-Light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5332"/>
            <a:ext cx="2338933" cy="233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31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neu_Test">
  <a:themeElements>
    <a:clrScheme name="Benutzerdefinier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42565"/>
      </a:accent1>
      <a:accent2>
        <a:srgbClr val="5A5B5E"/>
      </a:accent2>
      <a:accent3>
        <a:srgbClr val="1F63AC"/>
      </a:accent3>
      <a:accent4>
        <a:srgbClr val="33B5E3"/>
      </a:accent4>
      <a:accent5>
        <a:srgbClr val="DB291E"/>
      </a:accent5>
      <a:accent6>
        <a:srgbClr val="F88600"/>
      </a:accent6>
      <a:hlink>
        <a:srgbClr val="76B72A"/>
      </a:hlink>
      <a:folHlink>
        <a:srgbClr val="E6217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538</Words>
  <Application>Microsoft Office PowerPoint</Application>
  <PresentationFormat>Bildschirmpräsentation (16:10)</PresentationFormat>
  <Paragraphs>209</Paragraphs>
  <Slides>17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PPT_neu_Test</vt:lpstr>
      <vt:lpstr>Impact of private enforcement on public anti-cartel enforcement</vt:lpstr>
      <vt:lpstr>Private enforcement in Austria / ECJ preliminary proceedings launched by Austrian court</vt:lpstr>
      <vt:lpstr>Future impact of EU damage directive (also on Austria)</vt:lpstr>
      <vt:lpstr>Taking the discussion further… (i)  </vt:lpstr>
      <vt:lpstr>Taking the discussion further… (ii)  </vt:lpstr>
      <vt:lpstr>Links between public enforcement &amp; compensation (i)</vt:lpstr>
      <vt:lpstr>Links between public enforcement &amp; compensation (ii)</vt:lpstr>
      <vt:lpstr>Links between public enforcement &amp; compensation (iii)</vt:lpstr>
      <vt:lpstr>Links between public enforcement &amp; compensation (iv)</vt:lpstr>
      <vt:lpstr>Additional questions… (i) </vt:lpstr>
      <vt:lpstr>Additional questions… (ii) </vt:lpstr>
      <vt:lpstr>Fair trial ? (i) </vt:lpstr>
      <vt:lpstr>Fair trial ? (ii) </vt:lpstr>
      <vt:lpstr>More questions for discussion</vt:lpstr>
      <vt:lpstr>More questions for discussion</vt:lpstr>
      <vt:lpstr>PowerPoint-Präsentation</vt:lpstr>
      <vt:lpstr>PowerPoint-Präsentation</vt:lpstr>
    </vt:vector>
  </TitlesOfParts>
  <Company>ThinkSolution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-</dc:creator>
  <cp:lastModifiedBy>Christina Hummer</cp:lastModifiedBy>
  <cp:revision>938</cp:revision>
  <cp:lastPrinted>2015-08-06T11:06:29Z</cp:lastPrinted>
  <dcterms:created xsi:type="dcterms:W3CDTF">2011-08-30T17:11:41Z</dcterms:created>
  <dcterms:modified xsi:type="dcterms:W3CDTF">2015-12-10T17:56:43Z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126912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