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344" r:id="rId4"/>
    <p:sldId id="345" r:id="rId5"/>
    <p:sldId id="339" r:id="rId6"/>
    <p:sldId id="346" r:id="rId7"/>
    <p:sldId id="343" r:id="rId8"/>
    <p:sldId id="338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40" y="-104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A282A-A9F4-4813-8BCB-71DE43F4C9AF}" type="datetimeFigureOut">
              <a:rPr lang="es-CO" smtClean="0"/>
              <a:t>14/12/15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8F849-7814-4071-A555-AFE1DB882A00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2594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8226-6D86-45AF-B27F-D2F9CA21648E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61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955CB-A198-4FB7-9C0A-F7E279A6A1E1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621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0EA3-5644-470C-B96D-728F2B9A65B0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472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93920-0FB0-4E35-A22E-555329BFF1B0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865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BBE52-1F26-4E30-9F28-4A86B81C74A2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848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FA6-9D9C-404A-91C5-AAEDBBD4390D}" type="datetime1">
              <a:rPr lang="es-CO" smtClean="0"/>
              <a:t>14/12/15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243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481B-809D-451E-BB74-ED864C2421C0}" type="datetime1">
              <a:rPr lang="es-CO" smtClean="0"/>
              <a:t>14/12/15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669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582-F893-45D1-ABE7-AE0C25404EB4}" type="datetime1">
              <a:rPr lang="es-CO" smtClean="0"/>
              <a:t>14/12/15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746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3A9E-E766-4505-8724-C52A142891A1}" type="datetime1">
              <a:rPr lang="es-CO" smtClean="0"/>
              <a:t>14/12/15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50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8EAF1-F440-4E78-9826-0C4F9BBC6335}" type="datetime1">
              <a:rPr lang="es-CO" smtClean="0"/>
              <a:t>14/12/15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493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555E-7147-4169-92AF-B95237812B41}" type="datetime1">
              <a:rPr lang="es-CO" smtClean="0"/>
              <a:t>14/12/15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163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AC25F-C01E-4EEA-AA95-003C4453ACA1}" type="datetime1">
              <a:rPr lang="es-CO" smtClean="0"/>
              <a:t>14/12/15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C6B37-BC87-46F8-9DCD-634B52BA4F6B}" type="slidenum">
              <a:rPr lang="es-CO" smtClean="0"/>
              <a:t>‹Nr.›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185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90329"/>
            <a:ext cx="4896544" cy="1142527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755576" y="2564904"/>
            <a:ext cx="77768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Imbalance between Private and Public Enforcement in Colombia</a:t>
            </a:r>
          </a:p>
          <a:p>
            <a:pPr algn="ctr"/>
            <a:endParaRPr lang="es-CO" sz="32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ctr"/>
            <a:r>
              <a:rPr lang="es-CO" sz="2800" b="1" i="1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Webinar</a:t>
            </a:r>
            <a:r>
              <a:rPr lang="es-CO" sz="28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Series - ICN</a:t>
            </a:r>
            <a:endParaRPr lang="es-CO" sz="2400" b="1" i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99792" y="4797152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Alfonso Miranda Londoño</a:t>
            </a:r>
            <a:endParaRPr lang="es-CO" sz="2400" b="1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115616" y="544522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solidFill>
                  <a:schemeClr val="tx2"/>
                </a:solidFill>
                <a:latin typeface="Cambria" panose="02040503050406030204" pitchFamily="18" charset="0"/>
              </a:rPr>
              <a:t>December 15, 2015</a:t>
            </a:r>
            <a:endParaRPr lang="en-US" sz="2400" b="1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1</a:t>
            </a:fld>
            <a:endParaRPr lang="es-CO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09600" y="709632"/>
            <a:ext cx="7924800" cy="5438737"/>
          </a:xfrm>
          <a:prstGeom prst="rect">
            <a:avLst/>
          </a:prstGeom>
          <a:noFill/>
          <a:ln w="76200" cmpd="tri">
            <a:solidFill>
              <a:srgbClr val="00009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7"/>
              </a:schemeClr>
            </a:prstShdw>
          </a:effectLst>
        </p:spPr>
        <p:txBody>
          <a:bodyPr wrap="none" anchor="ctr"/>
          <a:lstStyle/>
          <a:p>
            <a:endParaRPr lang="es-ES_tradnl" dirty="0">
              <a:latin typeface="Cambria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001" y="938039"/>
            <a:ext cx="10953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49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FF0000"/>
                </a:solidFill>
                <a:latin typeface="Cambria" pitchFamily="18" charset="0"/>
              </a:rPr>
              <a:t>Competition Law in Colombia</a:t>
            </a:r>
            <a:endParaRPr lang="en-US" sz="2800" b="1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536" y="1103253"/>
            <a:ext cx="8334375" cy="5693866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First </a:t>
            </a:r>
            <a:r>
              <a:rPr lang="en-US" sz="2800" dirty="0" smtClean="0">
                <a:latin typeface="Cambria" pitchFamily="18" charset="0"/>
              </a:rPr>
              <a:t>Competition Law: </a:t>
            </a:r>
            <a:r>
              <a:rPr lang="en-US" sz="2800" b="1" dirty="0" smtClean="0">
                <a:latin typeface="Cambria" pitchFamily="18" charset="0"/>
              </a:rPr>
              <a:t>Law 155/1959</a:t>
            </a:r>
            <a:r>
              <a:rPr lang="en-US" sz="2800" dirty="0" smtClean="0">
                <a:latin typeface="Cambria" pitchFamily="18" charset="0"/>
              </a:rPr>
              <a:t>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b="1" dirty="0" smtClean="0">
                <a:latin typeface="Cambria" pitchFamily="18" charset="0"/>
              </a:rPr>
              <a:t>Colombian </a:t>
            </a:r>
            <a:r>
              <a:rPr lang="en-US" sz="2800" b="1" dirty="0" smtClean="0">
                <a:latin typeface="Cambria" pitchFamily="18" charset="0"/>
              </a:rPr>
              <a:t>Constitution of 1991</a:t>
            </a:r>
            <a:r>
              <a:rPr lang="en-US" sz="2800" dirty="0" smtClean="0">
                <a:latin typeface="Cambria" pitchFamily="18" charset="0"/>
              </a:rPr>
              <a:t>: Included “Free Competition” as a constitutional principle and a collective right.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Main competition laws nowadays are </a:t>
            </a:r>
            <a:r>
              <a:rPr lang="en-US" sz="2800" b="1" dirty="0" smtClean="0">
                <a:latin typeface="Cambria" pitchFamily="18" charset="0"/>
              </a:rPr>
              <a:t>Decree 2153/1992 </a:t>
            </a:r>
            <a:r>
              <a:rPr lang="en-US" sz="2800" dirty="0" smtClean="0">
                <a:latin typeface="Cambria" pitchFamily="18" charset="0"/>
              </a:rPr>
              <a:t>and </a:t>
            </a:r>
            <a:r>
              <a:rPr lang="en-US" sz="2800" b="1" dirty="0" smtClean="0">
                <a:latin typeface="Cambria" pitchFamily="18" charset="0"/>
              </a:rPr>
              <a:t>Law 1340/</a:t>
            </a:r>
            <a:r>
              <a:rPr lang="en-US" sz="2800" b="1" dirty="0" smtClean="0">
                <a:latin typeface="Cambria" pitchFamily="18" charset="0"/>
              </a:rPr>
              <a:t>2009.</a:t>
            </a:r>
            <a:endParaRPr lang="en-US" sz="2800" dirty="0" smtClean="0">
              <a:latin typeface="Cambri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Law 1340, 2009 introduced the </a:t>
            </a:r>
            <a:r>
              <a:rPr lang="en-US" sz="2800" b="1" dirty="0" smtClean="0">
                <a:latin typeface="Cambria" pitchFamily="18" charset="0"/>
              </a:rPr>
              <a:t>leniency program </a:t>
            </a:r>
            <a:r>
              <a:rPr lang="en-US" sz="2800" dirty="0" smtClean="0">
                <a:latin typeface="Cambria" pitchFamily="18" charset="0"/>
              </a:rPr>
              <a:t>as an important tool for the fight against cartels. </a:t>
            </a:r>
            <a:endParaRPr lang="en-US" sz="2800" dirty="0">
              <a:latin typeface="Cambri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b="1" dirty="0" smtClean="0">
                <a:latin typeface="Cambria" pitchFamily="18" charset="0"/>
              </a:rPr>
              <a:t>Anti </a:t>
            </a:r>
            <a:r>
              <a:rPr lang="en-US" sz="2800" b="1" dirty="0" smtClean="0">
                <a:latin typeface="Cambria" pitchFamily="18" charset="0"/>
              </a:rPr>
              <a:t>Corruption </a:t>
            </a:r>
            <a:r>
              <a:rPr lang="en-US" sz="2800" b="1" dirty="0" smtClean="0">
                <a:latin typeface="Cambria" pitchFamily="18" charset="0"/>
              </a:rPr>
              <a:t>Statute (2011): </a:t>
            </a:r>
            <a:r>
              <a:rPr lang="en-US" sz="2800" dirty="0" smtClean="0">
                <a:latin typeface="Cambria" pitchFamily="18" charset="0"/>
              </a:rPr>
              <a:t>Bid </a:t>
            </a:r>
            <a:r>
              <a:rPr lang="en-US" sz="2800" dirty="0">
                <a:latin typeface="Cambria" pitchFamily="18" charset="0"/>
              </a:rPr>
              <a:t>R</a:t>
            </a:r>
            <a:r>
              <a:rPr lang="en-US" sz="2800" dirty="0" smtClean="0">
                <a:latin typeface="Cambria" pitchFamily="18" charset="0"/>
              </a:rPr>
              <a:t>igging in State Contracts is </a:t>
            </a:r>
            <a:r>
              <a:rPr lang="en-US" sz="2800" dirty="0" smtClean="0">
                <a:latin typeface="Cambria" pitchFamily="18" charset="0"/>
              </a:rPr>
              <a:t>now both an antitrust and a </a:t>
            </a:r>
            <a:r>
              <a:rPr lang="en-US" sz="2800" dirty="0" smtClean="0">
                <a:latin typeface="Cambria" pitchFamily="18" charset="0"/>
              </a:rPr>
              <a:t>criminal conduct.</a:t>
            </a:r>
            <a:endParaRPr lang="en-US" sz="2800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41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3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Public Enforcement of Competition Laws</a:t>
            </a:r>
            <a:endParaRPr lang="en-US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536" y="1103253"/>
            <a:ext cx="8334375" cy="4616648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The </a:t>
            </a:r>
            <a:r>
              <a:rPr lang="en-US" sz="2800" dirty="0" smtClean="0">
                <a:latin typeface="Cambria" pitchFamily="18" charset="0"/>
              </a:rPr>
              <a:t>Superintendence of Industry and Commerce – SIC, is the </a:t>
            </a:r>
            <a:r>
              <a:rPr lang="en-US" sz="2800" b="1" dirty="0" smtClean="0">
                <a:latin typeface="Cambria" pitchFamily="18" charset="0"/>
              </a:rPr>
              <a:t>National Competition Authority in </a:t>
            </a:r>
            <a:r>
              <a:rPr lang="en-US" sz="2800" b="1" dirty="0" smtClean="0">
                <a:latin typeface="Cambria" pitchFamily="18" charset="0"/>
              </a:rPr>
              <a:t>Colombia</a:t>
            </a:r>
            <a:r>
              <a:rPr lang="en-US" sz="2800" dirty="0" smtClean="0">
                <a:latin typeface="Cambria" pitchFamily="18" charset="0"/>
              </a:rPr>
              <a:t>: </a:t>
            </a:r>
            <a:r>
              <a:rPr lang="en-US" sz="2800" dirty="0" smtClean="0">
                <a:latin typeface="Cambria" pitchFamily="18" charset="0"/>
              </a:rPr>
              <a:t>with </a:t>
            </a:r>
            <a:r>
              <a:rPr lang="en-US" sz="2800" dirty="0" smtClean="0">
                <a:latin typeface="Cambria" pitchFamily="18" charset="0"/>
              </a:rPr>
              <a:t>exclusive </a:t>
            </a:r>
            <a:r>
              <a:rPr lang="en-US" sz="2800" dirty="0" smtClean="0">
                <a:latin typeface="Cambria" pitchFamily="18" charset="0"/>
              </a:rPr>
              <a:t>powers to apply Competition Laws including unfair competition in all economic sectors. In this cases the SIC acts as an </a:t>
            </a:r>
            <a:r>
              <a:rPr lang="en-US" sz="2800" b="1" dirty="0" smtClean="0">
                <a:latin typeface="Cambria" pitchFamily="18" charset="0"/>
              </a:rPr>
              <a:t>administrative</a:t>
            </a:r>
            <a:r>
              <a:rPr lang="en-US" sz="2800" dirty="0" smtClean="0">
                <a:latin typeface="Cambria" pitchFamily="18" charset="0"/>
              </a:rPr>
              <a:t> authority and cannot award damages.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The </a:t>
            </a:r>
            <a:r>
              <a:rPr lang="en-US" sz="2800" dirty="0" smtClean="0">
                <a:latin typeface="Cambria" pitchFamily="18" charset="0"/>
              </a:rPr>
              <a:t>SIC has </a:t>
            </a:r>
            <a:r>
              <a:rPr lang="en-US" sz="2800" dirty="0" smtClean="0">
                <a:latin typeface="Cambria" pitchFamily="18" charset="0"/>
              </a:rPr>
              <a:t>judicial </a:t>
            </a:r>
            <a:r>
              <a:rPr lang="en-US" sz="2800" dirty="0" smtClean="0">
                <a:latin typeface="Cambria" pitchFamily="18" charset="0"/>
              </a:rPr>
              <a:t>powers to decide unfair trade and consumer protection cases. In these cases the SIC acts as a judge and can award damages</a:t>
            </a:r>
          </a:p>
        </p:txBody>
      </p:sp>
    </p:spTree>
    <p:extLst>
      <p:ext uri="{BB962C8B-B14F-4D97-AF65-F5344CB8AC3E}">
        <p14:creationId xmlns:p14="http://schemas.microsoft.com/office/powerpoint/2010/main" val="2785852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4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Public Enforcement of Competition Laws</a:t>
            </a:r>
            <a:endParaRPr lang="en-US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04812" y="980728"/>
            <a:ext cx="8334375" cy="4832092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So </a:t>
            </a:r>
            <a:r>
              <a:rPr lang="en-US" sz="2800" dirty="0" smtClean="0">
                <a:latin typeface="Cambria" pitchFamily="18" charset="0"/>
              </a:rPr>
              <a:t>far </a:t>
            </a:r>
            <a:r>
              <a:rPr lang="en-US" sz="2800" b="1" dirty="0" smtClean="0">
                <a:latin typeface="Cambria" pitchFamily="18" charset="0"/>
              </a:rPr>
              <a:t>there has been an absolute imbalance between public and private enforcement </a:t>
            </a:r>
            <a:r>
              <a:rPr lang="en-US" sz="2800" dirty="0" smtClean="0">
                <a:latin typeface="Cambria" pitchFamily="18" charset="0"/>
              </a:rPr>
              <a:t>of Competition Laws in Colombia, </a:t>
            </a:r>
            <a:r>
              <a:rPr lang="en-US" sz="2800" b="1" dirty="0" smtClean="0">
                <a:latin typeface="Cambria" pitchFamily="18" charset="0"/>
              </a:rPr>
              <a:t>for most of the cases have been decided by the SIC.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The </a:t>
            </a:r>
            <a:r>
              <a:rPr lang="en-US" sz="2800" dirty="0" smtClean="0">
                <a:latin typeface="Cambria" pitchFamily="18" charset="0"/>
              </a:rPr>
              <a:t>SIC developed an important line </a:t>
            </a:r>
            <a:r>
              <a:rPr lang="en-US" sz="2800" dirty="0" smtClean="0">
                <a:latin typeface="Cambria" pitchFamily="18" charset="0"/>
              </a:rPr>
              <a:t>of cases in th</a:t>
            </a:r>
            <a:r>
              <a:rPr lang="en-US" sz="2800" dirty="0" smtClean="0">
                <a:latin typeface="Cambria" pitchFamily="18" charset="0"/>
              </a:rPr>
              <a:t>e agricultural sector: </a:t>
            </a:r>
            <a:r>
              <a:rPr lang="en-US" sz="2800" dirty="0" smtClean="0">
                <a:latin typeface="Cambria" pitchFamily="18" charset="0"/>
              </a:rPr>
              <a:t>sugar</a:t>
            </a:r>
            <a:r>
              <a:rPr lang="en-US" sz="2800" dirty="0" smtClean="0">
                <a:latin typeface="Cambria" pitchFamily="18" charset="0"/>
              </a:rPr>
              <a:t>, chocolate, rice and onion cases.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800" dirty="0" smtClean="0">
                <a:latin typeface="Cambria" pitchFamily="18" charset="0"/>
              </a:rPr>
              <a:t>The SIC has looked also at many other economic sectors, such as cement, retail, fuel, health services, beer, diapers, paper, notebooks, etc.</a:t>
            </a:r>
            <a:endParaRPr lang="en-US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7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5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First Steps in Private Enforcement</a:t>
            </a:r>
            <a:endParaRPr lang="en-US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04812" y="1074509"/>
            <a:ext cx="8334375" cy="4893647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Cambria" pitchFamily="18" charset="0"/>
              </a:rPr>
              <a:t>The SIC </a:t>
            </a:r>
            <a:r>
              <a:rPr lang="en-US" sz="2400" dirty="0" smtClean="0">
                <a:latin typeface="Cambria" pitchFamily="18" charset="0"/>
              </a:rPr>
              <a:t>cannot award damages for the breach of Competition </a:t>
            </a:r>
            <a:r>
              <a:rPr lang="en-US" sz="2400" dirty="0" smtClean="0">
                <a:latin typeface="Cambria" pitchFamily="18" charset="0"/>
              </a:rPr>
              <a:t>Laws. </a:t>
            </a:r>
            <a:r>
              <a:rPr lang="en-US" sz="2400" dirty="0" smtClean="0">
                <a:latin typeface="Cambria" pitchFamily="18" charset="0"/>
              </a:rPr>
              <a:t>P</a:t>
            </a:r>
            <a:r>
              <a:rPr lang="en-US" sz="2400" dirty="0" smtClean="0">
                <a:latin typeface="Cambria" pitchFamily="18" charset="0"/>
              </a:rPr>
              <a:t>rivate </a:t>
            </a:r>
            <a:r>
              <a:rPr lang="en-US" sz="2400" dirty="0" smtClean="0">
                <a:latin typeface="Cambria" pitchFamily="18" charset="0"/>
              </a:rPr>
              <a:t>parties have to obtain indemnification using other means. The law will allow </a:t>
            </a:r>
            <a:r>
              <a:rPr lang="en-US" sz="2400" dirty="0" smtClean="0">
                <a:latin typeface="Cambria" pitchFamily="18" charset="0"/>
              </a:rPr>
              <a:t>for full </a:t>
            </a:r>
            <a:r>
              <a:rPr lang="en-US" sz="2400" dirty="0" smtClean="0">
                <a:latin typeface="Cambria" pitchFamily="18" charset="0"/>
              </a:rPr>
              <a:t>compensation of </a:t>
            </a:r>
            <a:r>
              <a:rPr lang="en-US" sz="2400" dirty="0" smtClean="0">
                <a:latin typeface="Cambria" pitchFamily="18" charset="0"/>
              </a:rPr>
              <a:t>the proved  damages. </a:t>
            </a:r>
            <a:r>
              <a:rPr lang="en-US" sz="2400" dirty="0">
                <a:latin typeface="Cambria" pitchFamily="18" charset="0"/>
              </a:rPr>
              <a:t>T</a:t>
            </a:r>
            <a:r>
              <a:rPr lang="en-US" sz="2400" dirty="0" smtClean="0">
                <a:latin typeface="Cambria" pitchFamily="18" charset="0"/>
              </a:rPr>
              <a:t>here </a:t>
            </a:r>
            <a:r>
              <a:rPr lang="en-US" sz="2400" dirty="0" smtClean="0">
                <a:latin typeface="Cambria" pitchFamily="18" charset="0"/>
              </a:rPr>
              <a:t>are no punitive </a:t>
            </a:r>
            <a:r>
              <a:rPr lang="en-US" sz="2400" dirty="0" smtClean="0">
                <a:latin typeface="Cambria" pitchFamily="18" charset="0"/>
              </a:rPr>
              <a:t>damages. </a:t>
            </a:r>
            <a:r>
              <a:rPr lang="en-US" sz="2400" dirty="0" smtClean="0">
                <a:latin typeface="Cambria" pitchFamily="18" charset="0"/>
              </a:rPr>
              <a:t>The possibilities are:</a:t>
            </a:r>
            <a:endParaRPr lang="en-US" sz="2400" dirty="0">
              <a:latin typeface="Cambri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 smtClean="0">
                <a:latin typeface="Cambria" pitchFamily="18" charset="0"/>
              </a:rPr>
              <a:t>Settlement </a:t>
            </a:r>
            <a:r>
              <a:rPr lang="en-US" sz="2400" b="1" dirty="0" smtClean="0">
                <a:latin typeface="Cambria" pitchFamily="18" charset="0"/>
              </a:rPr>
              <a:t>within the administrative investigation conducted by SIC: </a:t>
            </a:r>
            <a:r>
              <a:rPr lang="en-US" sz="2400" dirty="0" smtClean="0">
                <a:latin typeface="Cambria" pitchFamily="18" charset="0"/>
              </a:rPr>
              <a:t>There is a </a:t>
            </a:r>
            <a:r>
              <a:rPr lang="en-US" sz="2400" dirty="0" smtClean="0">
                <a:latin typeface="Cambria" pitchFamily="18" charset="0"/>
              </a:rPr>
              <a:t>hearing between </a:t>
            </a:r>
            <a:r>
              <a:rPr lang="en-US" sz="2400" dirty="0" smtClean="0">
                <a:latin typeface="Cambria" pitchFamily="18" charset="0"/>
              </a:rPr>
              <a:t>the persons that presented the accusation before the SIC and the investigated </a:t>
            </a:r>
            <a:r>
              <a:rPr lang="en-US" sz="2400" dirty="0" smtClean="0">
                <a:latin typeface="Cambria" pitchFamily="18" charset="0"/>
              </a:rPr>
              <a:t>parties.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dirty="0" smtClean="0">
                <a:latin typeface="Cambria" pitchFamily="18" charset="0"/>
              </a:rPr>
              <a:t>This </a:t>
            </a:r>
            <a:r>
              <a:rPr lang="en-US" sz="2400" dirty="0" smtClean="0">
                <a:latin typeface="Cambria" pitchFamily="18" charset="0"/>
              </a:rPr>
              <a:t>settlement in principle does not include the SIC, who will continue with its investigation, then there is no incentive to settle.</a:t>
            </a:r>
          </a:p>
        </p:txBody>
      </p:sp>
    </p:spTree>
    <p:extLst>
      <p:ext uri="{BB962C8B-B14F-4D97-AF65-F5344CB8AC3E}">
        <p14:creationId xmlns:p14="http://schemas.microsoft.com/office/powerpoint/2010/main" val="307444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6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</a:rPr>
              <a:t>First Steps in Private Enforcement</a:t>
            </a:r>
            <a:endParaRPr lang="en-US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04812" y="1074509"/>
            <a:ext cx="8334375" cy="5262979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 smtClean="0">
                <a:latin typeface="Cambria" pitchFamily="18" charset="0"/>
              </a:rPr>
              <a:t>Ordinary </a:t>
            </a:r>
            <a:r>
              <a:rPr lang="en-US" sz="2400" b="1" dirty="0">
                <a:latin typeface="Cambria" pitchFamily="18" charset="0"/>
              </a:rPr>
              <a:t>damages action before the civil jurisdiction. </a:t>
            </a:r>
            <a:endParaRPr lang="en-US" sz="2400" b="1" dirty="0" smtClean="0">
              <a:latin typeface="Cambri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 smtClean="0">
                <a:latin typeface="Cambria" pitchFamily="18" charset="0"/>
              </a:rPr>
              <a:t>Arbitration </a:t>
            </a:r>
            <a:r>
              <a:rPr lang="en-US" sz="2400" b="1" dirty="0">
                <a:latin typeface="Cambria" pitchFamily="18" charset="0"/>
              </a:rPr>
              <a:t>tribunal when the parties agree to it. </a:t>
            </a:r>
            <a:endParaRPr lang="en-US" sz="2400" b="1" dirty="0" smtClean="0">
              <a:latin typeface="Cambri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 smtClean="0">
                <a:latin typeface="Cambria" pitchFamily="18" charset="0"/>
              </a:rPr>
              <a:t>Class </a:t>
            </a:r>
            <a:r>
              <a:rPr lang="en-US" sz="2400" b="1" dirty="0">
                <a:latin typeface="Cambria" pitchFamily="18" charset="0"/>
              </a:rPr>
              <a:t>actions. </a:t>
            </a:r>
            <a:r>
              <a:rPr lang="en-US" sz="2400" dirty="0">
                <a:latin typeface="Cambria" pitchFamily="18" charset="0"/>
              </a:rPr>
              <a:t>They started to be used when the first leniency cases appeared. Now there are multi million dollar lawsuits in those cases</a:t>
            </a:r>
            <a:r>
              <a:rPr lang="en-US" sz="2400" dirty="0" smtClean="0">
                <a:latin typeface="Cambria" pitchFamily="18" charset="0"/>
              </a:rPr>
              <a:t>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>
                <a:latin typeface="Cambria" pitchFamily="18" charset="0"/>
              </a:rPr>
              <a:t>Unfair trade actions. </a:t>
            </a:r>
            <a:r>
              <a:rPr lang="en-US" sz="2400" dirty="0">
                <a:latin typeface="Cambria" pitchFamily="18" charset="0"/>
              </a:rPr>
              <a:t>Obtaining a substantial competitive advantage compared to competitors, through the breach of the law is considered unfair trade for “Violation of the Law”.</a:t>
            </a:r>
          </a:p>
          <a:p>
            <a:pPr marL="342900" indent="-342900" algn="just">
              <a:spcBef>
                <a:spcPct val="50000"/>
              </a:spcBef>
              <a:buFont typeface="Wingdings" charset="2"/>
              <a:buChar char="Ø"/>
            </a:pPr>
            <a:r>
              <a:rPr lang="en-US" sz="2400" b="1" dirty="0" smtClean="0">
                <a:latin typeface="Cambria" pitchFamily="18" charset="0"/>
              </a:rPr>
              <a:t>Criminal </a:t>
            </a:r>
            <a:r>
              <a:rPr lang="en-US" sz="2400" b="1" dirty="0">
                <a:latin typeface="Cambria" pitchFamily="18" charset="0"/>
              </a:rPr>
              <a:t>actions. </a:t>
            </a:r>
            <a:r>
              <a:rPr lang="en-US" sz="2400" dirty="0" smtClean="0">
                <a:latin typeface="Cambria" pitchFamily="18" charset="0"/>
              </a:rPr>
              <a:t>Some conducts of the Criminal Code may apply. In 2011 the Anti Corruption Law declared Bid Rigging in Public Contracts </a:t>
            </a:r>
            <a:r>
              <a:rPr lang="en-US" sz="2400" dirty="0">
                <a:latin typeface="Cambria" pitchFamily="18" charset="0"/>
              </a:rPr>
              <a:t>both as a crime and as an anti competitive conduct</a:t>
            </a:r>
            <a:r>
              <a:rPr lang="en-US" sz="2400" dirty="0" smtClean="0">
                <a:latin typeface="Cambria" pitchFamily="18" charset="0"/>
              </a:rPr>
              <a:t>.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097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7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/>
              <a:t>Alfonso Miranda Londoño</a:t>
            </a:r>
            <a:endParaRPr lang="es-CO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2656"/>
            <a:ext cx="8353425" cy="5232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 err="1" smtClean="0">
                <a:solidFill>
                  <a:srgbClr val="FF0000"/>
                </a:solidFill>
                <a:latin typeface="Cambria" pitchFamily="18" charset="0"/>
              </a:rPr>
              <a:t>Conclusions</a:t>
            </a:r>
            <a:endParaRPr lang="es-ES_tradnl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536" y="1196752"/>
            <a:ext cx="8334375" cy="4401205"/>
          </a:xfrm>
          <a:prstGeom prst="rect">
            <a:avLst/>
          </a:prstGeom>
          <a:noFill/>
          <a:ln w="9525">
            <a:solidFill>
              <a:srgbClr val="D611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itchFamily="18" charset="0"/>
              </a:rPr>
              <a:t>Three </a:t>
            </a:r>
            <a:r>
              <a:rPr lang="en-US" sz="2800" dirty="0" smtClean="0">
                <a:latin typeface="Cambria" pitchFamily="18" charset="0"/>
              </a:rPr>
              <a:t>current administrative investigations were </a:t>
            </a:r>
            <a:r>
              <a:rPr lang="en-US" sz="2800" dirty="0" smtClean="0">
                <a:latin typeface="Cambria" pitchFamily="18" charset="0"/>
              </a:rPr>
              <a:t>brought </a:t>
            </a:r>
            <a:r>
              <a:rPr lang="en-US" sz="2800" dirty="0" smtClean="0">
                <a:latin typeface="Cambria" pitchFamily="18" charset="0"/>
              </a:rPr>
              <a:t>to the civil jurisdiction in order to claim compensation for victims of anti competitive practices, but no decision has been rendered yet.</a:t>
            </a:r>
          </a:p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itchFamily="18" charset="0"/>
              </a:rPr>
              <a:t>Therefore</a:t>
            </a:r>
            <a:r>
              <a:rPr lang="en-US" sz="2800" dirty="0" smtClean="0">
                <a:latin typeface="Cambria" pitchFamily="18" charset="0"/>
              </a:rPr>
              <a:t>, Colombian antitrust law is still essentially focused on public enforcement.</a:t>
            </a:r>
          </a:p>
          <a:p>
            <a:pPr marL="457200" indent="-4572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itchFamily="18" charset="0"/>
              </a:rPr>
              <a:t>In conclusion, the relationship between public and private enforcement of anti competitive law in Colombia is yet to be developed.</a:t>
            </a:r>
          </a:p>
        </p:txBody>
      </p:sp>
    </p:spTree>
    <p:extLst>
      <p:ext uri="{BB962C8B-B14F-4D97-AF65-F5344CB8AC3E}">
        <p14:creationId xmlns:p14="http://schemas.microsoft.com/office/powerpoint/2010/main" val="1485133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Alfonso Miranda Londoño</a:t>
            </a:r>
            <a:endParaRPr lang="es-CO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C6B37-BC87-46F8-9DCD-634B52BA4F6B}" type="slidenum">
              <a:rPr lang="es-CO" smtClean="0"/>
              <a:t>8</a:t>
            </a:fld>
            <a:endParaRPr lang="es-CO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90" y="959430"/>
            <a:ext cx="6748178" cy="1574575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 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271864" y="2852936"/>
            <a:ext cx="6600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CO" sz="4000" b="1" dirty="0" smtClean="0">
                <a:solidFill>
                  <a:srgbClr val="FF0000"/>
                </a:solidFill>
                <a:latin typeface="Cambria"/>
              </a:rPr>
              <a:t>END OF THE PRESENTATION</a:t>
            </a:r>
            <a:endParaRPr lang="es-CO" sz="5400" b="0" i="0" dirty="0">
              <a:solidFill>
                <a:srgbClr val="FFFFFF"/>
              </a:solidFill>
              <a:effectLst/>
              <a:latin typeface="Cambria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008255" y="4103201"/>
            <a:ext cx="48680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3200" b="1" i="1" smtClean="0">
                <a:solidFill>
                  <a:srgbClr val="000066"/>
                </a:solidFill>
                <a:latin typeface="Cambria"/>
              </a:rPr>
              <a:t>This document </a:t>
            </a:r>
            <a:r>
              <a:rPr lang="en-US" sz="3200" b="1" i="1" dirty="0" smtClean="0">
                <a:solidFill>
                  <a:srgbClr val="000066"/>
                </a:solidFill>
                <a:latin typeface="Cambria"/>
              </a:rPr>
              <a:t>will be available in our website</a:t>
            </a:r>
            <a:r>
              <a:rPr lang="en-US" sz="3200" b="1" dirty="0" smtClean="0">
                <a:solidFill>
                  <a:srgbClr val="000066"/>
                </a:solidFill>
                <a:latin typeface="Cambria"/>
              </a:rPr>
              <a:t>:</a:t>
            </a:r>
          </a:p>
          <a:p>
            <a:pPr algn="ctr" fontAlgn="base"/>
            <a:r>
              <a:rPr lang="es-CO" sz="3200" dirty="0" smtClean="0">
                <a:solidFill>
                  <a:srgbClr val="FFFFFF"/>
                </a:solidFill>
                <a:latin typeface="Cambria"/>
              </a:rPr>
              <a:t>​</a:t>
            </a:r>
            <a:endParaRPr lang="es-CO" sz="3200" dirty="0">
              <a:solidFill>
                <a:srgbClr val="FFFFFF"/>
              </a:solidFill>
              <a:latin typeface="Cambria"/>
            </a:endParaRPr>
          </a:p>
          <a:p>
            <a:pPr algn="ctr" fontAlgn="base"/>
            <a:r>
              <a:rPr lang="es-CO" sz="3200" b="1" dirty="0">
                <a:solidFill>
                  <a:srgbClr val="000066"/>
                </a:solidFill>
                <a:latin typeface="Cambria"/>
              </a:rPr>
              <a:t>www.centrocedec.org</a:t>
            </a:r>
            <a:r>
              <a:rPr lang="es-CO" sz="3200" dirty="0">
                <a:solidFill>
                  <a:srgbClr val="FFFFFF"/>
                </a:solidFill>
                <a:latin typeface="Cambria"/>
              </a:rPr>
              <a:t>​</a:t>
            </a:r>
            <a:endParaRPr lang="es-CO" sz="3200" b="0" i="0" dirty="0">
              <a:solidFill>
                <a:srgbClr val="FFFFFF"/>
              </a:solidFill>
              <a:effectLst/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960936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r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599</Words>
  <Application>Microsoft Macintosh PowerPoint</Application>
  <PresentationFormat>Presentación en pantalla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cmiranda</dc:creator>
  <cp:lastModifiedBy>Alfonso Miranda</cp:lastModifiedBy>
  <cp:revision>137</cp:revision>
  <dcterms:created xsi:type="dcterms:W3CDTF">2015-09-17T18:16:53Z</dcterms:created>
  <dcterms:modified xsi:type="dcterms:W3CDTF">2015-12-14T15:30:33Z</dcterms:modified>
</cp:coreProperties>
</file>