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4" d="100"/>
          <a:sy n="74" d="100"/>
        </p:scale>
        <p:origin x="54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101A20C9-B023-44E4-8AE5-C0DB88A7072B}" type="datetimeFigureOut">
              <a:rPr lang="pt-BR" smtClean="0"/>
              <a:t>10/09/2017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9F6103A-645E-4120-8F8C-6616514A1F04}" type="slidenum">
              <a:rPr lang="pt-BR" smtClean="0"/>
              <a:t>‹nº›</a:t>
            </a:fld>
            <a:endParaRPr lang="pt-BR"/>
          </a:p>
        </p:txBody>
      </p:sp>
    </p:spTree>
    <p:extLst>
      <p:ext uri="{BB962C8B-B14F-4D97-AF65-F5344CB8AC3E}">
        <p14:creationId xmlns:p14="http://schemas.microsoft.com/office/powerpoint/2010/main" val="1896846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101A20C9-B023-44E4-8AE5-C0DB88A7072B}" type="datetimeFigureOut">
              <a:rPr lang="pt-BR" smtClean="0"/>
              <a:t>10/09/2017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9F6103A-645E-4120-8F8C-6616514A1F04}" type="slidenum">
              <a:rPr lang="pt-BR" smtClean="0"/>
              <a:t>‹nº›</a:t>
            </a:fld>
            <a:endParaRPr lang="pt-BR"/>
          </a:p>
        </p:txBody>
      </p:sp>
    </p:spTree>
    <p:extLst>
      <p:ext uri="{BB962C8B-B14F-4D97-AF65-F5344CB8AC3E}">
        <p14:creationId xmlns:p14="http://schemas.microsoft.com/office/powerpoint/2010/main" val="180756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101A20C9-B023-44E4-8AE5-C0DB88A7072B}" type="datetimeFigureOut">
              <a:rPr lang="pt-BR" smtClean="0"/>
              <a:t>10/09/2017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9F6103A-645E-4120-8F8C-6616514A1F04}" type="slidenum">
              <a:rPr lang="pt-BR" smtClean="0"/>
              <a:t>‹nº›</a:t>
            </a:fld>
            <a:endParaRPr lang="pt-BR"/>
          </a:p>
        </p:txBody>
      </p:sp>
    </p:spTree>
    <p:extLst>
      <p:ext uri="{BB962C8B-B14F-4D97-AF65-F5344CB8AC3E}">
        <p14:creationId xmlns:p14="http://schemas.microsoft.com/office/powerpoint/2010/main" val="1500276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101A20C9-B023-44E4-8AE5-C0DB88A7072B}" type="datetimeFigureOut">
              <a:rPr lang="pt-BR" smtClean="0"/>
              <a:t>10/09/2017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9F6103A-645E-4120-8F8C-6616514A1F04}" type="slidenum">
              <a:rPr lang="pt-BR" smtClean="0"/>
              <a:t>‹nº›</a:t>
            </a:fld>
            <a:endParaRPr lang="pt-BR"/>
          </a:p>
        </p:txBody>
      </p:sp>
    </p:spTree>
    <p:extLst>
      <p:ext uri="{BB962C8B-B14F-4D97-AF65-F5344CB8AC3E}">
        <p14:creationId xmlns:p14="http://schemas.microsoft.com/office/powerpoint/2010/main" val="2295122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101A20C9-B023-44E4-8AE5-C0DB88A7072B}" type="datetimeFigureOut">
              <a:rPr lang="pt-BR" smtClean="0"/>
              <a:t>10/09/2017</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9F6103A-645E-4120-8F8C-6616514A1F04}" type="slidenum">
              <a:rPr lang="pt-BR" smtClean="0"/>
              <a:t>‹nº›</a:t>
            </a:fld>
            <a:endParaRPr lang="pt-BR"/>
          </a:p>
        </p:txBody>
      </p:sp>
    </p:spTree>
    <p:extLst>
      <p:ext uri="{BB962C8B-B14F-4D97-AF65-F5344CB8AC3E}">
        <p14:creationId xmlns:p14="http://schemas.microsoft.com/office/powerpoint/2010/main" val="2578619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838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101A20C9-B023-44E4-8AE5-C0DB88A7072B}" type="datetimeFigureOut">
              <a:rPr lang="pt-BR" smtClean="0"/>
              <a:t>10/09/2017</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9F6103A-645E-4120-8F8C-6616514A1F04}" type="slidenum">
              <a:rPr lang="pt-BR" smtClean="0"/>
              <a:t>‹nº›</a:t>
            </a:fld>
            <a:endParaRPr lang="pt-BR"/>
          </a:p>
        </p:txBody>
      </p:sp>
    </p:spTree>
    <p:extLst>
      <p:ext uri="{BB962C8B-B14F-4D97-AF65-F5344CB8AC3E}">
        <p14:creationId xmlns:p14="http://schemas.microsoft.com/office/powerpoint/2010/main" val="2829065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101A20C9-B023-44E4-8AE5-C0DB88A7072B}" type="datetimeFigureOut">
              <a:rPr lang="pt-BR" smtClean="0"/>
              <a:t>10/09/2017</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29F6103A-645E-4120-8F8C-6616514A1F04}" type="slidenum">
              <a:rPr lang="pt-BR" smtClean="0"/>
              <a:t>‹nº›</a:t>
            </a:fld>
            <a:endParaRPr lang="pt-BR"/>
          </a:p>
        </p:txBody>
      </p:sp>
    </p:spTree>
    <p:extLst>
      <p:ext uri="{BB962C8B-B14F-4D97-AF65-F5344CB8AC3E}">
        <p14:creationId xmlns:p14="http://schemas.microsoft.com/office/powerpoint/2010/main" val="4000171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101A20C9-B023-44E4-8AE5-C0DB88A7072B}" type="datetimeFigureOut">
              <a:rPr lang="pt-BR" smtClean="0"/>
              <a:t>10/09/2017</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29F6103A-645E-4120-8F8C-6616514A1F04}" type="slidenum">
              <a:rPr lang="pt-BR" smtClean="0"/>
              <a:t>‹nº›</a:t>
            </a:fld>
            <a:endParaRPr lang="pt-BR"/>
          </a:p>
        </p:txBody>
      </p:sp>
    </p:spTree>
    <p:extLst>
      <p:ext uri="{BB962C8B-B14F-4D97-AF65-F5344CB8AC3E}">
        <p14:creationId xmlns:p14="http://schemas.microsoft.com/office/powerpoint/2010/main" val="935678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101A20C9-B023-44E4-8AE5-C0DB88A7072B}" type="datetimeFigureOut">
              <a:rPr lang="pt-BR" smtClean="0"/>
              <a:t>10/09/2017</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29F6103A-645E-4120-8F8C-6616514A1F04}" type="slidenum">
              <a:rPr lang="pt-BR" smtClean="0"/>
              <a:t>‹nº›</a:t>
            </a:fld>
            <a:endParaRPr lang="pt-BR"/>
          </a:p>
        </p:txBody>
      </p:sp>
    </p:spTree>
    <p:extLst>
      <p:ext uri="{BB962C8B-B14F-4D97-AF65-F5344CB8AC3E}">
        <p14:creationId xmlns:p14="http://schemas.microsoft.com/office/powerpoint/2010/main" val="257231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101A20C9-B023-44E4-8AE5-C0DB88A7072B}" type="datetimeFigureOut">
              <a:rPr lang="pt-BR" smtClean="0"/>
              <a:t>10/09/2017</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9F6103A-645E-4120-8F8C-6616514A1F04}" type="slidenum">
              <a:rPr lang="pt-BR" smtClean="0"/>
              <a:t>‹nº›</a:t>
            </a:fld>
            <a:endParaRPr lang="pt-BR"/>
          </a:p>
        </p:txBody>
      </p:sp>
    </p:spTree>
    <p:extLst>
      <p:ext uri="{BB962C8B-B14F-4D97-AF65-F5344CB8AC3E}">
        <p14:creationId xmlns:p14="http://schemas.microsoft.com/office/powerpoint/2010/main" val="769657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101A20C9-B023-44E4-8AE5-C0DB88A7072B}" type="datetimeFigureOut">
              <a:rPr lang="pt-BR" smtClean="0"/>
              <a:t>10/09/2017</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9F6103A-645E-4120-8F8C-6616514A1F04}" type="slidenum">
              <a:rPr lang="pt-BR" smtClean="0"/>
              <a:t>‹nº›</a:t>
            </a:fld>
            <a:endParaRPr lang="pt-BR"/>
          </a:p>
        </p:txBody>
      </p:sp>
    </p:spTree>
    <p:extLst>
      <p:ext uri="{BB962C8B-B14F-4D97-AF65-F5344CB8AC3E}">
        <p14:creationId xmlns:p14="http://schemas.microsoft.com/office/powerpoint/2010/main" val="2239311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1A20C9-B023-44E4-8AE5-C0DB88A7072B}" type="datetimeFigureOut">
              <a:rPr lang="pt-BR" smtClean="0"/>
              <a:t>10/09/2017</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F6103A-645E-4120-8F8C-6616514A1F04}" type="slidenum">
              <a:rPr lang="pt-BR" smtClean="0"/>
              <a:t>‹nº›</a:t>
            </a:fld>
            <a:endParaRPr lang="pt-BR"/>
          </a:p>
        </p:txBody>
      </p:sp>
    </p:spTree>
    <p:extLst>
      <p:ext uri="{BB962C8B-B14F-4D97-AF65-F5344CB8AC3E}">
        <p14:creationId xmlns:p14="http://schemas.microsoft.com/office/powerpoint/2010/main" val="3188194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p:cNvPicPr>
            <a:picLocks noChangeAspect="1"/>
          </p:cNvPicPr>
          <p:nvPr/>
        </p:nvPicPr>
        <p:blipFill rotWithShape="1">
          <a:blip r:embed="rId2"/>
          <a:srcRect l="37492" t="57197" r="48517" b="29592"/>
          <a:stretch/>
        </p:blipFill>
        <p:spPr>
          <a:xfrm>
            <a:off x="9633358" y="0"/>
            <a:ext cx="2558642" cy="1359017"/>
          </a:xfrm>
          <a:prstGeom prst="rect">
            <a:avLst/>
          </a:prstGeom>
        </p:spPr>
      </p:pic>
      <p:sp>
        <p:nvSpPr>
          <p:cNvPr id="4" name="Título 3"/>
          <p:cNvSpPr>
            <a:spLocks noGrp="1"/>
          </p:cNvSpPr>
          <p:nvPr>
            <p:ph type="title"/>
          </p:nvPr>
        </p:nvSpPr>
        <p:spPr>
          <a:xfrm>
            <a:off x="212125" y="379253"/>
            <a:ext cx="10515600" cy="562104"/>
          </a:xfrm>
        </p:spPr>
        <p:txBody>
          <a:bodyPr>
            <a:noAutofit/>
          </a:bodyPr>
          <a:lstStyle/>
          <a:p>
            <a:r>
              <a:rPr lang="en-US" sz="3600" b="1" dirty="0" smtClean="0"/>
              <a:t>Parental Liability Under the Brazilian Perspective</a:t>
            </a:r>
            <a:br>
              <a:rPr lang="en-US" sz="3600" b="1" dirty="0" smtClean="0"/>
            </a:br>
            <a:r>
              <a:rPr lang="en-US" sz="2400" b="1" i="1" dirty="0" smtClean="0"/>
              <a:t>Daniel O. Andreoli and </a:t>
            </a:r>
            <a:r>
              <a:rPr lang="pt-BR" sz="2400" b="1" i="1" dirty="0" smtClean="0"/>
              <a:t>Joyce </a:t>
            </a:r>
            <a:r>
              <a:rPr lang="pt-BR" sz="2400" b="1" i="1" dirty="0"/>
              <a:t>M. Honda </a:t>
            </a:r>
            <a:endParaRPr lang="en-US" sz="3600" b="1" i="1" dirty="0"/>
          </a:p>
        </p:txBody>
      </p:sp>
      <p:sp>
        <p:nvSpPr>
          <p:cNvPr id="5" name="Espaço Reservado para Conteúdo 4"/>
          <p:cNvSpPr>
            <a:spLocks noGrp="1"/>
          </p:cNvSpPr>
          <p:nvPr>
            <p:ph idx="1"/>
          </p:nvPr>
        </p:nvSpPr>
        <p:spPr>
          <a:xfrm>
            <a:off x="0" y="1563554"/>
            <a:ext cx="11955162" cy="5470117"/>
          </a:xfrm>
        </p:spPr>
        <p:txBody>
          <a:bodyPr>
            <a:normAutofit lnSpcReduction="10000"/>
          </a:bodyPr>
          <a:lstStyle/>
          <a:p>
            <a:pPr marL="457200" indent="-457200" algn="just">
              <a:lnSpc>
                <a:spcPct val="100000"/>
              </a:lnSpc>
              <a:spcBef>
                <a:spcPts val="0"/>
              </a:spcBef>
              <a:buAutoNum type="arabicParenR"/>
            </a:pPr>
            <a:r>
              <a:rPr lang="en-US" sz="2000" dirty="0" smtClean="0"/>
              <a:t>Parental </a:t>
            </a:r>
            <a:r>
              <a:rPr lang="en-US" sz="2000" dirty="0"/>
              <a:t>Liability in </a:t>
            </a:r>
            <a:r>
              <a:rPr lang="en-US" sz="2000" dirty="0" smtClean="0"/>
              <a:t>Brazil</a:t>
            </a:r>
          </a:p>
          <a:p>
            <a:pPr marL="0" indent="0" algn="just">
              <a:lnSpc>
                <a:spcPct val="100000"/>
              </a:lnSpc>
              <a:spcBef>
                <a:spcPts val="0"/>
              </a:spcBef>
              <a:buNone/>
            </a:pPr>
            <a:r>
              <a:rPr lang="en-US" sz="1600" dirty="0" smtClean="0"/>
              <a:t>Joint </a:t>
            </a:r>
            <a:r>
              <a:rPr lang="en-US" sz="1600" dirty="0"/>
              <a:t>liability among the companies, a distinct joint </a:t>
            </a:r>
            <a:r>
              <a:rPr lang="en-US" sz="1600" dirty="0" smtClean="0"/>
              <a:t>liability between </a:t>
            </a:r>
            <a:r>
              <a:rPr lang="en-US" sz="1600" dirty="0"/>
              <a:t>the </a:t>
            </a:r>
            <a:r>
              <a:rPr lang="en-US" sz="1600" dirty="0" smtClean="0"/>
              <a:t>officers.</a:t>
            </a:r>
          </a:p>
          <a:p>
            <a:pPr marL="0" indent="0" algn="just">
              <a:lnSpc>
                <a:spcPct val="100000"/>
              </a:lnSpc>
              <a:spcBef>
                <a:spcPts val="0"/>
              </a:spcBef>
              <a:buNone/>
            </a:pPr>
            <a:endParaRPr lang="en-US" sz="2000" dirty="0"/>
          </a:p>
          <a:p>
            <a:pPr marL="0" indent="0" algn="just">
              <a:lnSpc>
                <a:spcPct val="100000"/>
              </a:lnSpc>
              <a:spcBef>
                <a:spcPts val="0"/>
              </a:spcBef>
              <a:buNone/>
            </a:pPr>
            <a:r>
              <a:rPr lang="en-US" sz="2000" dirty="0" smtClean="0"/>
              <a:t>2) Concept of “</a:t>
            </a:r>
            <a:r>
              <a:rPr lang="en-US" sz="2000" dirty="0"/>
              <a:t>undertaking” in </a:t>
            </a:r>
            <a:r>
              <a:rPr lang="en-US" sz="2000" dirty="0" smtClean="0"/>
              <a:t>Brazil</a:t>
            </a:r>
          </a:p>
          <a:p>
            <a:pPr marL="0" indent="0" algn="just">
              <a:lnSpc>
                <a:spcPct val="100000"/>
              </a:lnSpc>
              <a:spcBef>
                <a:spcPts val="0"/>
              </a:spcBef>
              <a:buNone/>
            </a:pPr>
            <a:r>
              <a:rPr lang="en-US" sz="1600" dirty="0"/>
              <a:t>In Brazilian antitrust system, there is not a precise definition of economic group for conduct control. Nevertheless, in relation to </a:t>
            </a:r>
            <a:r>
              <a:rPr lang="en-US" sz="1600" dirty="0" smtClean="0"/>
              <a:t>the control structure, </a:t>
            </a:r>
            <a:r>
              <a:rPr lang="en-US" sz="1600" dirty="0"/>
              <a:t>it includes: (i) companies which share common control; and (ii) companies in which the companies with common control have, at least, 20% of the corporate participation</a:t>
            </a:r>
            <a:r>
              <a:rPr lang="en-US" sz="1600" dirty="0" smtClean="0"/>
              <a:t>.</a:t>
            </a:r>
          </a:p>
          <a:p>
            <a:pPr marL="0" indent="0" algn="just">
              <a:lnSpc>
                <a:spcPct val="100000"/>
              </a:lnSpc>
              <a:spcBef>
                <a:spcPts val="0"/>
              </a:spcBef>
              <a:buNone/>
            </a:pPr>
            <a:endParaRPr lang="en-US" sz="2000" dirty="0" smtClean="0"/>
          </a:p>
          <a:p>
            <a:pPr marL="0" indent="0" algn="just">
              <a:lnSpc>
                <a:spcPct val="100000"/>
              </a:lnSpc>
              <a:spcBef>
                <a:spcPts val="0"/>
              </a:spcBef>
              <a:buNone/>
            </a:pPr>
            <a:r>
              <a:rPr lang="en-US" sz="2000" dirty="0" smtClean="0"/>
              <a:t>4) Parental </a:t>
            </a:r>
            <a:r>
              <a:rPr lang="en-US" sz="2000" dirty="0"/>
              <a:t>liability to an undertaking that is made up </a:t>
            </a:r>
            <a:r>
              <a:rPr lang="en-US" sz="2000" dirty="0" smtClean="0"/>
              <a:t>by several </a:t>
            </a:r>
            <a:r>
              <a:rPr lang="en-US" sz="2000" dirty="0"/>
              <a:t>legal </a:t>
            </a:r>
            <a:r>
              <a:rPr lang="en-US" sz="2000" dirty="0" smtClean="0"/>
              <a:t>entities</a:t>
            </a:r>
          </a:p>
          <a:p>
            <a:pPr marL="0" indent="0" algn="just">
              <a:lnSpc>
                <a:spcPct val="100000"/>
              </a:lnSpc>
              <a:spcBef>
                <a:spcPts val="0"/>
              </a:spcBef>
              <a:buNone/>
            </a:pPr>
            <a:r>
              <a:rPr lang="en-US" sz="1600" dirty="0" smtClean="0"/>
              <a:t>In Brazil, </a:t>
            </a:r>
            <a:r>
              <a:rPr lang="en-US" sz="1600" dirty="0"/>
              <a:t>any company of the same group might be prosecuted for an economic violation based on the identification of an “</a:t>
            </a:r>
            <a:r>
              <a:rPr lang="en-US" sz="1600" i="1" dirty="0"/>
              <a:t>economy unit of the decision making center</a:t>
            </a:r>
            <a:r>
              <a:rPr lang="en-US" sz="1600" dirty="0" smtClean="0"/>
              <a:t>”. It has been seen as a characteristic </a:t>
            </a:r>
            <a:r>
              <a:rPr lang="en-US" sz="1600" dirty="0"/>
              <a:t>created by the </a:t>
            </a:r>
            <a:r>
              <a:rPr lang="en-US" sz="1600" dirty="0" smtClean="0"/>
              <a:t>Brazilian Competition Law to </a:t>
            </a:r>
            <a:r>
              <a:rPr lang="en-US" sz="1600" dirty="0"/>
              <a:t>allow the collection of the fine amount from whichever entity is easier to the </a:t>
            </a:r>
            <a:r>
              <a:rPr lang="en-US" sz="1600" dirty="0" smtClean="0"/>
              <a:t>authorities;</a:t>
            </a:r>
          </a:p>
          <a:p>
            <a:pPr marL="0" indent="0" algn="just">
              <a:lnSpc>
                <a:spcPct val="100000"/>
              </a:lnSpc>
              <a:spcBef>
                <a:spcPts val="0"/>
              </a:spcBef>
              <a:buNone/>
            </a:pPr>
            <a:endParaRPr lang="en-US" sz="2000" dirty="0"/>
          </a:p>
          <a:p>
            <a:pPr marL="0" indent="0" algn="just">
              <a:lnSpc>
                <a:spcPct val="100000"/>
              </a:lnSpc>
              <a:spcBef>
                <a:spcPts val="0"/>
              </a:spcBef>
              <a:buNone/>
            </a:pPr>
            <a:r>
              <a:rPr lang="en-US" sz="2000" dirty="0"/>
              <a:t>8</a:t>
            </a:r>
            <a:r>
              <a:rPr lang="en-US" sz="2000" dirty="0" smtClean="0"/>
              <a:t>) Consequences of parental liability in Brazil</a:t>
            </a:r>
          </a:p>
          <a:p>
            <a:pPr algn="just">
              <a:lnSpc>
                <a:spcPct val="100000"/>
              </a:lnSpc>
              <a:spcBef>
                <a:spcPts val="0"/>
              </a:spcBef>
              <a:buFontTx/>
              <a:buChar char="-"/>
            </a:pPr>
            <a:r>
              <a:rPr lang="en-US" sz="1600" dirty="0" smtClean="0"/>
              <a:t>Legal entities/companies which committed the infringement can be joint and severally liable for fines with intermediate companies and the ultimate parent company;</a:t>
            </a:r>
          </a:p>
          <a:p>
            <a:pPr algn="just">
              <a:lnSpc>
                <a:spcPct val="100000"/>
              </a:lnSpc>
              <a:spcBef>
                <a:spcPts val="0"/>
              </a:spcBef>
              <a:buFontTx/>
              <a:buChar char="-"/>
            </a:pPr>
            <a:r>
              <a:rPr lang="en-US" sz="1600" dirty="0"/>
              <a:t>L</a:t>
            </a:r>
            <a:r>
              <a:rPr lang="en-US" sz="1600" dirty="0" smtClean="0"/>
              <a:t>egal maximum/limitation (cap) of the aggregate sales for the total amount of the fine to be imposed to the whole group: Fines vary from one tenth percent (0.1%) to twenty percent (20%) of the gross turnover of the company, group or conglomerate earned in the last fiscal year prior to the launch of the administrative proceeding in the business activity in which the infringement took place;</a:t>
            </a:r>
          </a:p>
          <a:p>
            <a:pPr algn="just">
              <a:lnSpc>
                <a:spcPct val="100000"/>
              </a:lnSpc>
              <a:spcBef>
                <a:spcPts val="0"/>
              </a:spcBef>
              <a:buFontTx/>
              <a:buChar char="-"/>
            </a:pPr>
            <a:r>
              <a:rPr lang="en-US" sz="1600" dirty="0"/>
              <a:t>H</a:t>
            </a:r>
            <a:r>
              <a:rPr lang="en-US" sz="1600" dirty="0" smtClean="0"/>
              <a:t>igher risk of recidivism: In </a:t>
            </a:r>
            <a:r>
              <a:rPr lang="en-US" sz="1600" dirty="0"/>
              <a:t>the event of recidivism (taking the economic group as a relevant </a:t>
            </a:r>
            <a:r>
              <a:rPr lang="en-US" sz="1600" dirty="0" smtClean="0"/>
              <a:t>criterion), </a:t>
            </a:r>
            <a:r>
              <a:rPr lang="en-US" sz="1600" dirty="0"/>
              <a:t>the amount of the fines shall be </a:t>
            </a:r>
            <a:r>
              <a:rPr lang="en-US" sz="1600" dirty="0" smtClean="0"/>
              <a:t>doubled, according to the Brazilian Competition Law.</a:t>
            </a:r>
            <a:endParaRPr lang="en-US" sz="1600" dirty="0"/>
          </a:p>
        </p:txBody>
      </p:sp>
      <p:sp>
        <p:nvSpPr>
          <p:cNvPr id="7" name="CaixaDeTexto 6"/>
          <p:cNvSpPr txBox="1"/>
          <p:nvPr/>
        </p:nvSpPr>
        <p:spPr>
          <a:xfrm>
            <a:off x="9968814" y="1324677"/>
            <a:ext cx="1804086" cy="338554"/>
          </a:xfrm>
          <a:prstGeom prst="rect">
            <a:avLst/>
          </a:prstGeom>
          <a:noFill/>
        </p:spPr>
        <p:txBody>
          <a:bodyPr wrap="square" rtlCol="0">
            <a:spAutoFit/>
          </a:bodyPr>
          <a:lstStyle/>
          <a:p>
            <a:pPr algn="ctr"/>
            <a:r>
              <a:rPr lang="en-US" sz="800" dirty="0" smtClean="0">
                <a:solidFill>
                  <a:srgbClr val="C00000"/>
                </a:solidFill>
              </a:rPr>
              <a:t>Antitrust Section of the Brazilian Bar Association  (OAB-SP)</a:t>
            </a:r>
            <a:endParaRPr lang="pt-BR" sz="800" dirty="0">
              <a:solidFill>
                <a:srgbClr val="C00000"/>
              </a:solidFill>
            </a:endParaRPr>
          </a:p>
        </p:txBody>
      </p:sp>
    </p:spTree>
    <p:extLst>
      <p:ext uri="{BB962C8B-B14F-4D97-AF65-F5344CB8AC3E}">
        <p14:creationId xmlns:p14="http://schemas.microsoft.com/office/powerpoint/2010/main" val="119879833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TotalTime>
  <Words>324</Words>
  <Application>Microsoft Office PowerPoint</Application>
  <PresentationFormat>Widescreen</PresentationFormat>
  <Paragraphs>15</Paragraphs>
  <Slides>1</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vt:i4>
      </vt:variant>
    </vt:vector>
  </HeadingPairs>
  <TitlesOfParts>
    <vt:vector size="5" baseType="lpstr">
      <vt:lpstr>Arial</vt:lpstr>
      <vt:lpstr>Calibri</vt:lpstr>
      <vt:lpstr>Calibri Light</vt:lpstr>
      <vt:lpstr>Tema do Office</vt:lpstr>
      <vt:lpstr>Parental Liability Under the Brazilian Perspective Daniel O. Andreoli and Joyce M. Honda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TozziniFreire Advogados</dc:creator>
  <cp:lastModifiedBy>TozziniFreire Advogados</cp:lastModifiedBy>
  <cp:revision>22</cp:revision>
  <dcterms:created xsi:type="dcterms:W3CDTF">2017-09-05T14:54:22Z</dcterms:created>
  <dcterms:modified xsi:type="dcterms:W3CDTF">2017-09-11T01:25:47Z</dcterms:modified>
</cp:coreProperties>
</file>