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72" r:id="rId3"/>
    <p:sldId id="257" r:id="rId4"/>
    <p:sldId id="271" r:id="rId5"/>
    <p:sldId id="264" r:id="rId6"/>
    <p:sldId id="270" r:id="rId7"/>
    <p:sldId id="260" r:id="rId8"/>
    <p:sldId id="262" r:id="rId9"/>
    <p:sldId id="266" r:id="rId10"/>
    <p:sldId id="261" r:id="rId11"/>
    <p:sldId id="275" r:id="rId12"/>
    <p:sldId id="267" r:id="rId13"/>
    <p:sldId id="273" r:id="rId14"/>
    <p:sldId id="269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6C66F6E-E2A7-48B9-8EAE-CD73FA7E4A1D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D173DF1-40BE-479E-91E0-FB73B2B4334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91680" y="1484784"/>
            <a:ext cx="5904656" cy="182809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The strength of weak signals</a:t>
            </a:r>
            <a:br>
              <a:rPr lang="en-GB" sz="3600" dirty="0" smtClean="0"/>
            </a:br>
            <a:endParaRPr lang="en-GB" sz="36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27200" y="2924944"/>
            <a:ext cx="5712179" cy="1524000"/>
          </a:xfrm>
        </p:spPr>
        <p:txBody>
          <a:bodyPr>
            <a:normAutofit/>
          </a:bodyPr>
          <a:lstStyle/>
          <a:p>
            <a:r>
              <a:rPr lang="en-GB" dirty="0"/>
              <a:t>Ex-officio cartel investigations in the banking sector in Italy</a:t>
            </a:r>
          </a:p>
        </p:txBody>
      </p:sp>
      <p:sp>
        <p:nvSpPr>
          <p:cNvPr id="4" name="Rettangolo 3"/>
          <p:cNvSpPr/>
          <p:nvPr/>
        </p:nvSpPr>
        <p:spPr>
          <a:xfrm>
            <a:off x="1451670" y="4316903"/>
            <a:ext cx="55081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en-US" sz="1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Rosella </a:t>
            </a:r>
            <a:r>
              <a:rPr lang="en-CA" altLang="en-US" sz="1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Creatini</a:t>
            </a:r>
            <a:r>
              <a:rPr lang="en-CA" altLang="en-US" sz="1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and Renato </a:t>
            </a:r>
            <a:r>
              <a:rPr lang="en-CA" altLang="en-US" sz="1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Ferrandi</a:t>
            </a:r>
            <a:r>
              <a:rPr lang="en-CA" altLang="en-US" sz="12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/>
            </a:r>
            <a:br>
              <a:rPr lang="en-CA" altLang="en-US" sz="12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</a:br>
            <a:r>
              <a:rPr lang="en-CA" altLang="en-US" sz="1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Italian Competition Authority</a:t>
            </a:r>
            <a:endParaRPr lang="en-CA" altLang="en-US" sz="12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endParaRPr lang="en-CA" altLang="en-US" sz="1200" dirty="0">
              <a:latin typeface="+mj-lt"/>
            </a:endParaRPr>
          </a:p>
          <a:p>
            <a:r>
              <a:rPr lang="en-CA" altLang="en-US" sz="1200" dirty="0">
                <a:latin typeface="+mj-lt"/>
              </a:rPr>
              <a:t>Cartel Working Group</a:t>
            </a:r>
          </a:p>
          <a:p>
            <a:r>
              <a:rPr lang="en-CA" altLang="en-US" sz="1200" dirty="0">
                <a:latin typeface="+mj-lt"/>
              </a:rPr>
              <a:t>SG 1 Teleconference on Ex Officio Cartel Investigations</a:t>
            </a:r>
          </a:p>
          <a:p>
            <a:r>
              <a:rPr lang="en-CA" altLang="en-US" sz="1200" dirty="0" smtClean="0">
                <a:latin typeface="+mj-lt"/>
              </a:rPr>
              <a:t>October </a:t>
            </a:r>
            <a:r>
              <a:rPr lang="en-CA" altLang="en-US" sz="1200" dirty="0" smtClean="0">
                <a:latin typeface="+mj-lt"/>
              </a:rPr>
              <a:t>14, </a:t>
            </a:r>
            <a:r>
              <a:rPr lang="en-CA" altLang="en-US" sz="1200" dirty="0">
                <a:latin typeface="+mj-lt"/>
              </a:rPr>
              <a:t>2014</a:t>
            </a:r>
          </a:p>
        </p:txBody>
      </p:sp>
      <p:pic>
        <p:nvPicPr>
          <p:cNvPr id="1026" name="Picture 2" descr="C:\Users\agcmrf\AppData\Local\Temp\notesD4583E\LOGO_AGC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085184"/>
            <a:ext cx="2378627" cy="720080"/>
          </a:xfrm>
          <a:prstGeom prst="rect">
            <a:avLst/>
          </a:prstGeom>
          <a:pattFill prst="pct60">
            <a:fgClr>
              <a:schemeClr val="bg2">
                <a:lumMod val="50000"/>
              </a:schemeClr>
            </a:fgClr>
            <a:bgClr>
              <a:schemeClr val="bg2">
                <a:lumMod val="50000"/>
              </a:schemeClr>
            </a:bgClr>
          </a:pattFill>
          <a:extLst/>
        </p:spPr>
      </p:pic>
    </p:spTree>
    <p:extLst>
      <p:ext uri="{BB962C8B-B14F-4D97-AF65-F5344CB8AC3E}">
        <p14:creationId xmlns:p14="http://schemas.microsoft.com/office/powerpoint/2010/main" val="429100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Market studies (examples)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Costs of bank accounts and services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Price increases, mainly focused on old clients of big banks</a:t>
            </a:r>
          </a:p>
          <a:p>
            <a:pPr lvl="1"/>
            <a:r>
              <a:rPr lang="en-US" dirty="0" smtClean="0"/>
              <a:t>Low churn rate, due to poor transparency, bound with other bank services, time and cost of account closure</a:t>
            </a:r>
          </a:p>
          <a:p>
            <a:pPr marL="36576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88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Market studies (examples)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lvl="1" indent="0">
              <a:buNone/>
            </a:pPr>
            <a:endParaRPr lang="en-US" dirty="0" smtClean="0"/>
          </a:p>
          <a:p>
            <a:r>
              <a:rPr lang="en-US" sz="2600" dirty="0" smtClean="0"/>
              <a:t>Car insurance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High and fast-growing insurance premiums</a:t>
            </a:r>
          </a:p>
          <a:p>
            <a:pPr lvl="1"/>
            <a:r>
              <a:rPr lang="en-US" dirty="0" smtClean="0"/>
              <a:t>Low availability of quote comparison websites and multi-firm agents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2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Cases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lvl="1"/>
            <a:r>
              <a:rPr lang="en-US" sz="2600" dirty="0" smtClean="0"/>
              <a:t>General </a:t>
            </a:r>
            <a:r>
              <a:rPr lang="en-US" sz="2600" dirty="0"/>
              <a:t>cashier </a:t>
            </a:r>
            <a:r>
              <a:rPr lang="en-US" sz="2600" dirty="0" smtClean="0"/>
              <a:t>services for </a:t>
            </a:r>
            <a:r>
              <a:rPr lang="it-IT" sz="2600" dirty="0" smtClean="0"/>
              <a:t>INAIL (2008)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Complaint from public </a:t>
            </a:r>
            <a:r>
              <a:rPr lang="en-US" dirty="0"/>
              <a:t>administration INAIL </a:t>
            </a:r>
            <a:r>
              <a:rPr lang="en-US" dirty="0" smtClean="0"/>
              <a:t>on suspicious tender </a:t>
            </a:r>
            <a:r>
              <a:rPr lang="en-US" dirty="0"/>
              <a:t>for provision of general cashier </a:t>
            </a:r>
            <a:r>
              <a:rPr lang="en-US" dirty="0" smtClean="0"/>
              <a:t>services</a:t>
            </a:r>
            <a:endParaRPr lang="en-US" dirty="0"/>
          </a:p>
          <a:p>
            <a:pPr lvl="1"/>
            <a:r>
              <a:rPr lang="en-US" dirty="0" smtClean="0"/>
              <a:t>One only bid by the </a:t>
            </a:r>
            <a:r>
              <a:rPr lang="en-US" dirty="0"/>
              <a:t>four biggest banks </a:t>
            </a:r>
            <a:r>
              <a:rPr lang="en-US" dirty="0" smtClean="0"/>
              <a:t>in a temporary grouping</a:t>
            </a:r>
          </a:p>
          <a:p>
            <a:pPr lvl="1"/>
            <a:r>
              <a:rPr lang="en-US" dirty="0" smtClean="0"/>
              <a:t>RFI about tenders over the years</a:t>
            </a:r>
          </a:p>
          <a:p>
            <a:pPr lvl="2"/>
            <a:r>
              <a:rPr lang="en-US" dirty="0" smtClean="0"/>
              <a:t>Temporary grouping already in place since </a:t>
            </a:r>
            <a:r>
              <a:rPr lang="it-IT" dirty="0" smtClean="0"/>
              <a:t>1996</a:t>
            </a:r>
            <a:endParaRPr lang="en-US" dirty="0" smtClean="0"/>
          </a:p>
          <a:p>
            <a:pPr lvl="2"/>
            <a:r>
              <a:rPr lang="en-US" dirty="0" smtClean="0"/>
              <a:t>3 failed tenders with no bids, successful tender when one  only bid was allowed</a:t>
            </a:r>
          </a:p>
        </p:txBody>
      </p:sp>
    </p:spTree>
    <p:extLst>
      <p:ext uri="{BB962C8B-B14F-4D97-AF65-F5344CB8AC3E}">
        <p14:creationId xmlns:p14="http://schemas.microsoft.com/office/powerpoint/2010/main" val="92313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sz="2000" dirty="0" smtClean="0"/>
              <a:t>Dawn raids</a:t>
            </a:r>
          </a:p>
          <a:p>
            <a:pPr lvl="1"/>
            <a:r>
              <a:rPr lang="en-US" sz="2000" dirty="0" smtClean="0"/>
              <a:t>Relevant market: </a:t>
            </a:r>
            <a:r>
              <a:rPr lang="en-US" sz="2000" dirty="0"/>
              <a:t>cashier services for INAIL</a:t>
            </a:r>
            <a:endParaRPr lang="en-US" sz="2000" dirty="0" smtClean="0"/>
          </a:p>
          <a:p>
            <a:pPr lvl="1"/>
            <a:r>
              <a:rPr lang="en-US" sz="2000" dirty="0" smtClean="0"/>
              <a:t>Information </a:t>
            </a:r>
            <a:r>
              <a:rPr lang="en-US" sz="2000" dirty="0"/>
              <a:t>exchange about the tenders, economic model showing no need for temporary grouping</a:t>
            </a:r>
          </a:p>
          <a:p>
            <a:pPr lvl="1"/>
            <a:r>
              <a:rPr lang="en-US" sz="2000" dirty="0"/>
              <a:t>Unique and continuous agreement aimed at sharing the </a:t>
            </a:r>
            <a:r>
              <a:rPr lang="en-US" sz="2000" dirty="0" smtClean="0"/>
              <a:t>market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92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Cases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Healthcare </a:t>
            </a:r>
            <a:r>
              <a:rPr lang="en-US" dirty="0"/>
              <a:t>liability coverage in </a:t>
            </a:r>
            <a:r>
              <a:rPr lang="en-US" dirty="0" smtClean="0"/>
              <a:t>Campania</a:t>
            </a:r>
            <a:r>
              <a:rPr lang="it-IT" dirty="0" smtClean="0"/>
              <a:t> (2011)</a:t>
            </a:r>
          </a:p>
          <a:p>
            <a:endParaRPr lang="it-IT" dirty="0"/>
          </a:p>
          <a:p>
            <a:r>
              <a:rPr lang="en-US" sz="2000" dirty="0" smtClean="0"/>
              <a:t>Following a market study highlighting increasing prices for health insurance</a:t>
            </a:r>
            <a:r>
              <a:rPr lang="it-IT" sz="2000" dirty="0" smtClean="0"/>
              <a:t>…</a:t>
            </a:r>
            <a:endParaRPr lang="en-US" sz="2000" dirty="0" smtClean="0"/>
          </a:p>
          <a:p>
            <a:r>
              <a:rPr lang="en-US" sz="2000" dirty="0" smtClean="0"/>
              <a:t>Local </a:t>
            </a:r>
            <a:r>
              <a:rPr lang="en-US" sz="2000" dirty="0"/>
              <a:t>health unit complained about </a:t>
            </a:r>
            <a:r>
              <a:rPr lang="en-US" sz="2000" dirty="0" smtClean="0"/>
              <a:t>anomalous </a:t>
            </a:r>
            <a:r>
              <a:rPr lang="en-US" sz="2000" dirty="0"/>
              <a:t>increase in price for insurance </a:t>
            </a:r>
            <a:r>
              <a:rPr lang="en-US" sz="2000" dirty="0" smtClean="0"/>
              <a:t>services</a:t>
            </a:r>
          </a:p>
          <a:p>
            <a:r>
              <a:rPr lang="en-US" sz="2000" dirty="0" smtClean="0"/>
              <a:t>RFIs to other 8 local </a:t>
            </a:r>
            <a:r>
              <a:rPr lang="en-US" sz="2000" dirty="0"/>
              <a:t>health units </a:t>
            </a:r>
            <a:r>
              <a:rPr lang="en-US" sz="2000" dirty="0" smtClean="0"/>
              <a:t>about tenders over the past 10 </a:t>
            </a:r>
            <a:r>
              <a:rPr lang="en-US" sz="2000" dirty="0"/>
              <a:t>years</a:t>
            </a:r>
          </a:p>
        </p:txBody>
      </p:sp>
    </p:spTree>
    <p:extLst>
      <p:ext uri="{BB962C8B-B14F-4D97-AF65-F5344CB8AC3E}">
        <p14:creationId xmlns:p14="http://schemas.microsoft.com/office/powerpoint/2010/main" val="325049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91681" y="2119257"/>
            <a:ext cx="5832648" cy="3603812"/>
          </a:xfrm>
        </p:spPr>
        <p:txBody>
          <a:bodyPr/>
          <a:lstStyle/>
          <a:p>
            <a:endParaRPr lang="it-IT" dirty="0" smtClean="0"/>
          </a:p>
          <a:p>
            <a:endParaRPr lang="it-IT" dirty="0"/>
          </a:p>
          <a:p>
            <a:r>
              <a:rPr lang="en-US" sz="2000" dirty="0" smtClean="0"/>
              <a:t>Dawn raids</a:t>
            </a:r>
          </a:p>
          <a:p>
            <a:r>
              <a:rPr lang="en-US" sz="2000" dirty="0" smtClean="0"/>
              <a:t>3 insurance companies coordinated their bids for 18 tenders from 2003 to 2008</a:t>
            </a:r>
          </a:p>
          <a:p>
            <a:r>
              <a:rPr lang="en-US" sz="2000" dirty="0" smtClean="0"/>
              <a:t>Contacts and information exchange, sharing of contracts and lots, co-insurance agreements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62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aborazione alternativa 4"/>
          <p:cNvSpPr/>
          <p:nvPr/>
        </p:nvSpPr>
        <p:spPr>
          <a:xfrm>
            <a:off x="1043608" y="2204864"/>
            <a:ext cx="2304256" cy="29523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EX-OFFICIO INVESTIGATIONS</a:t>
            </a:r>
          </a:p>
          <a:p>
            <a:pPr algn="ctr"/>
            <a:endParaRPr lang="it-IT" dirty="0"/>
          </a:p>
          <a:p>
            <a:pPr algn="ctr"/>
            <a:r>
              <a:rPr lang="it-IT" b="1" dirty="0" smtClean="0"/>
              <a:t>News</a:t>
            </a:r>
          </a:p>
          <a:p>
            <a:pPr algn="ctr"/>
            <a:r>
              <a:rPr lang="it-IT" b="1" dirty="0" smtClean="0"/>
              <a:t>Market intelligence</a:t>
            </a:r>
          </a:p>
        </p:txBody>
      </p:sp>
      <p:sp>
        <p:nvSpPr>
          <p:cNvPr id="7" name="Elaborazione alternativa 6"/>
          <p:cNvSpPr/>
          <p:nvPr/>
        </p:nvSpPr>
        <p:spPr>
          <a:xfrm>
            <a:off x="5796136" y="2204864"/>
            <a:ext cx="2376264" cy="29523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SUBSTANTIATED COMPLAINTS</a:t>
            </a:r>
          </a:p>
          <a:p>
            <a:pPr algn="ctr"/>
            <a:endParaRPr lang="it-IT" dirty="0" smtClean="0"/>
          </a:p>
          <a:p>
            <a:pPr algn="ctr"/>
            <a:r>
              <a:rPr lang="it-IT" b="1" dirty="0" smtClean="0"/>
              <a:t>LENIENCY APPLICATIONS</a:t>
            </a:r>
          </a:p>
          <a:p>
            <a:pPr algn="ctr"/>
            <a:endParaRPr lang="it-IT" b="1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971600" y="530120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triggered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by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agency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5724128" y="530120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prompted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by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market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33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In the banking and </a:t>
            </a:r>
            <a:r>
              <a:rPr lang="it-IT" sz="3200" dirty="0" err="1" smtClean="0"/>
              <a:t>insurance</a:t>
            </a:r>
            <a:r>
              <a:rPr lang="it-IT" sz="3200" dirty="0" smtClean="0"/>
              <a:t> </a:t>
            </a:r>
            <a:r>
              <a:rPr lang="it-IT" sz="3200" dirty="0" err="1" smtClean="0"/>
              <a:t>sectors</a:t>
            </a:r>
            <a:endParaRPr lang="en-GB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You can hardly rely on leniency applications</a:t>
            </a:r>
          </a:p>
          <a:p>
            <a:pPr lvl="1"/>
            <a:r>
              <a:rPr lang="en-US" sz="2000" dirty="0" smtClean="0"/>
              <a:t>Oligopolistic markets, big companies with long experience</a:t>
            </a:r>
          </a:p>
          <a:p>
            <a:pPr lvl="1"/>
            <a:r>
              <a:rPr lang="en-US" sz="2000" dirty="0" smtClean="0"/>
              <a:t>Increasing concentration (consolidation process and new requirements)</a:t>
            </a:r>
          </a:p>
          <a:p>
            <a:pPr lvl="1"/>
            <a:r>
              <a:rPr lang="en-US" sz="2000" dirty="0" smtClean="0"/>
              <a:t>Strong interaction among competitors, also through trade associations</a:t>
            </a:r>
          </a:p>
          <a:p>
            <a:pPr marL="365760" lvl="1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it-IT" dirty="0" smtClean="0"/>
              <a:t>Or </a:t>
            </a:r>
            <a:r>
              <a:rPr lang="en-US" dirty="0" smtClean="0"/>
              <a:t>substantiated complaints by consumers</a:t>
            </a:r>
          </a:p>
          <a:p>
            <a:pPr lvl="1"/>
            <a:r>
              <a:rPr lang="en-US" sz="2000" dirty="0" smtClean="0"/>
              <a:t>Highly technical sector</a:t>
            </a:r>
            <a:r>
              <a:rPr lang="it-IT" sz="2000" dirty="0" smtClean="0"/>
              <a:t>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1480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aborazione alternativa 4"/>
          <p:cNvSpPr/>
          <p:nvPr/>
        </p:nvSpPr>
        <p:spPr>
          <a:xfrm>
            <a:off x="971600" y="2204864"/>
            <a:ext cx="2304256" cy="29523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EX-OFFICIO INVESTIGATIONS</a:t>
            </a:r>
          </a:p>
          <a:p>
            <a:pPr algn="ctr"/>
            <a:endParaRPr lang="it-IT" dirty="0"/>
          </a:p>
          <a:p>
            <a:pPr algn="ctr"/>
            <a:r>
              <a:rPr lang="it-IT" b="1" dirty="0" smtClean="0"/>
              <a:t>News</a:t>
            </a:r>
          </a:p>
          <a:p>
            <a:pPr algn="ctr"/>
            <a:r>
              <a:rPr lang="it-IT" b="1" dirty="0" smtClean="0"/>
              <a:t>Market intelligence</a:t>
            </a:r>
          </a:p>
        </p:txBody>
      </p:sp>
      <p:sp>
        <p:nvSpPr>
          <p:cNvPr id="7" name="Elaborazione alternativa 6"/>
          <p:cNvSpPr/>
          <p:nvPr/>
        </p:nvSpPr>
        <p:spPr>
          <a:xfrm>
            <a:off x="5796136" y="2204864"/>
            <a:ext cx="2376264" cy="29523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SUBSTANTIATED COMPLAINTS</a:t>
            </a:r>
          </a:p>
          <a:p>
            <a:pPr algn="ctr"/>
            <a:endParaRPr lang="it-IT" dirty="0" smtClean="0"/>
          </a:p>
          <a:p>
            <a:pPr algn="ctr"/>
            <a:r>
              <a:rPr lang="it-IT" b="1" dirty="0" smtClean="0"/>
              <a:t>LENIENCY APPLICATIONS</a:t>
            </a:r>
            <a:endParaRPr lang="it-IT" b="1" dirty="0"/>
          </a:p>
        </p:txBody>
      </p:sp>
      <p:sp>
        <p:nvSpPr>
          <p:cNvPr id="8" name="Per 7"/>
          <p:cNvSpPr/>
          <p:nvPr/>
        </p:nvSpPr>
        <p:spPr>
          <a:xfrm>
            <a:off x="6156176" y="2852936"/>
            <a:ext cx="1728192" cy="165618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aborazione alternativa 4"/>
          <p:cNvSpPr/>
          <p:nvPr/>
        </p:nvSpPr>
        <p:spPr>
          <a:xfrm>
            <a:off x="971600" y="2204864"/>
            <a:ext cx="2304256" cy="29523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EX-OFFICIO INVESTIGATIONS</a:t>
            </a:r>
          </a:p>
          <a:p>
            <a:pPr algn="ctr"/>
            <a:endParaRPr lang="it-IT" dirty="0"/>
          </a:p>
          <a:p>
            <a:pPr algn="ctr"/>
            <a:r>
              <a:rPr lang="it-IT" b="1" dirty="0" smtClean="0"/>
              <a:t>News</a:t>
            </a:r>
          </a:p>
          <a:p>
            <a:pPr algn="ctr"/>
            <a:r>
              <a:rPr lang="it-IT" b="1" dirty="0" smtClean="0"/>
              <a:t>Market intelligence</a:t>
            </a:r>
          </a:p>
        </p:txBody>
      </p:sp>
      <p:sp>
        <p:nvSpPr>
          <p:cNvPr id="6" name="Elaborazione alternativa 5"/>
          <p:cNvSpPr/>
          <p:nvPr/>
        </p:nvSpPr>
        <p:spPr>
          <a:xfrm>
            <a:off x="3419872" y="2204864"/>
            <a:ext cx="2232248" cy="2952328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What is there </a:t>
            </a:r>
          </a:p>
          <a:p>
            <a:pPr algn="ctr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in between?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Elaborazione alternativa 6"/>
          <p:cNvSpPr/>
          <p:nvPr/>
        </p:nvSpPr>
        <p:spPr>
          <a:xfrm>
            <a:off x="5796136" y="2204864"/>
            <a:ext cx="2376264" cy="29523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SUBSTANTIATED COMPLAINTS</a:t>
            </a:r>
          </a:p>
          <a:p>
            <a:pPr algn="ctr"/>
            <a:endParaRPr lang="it-IT" dirty="0" smtClean="0"/>
          </a:p>
          <a:p>
            <a:pPr algn="ctr"/>
            <a:r>
              <a:rPr lang="it-IT" b="1" dirty="0" smtClean="0"/>
              <a:t>LENIENCY APPLICATIONS</a:t>
            </a:r>
            <a:endParaRPr lang="it-IT" b="1" dirty="0"/>
          </a:p>
        </p:txBody>
      </p:sp>
      <p:sp>
        <p:nvSpPr>
          <p:cNvPr id="8" name="Per 7"/>
          <p:cNvSpPr/>
          <p:nvPr/>
        </p:nvSpPr>
        <p:spPr>
          <a:xfrm>
            <a:off x="6156176" y="2852936"/>
            <a:ext cx="1728192" cy="165618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6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aborazione alternativa 4"/>
          <p:cNvSpPr/>
          <p:nvPr/>
        </p:nvSpPr>
        <p:spPr>
          <a:xfrm>
            <a:off x="971600" y="2204864"/>
            <a:ext cx="2304256" cy="29523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EX-OFFICIO INVESTIGATIONS</a:t>
            </a:r>
          </a:p>
          <a:p>
            <a:pPr algn="ctr"/>
            <a:endParaRPr lang="it-IT" dirty="0"/>
          </a:p>
          <a:p>
            <a:pPr algn="ctr"/>
            <a:r>
              <a:rPr lang="it-IT" b="1" dirty="0" smtClean="0"/>
              <a:t>News</a:t>
            </a:r>
          </a:p>
          <a:p>
            <a:pPr algn="ctr"/>
            <a:r>
              <a:rPr lang="it-IT" b="1" dirty="0" smtClean="0"/>
              <a:t>Market intelligence</a:t>
            </a:r>
          </a:p>
        </p:txBody>
      </p:sp>
      <p:sp>
        <p:nvSpPr>
          <p:cNvPr id="6" name="Elaborazione alternativa 5"/>
          <p:cNvSpPr/>
          <p:nvPr/>
        </p:nvSpPr>
        <p:spPr>
          <a:xfrm>
            <a:off x="3419872" y="2204864"/>
            <a:ext cx="2232248" cy="2952328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DETECTION TOOLS</a:t>
            </a:r>
          </a:p>
          <a:p>
            <a:pPr algn="ctr"/>
            <a:endParaRPr lang="it-IT" b="1" dirty="0">
              <a:solidFill>
                <a:schemeClr val="accent1"/>
              </a:solidFill>
            </a:endParaRPr>
          </a:p>
          <a:p>
            <a:pPr algn="ctr"/>
            <a:endParaRPr lang="it-IT" b="1" dirty="0" smtClean="0">
              <a:solidFill>
                <a:schemeClr val="accent1"/>
              </a:solidFill>
            </a:endParaRPr>
          </a:p>
          <a:p>
            <a:pPr algn="ctr"/>
            <a:endParaRPr lang="en-US" b="1" dirty="0" smtClean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Elaborazione alternativa 6"/>
          <p:cNvSpPr/>
          <p:nvPr/>
        </p:nvSpPr>
        <p:spPr>
          <a:xfrm>
            <a:off x="5796136" y="2204864"/>
            <a:ext cx="2376264" cy="29523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SUBSTANTIATED COMPLAINTS</a:t>
            </a:r>
          </a:p>
          <a:p>
            <a:pPr algn="ctr"/>
            <a:endParaRPr lang="it-IT" dirty="0" smtClean="0"/>
          </a:p>
          <a:p>
            <a:pPr algn="ctr"/>
            <a:r>
              <a:rPr lang="it-IT" b="1" dirty="0" smtClean="0"/>
              <a:t>LENIENCY APPLICATIONS</a:t>
            </a:r>
            <a:endParaRPr lang="it-IT" b="1" dirty="0"/>
          </a:p>
        </p:txBody>
      </p:sp>
      <p:sp>
        <p:nvSpPr>
          <p:cNvPr id="8" name="Per 7"/>
          <p:cNvSpPr/>
          <p:nvPr/>
        </p:nvSpPr>
        <p:spPr>
          <a:xfrm>
            <a:off x="6156176" y="2852936"/>
            <a:ext cx="1728192" cy="165618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sellaDiTesto 8"/>
          <p:cNvSpPr txBox="1"/>
          <p:nvPr/>
        </p:nvSpPr>
        <p:spPr>
          <a:xfrm>
            <a:off x="2987824" y="3645024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accent1">
                    <a:lumMod val="75000"/>
                  </a:schemeClr>
                </a:solidFill>
              </a:rPr>
              <a:t>Market studies</a:t>
            </a:r>
          </a:p>
          <a:p>
            <a:pPr algn="ctr"/>
            <a:r>
              <a:rPr lang="en-US" sz="1500" b="1" dirty="0" smtClean="0">
                <a:solidFill>
                  <a:schemeClr val="accent1">
                    <a:lumMod val="75000"/>
                  </a:schemeClr>
                </a:solidFill>
              </a:rPr>
              <a:t>Circumscribed complaints</a:t>
            </a:r>
          </a:p>
          <a:p>
            <a:pPr algn="ctr"/>
            <a:r>
              <a:rPr lang="en-US" sz="1500" b="1" dirty="0" smtClean="0">
                <a:solidFill>
                  <a:schemeClr val="accent1">
                    <a:lumMod val="75000"/>
                  </a:schemeClr>
                </a:solidFill>
              </a:rPr>
              <a:t>Requests for information</a:t>
            </a:r>
          </a:p>
          <a:p>
            <a:endParaRPr lang="en-US" sz="15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52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Market </a:t>
            </a:r>
            <a:r>
              <a:rPr lang="it-IT" dirty="0" err="1" smtClean="0"/>
              <a:t>studies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better understanding of the sector</a:t>
            </a:r>
          </a:p>
          <a:p>
            <a:r>
              <a:rPr lang="en-US" dirty="0" smtClean="0"/>
              <a:t>Help to identify anomalies and competition concerns</a:t>
            </a:r>
          </a:p>
          <a:p>
            <a:r>
              <a:rPr lang="en-US" dirty="0" smtClean="0"/>
              <a:t>Raise consumer and public administration awareness and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33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Circumscribed complaints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consumer has a limited view of the market situation</a:t>
            </a:r>
          </a:p>
          <a:p>
            <a:r>
              <a:rPr lang="en-US" dirty="0" smtClean="0"/>
              <a:t>A public administration may point out suspicious outcomes of one or more tenders only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dirty="0" smtClean="0"/>
              <a:t> …</a:t>
            </a:r>
            <a:r>
              <a:rPr lang="en-US" dirty="0" smtClean="0"/>
              <a:t> </a:t>
            </a:r>
            <a:r>
              <a:rPr lang="en-US" dirty="0"/>
              <a:t>but several complaints may draw a pattern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78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Requests</a:t>
            </a:r>
            <a:r>
              <a:rPr lang="it-IT" dirty="0" smtClean="0"/>
              <a:t> for information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Expand circumscribed complaints</a:t>
            </a:r>
          </a:p>
          <a:p>
            <a:pPr lvl="1"/>
            <a:r>
              <a:rPr lang="en-US" sz="2000" dirty="0" smtClean="0"/>
              <a:t>In space (other suspicious tenders in different territories)</a:t>
            </a:r>
          </a:p>
          <a:p>
            <a:pPr lvl="1"/>
            <a:r>
              <a:rPr lang="en-US" sz="2000" dirty="0" smtClean="0"/>
              <a:t>In time (evolution over a certain period</a:t>
            </a:r>
            <a:r>
              <a:rPr lang="it-IT" sz="2000" dirty="0" smtClean="0"/>
              <a:t>)</a:t>
            </a:r>
          </a:p>
          <a:p>
            <a:pPr lvl="1"/>
            <a:endParaRPr lang="it-IT" dirty="0"/>
          </a:p>
          <a:p>
            <a:pPr lvl="1"/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	     … to </a:t>
            </a:r>
            <a:r>
              <a:rPr lang="en-US" dirty="0" smtClean="0"/>
              <a:t>draw</a:t>
            </a:r>
            <a:r>
              <a:rPr lang="it-IT" dirty="0" smtClean="0"/>
              <a:t> the pattern</a:t>
            </a:r>
            <a:endParaRPr lang="it-IT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89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ntina da disegno">
  <a:themeElements>
    <a:clrScheme name="Puntina da disegno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ntina da disegno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ntina da disegn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548</TotalTime>
  <Words>443</Words>
  <Application>Microsoft Office PowerPoint</Application>
  <PresentationFormat>On-screen Show (4:3)</PresentationFormat>
  <Paragraphs>106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Puntina da disegno</vt:lpstr>
      <vt:lpstr>The strength of weak signals </vt:lpstr>
      <vt:lpstr>PowerPoint Presentation</vt:lpstr>
      <vt:lpstr>In the banking and insurance sectors</vt:lpstr>
      <vt:lpstr>PowerPoint Presentation</vt:lpstr>
      <vt:lpstr>PowerPoint Presentation</vt:lpstr>
      <vt:lpstr>PowerPoint Presentation</vt:lpstr>
      <vt:lpstr>Market studies</vt:lpstr>
      <vt:lpstr>Circumscribed complaints</vt:lpstr>
      <vt:lpstr>Requests for information</vt:lpstr>
      <vt:lpstr>Market studies (examples)</vt:lpstr>
      <vt:lpstr>Market studies (examples)</vt:lpstr>
      <vt:lpstr>Cases</vt:lpstr>
      <vt:lpstr>PowerPoint Presentation</vt:lpstr>
      <vt:lpstr>Cases</vt:lpstr>
      <vt:lpstr>PowerPoint Presentation</vt:lpstr>
    </vt:vector>
  </TitlesOfParts>
  <Company>AGCM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strength of weak signals Ex-officio cartel investigations in the banking sector in Italy</dc:title>
  <dc:creator>Renato FERRANDI</dc:creator>
  <cp:lastModifiedBy>PIOTROWSKI Dominik (COMP)</cp:lastModifiedBy>
  <cp:revision>48</cp:revision>
  <dcterms:created xsi:type="dcterms:W3CDTF">2014-08-28T13:36:05Z</dcterms:created>
  <dcterms:modified xsi:type="dcterms:W3CDTF">2014-10-10T11:17:28Z</dcterms:modified>
</cp:coreProperties>
</file>