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266" r:id="rId2"/>
    <p:sldId id="267" r:id="rId3"/>
    <p:sldId id="258" r:id="rId4"/>
    <p:sldId id="259" r:id="rId5"/>
    <p:sldId id="261" r:id="rId6"/>
    <p:sldId id="262" r:id="rId7"/>
    <p:sldId id="263" r:id="rId8"/>
    <p:sldId id="264" r:id="rId9"/>
    <p:sldId id="265" r:id="rId10"/>
  </p:sldIdLst>
  <p:sldSz cx="12192000" cy="6858000"/>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情報システム室３" initials="情報システム室３" lastIdx="0" clrIdx="0">
    <p:extLst>
      <p:ext uri="{19B8F6BF-5375-455C-9EA6-DF929625EA0E}">
        <p15:presenceInfo xmlns:p15="http://schemas.microsoft.com/office/powerpoint/2012/main" userId="S-1-5-21-2333591295-2688004467-98028650-369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4173" autoAdjust="0"/>
  </p:normalViewPr>
  <p:slideViewPr>
    <p:cSldViewPr snapToGrid="0">
      <p:cViewPr varScale="1">
        <p:scale>
          <a:sx n="62" d="100"/>
          <a:sy n="62" d="100"/>
        </p:scale>
        <p:origin x="1056" y="66"/>
      </p:cViewPr>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38" y="0"/>
            <a:ext cx="2949575" cy="498475"/>
          </a:xfrm>
          <a:prstGeom prst="rect">
            <a:avLst/>
          </a:prstGeom>
        </p:spPr>
        <p:txBody>
          <a:bodyPr vert="horz" lIns="91440" tIns="45720" rIns="91440" bIns="45720" rtlCol="0"/>
          <a:lstStyle>
            <a:lvl1pPr algn="r">
              <a:defRPr sz="1200"/>
            </a:lvl1pPr>
          </a:lstStyle>
          <a:p>
            <a:fld id="{7403E814-C17E-4B94-8306-F0E6A1AD0E17}" type="datetimeFigureOut">
              <a:rPr kumimoji="1" lang="ja-JP" altLang="en-US" smtClean="0"/>
              <a:t>2015/11/10</a:t>
            </a:fld>
            <a:endParaRPr kumimoji="1" lang="ja-JP" altLang="en-US"/>
          </a:p>
        </p:txBody>
      </p:sp>
      <p:sp>
        <p:nvSpPr>
          <p:cNvPr id="4" name="フッター プレースホルダー 3"/>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38" y="9440863"/>
            <a:ext cx="2949575" cy="498475"/>
          </a:xfrm>
          <a:prstGeom prst="rect">
            <a:avLst/>
          </a:prstGeom>
        </p:spPr>
        <p:txBody>
          <a:bodyPr vert="horz" lIns="91440" tIns="45720" rIns="91440" bIns="45720" rtlCol="0" anchor="b"/>
          <a:lstStyle>
            <a:lvl1pPr algn="r">
              <a:defRPr sz="1200"/>
            </a:lvl1pPr>
          </a:lstStyle>
          <a:p>
            <a:fld id="{26B523C9-6544-4F79-86DF-6A97D4BE22D9}" type="slidenum">
              <a:rPr kumimoji="1" lang="ja-JP" altLang="en-US" smtClean="0"/>
              <a:t>‹#›</a:t>
            </a:fld>
            <a:endParaRPr kumimoji="1" lang="ja-JP" altLang="en-US"/>
          </a:p>
        </p:txBody>
      </p:sp>
    </p:spTree>
    <p:extLst>
      <p:ext uri="{BB962C8B-B14F-4D97-AF65-F5344CB8AC3E}">
        <p14:creationId xmlns:p14="http://schemas.microsoft.com/office/powerpoint/2010/main" val="26549497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792742F7-ED9D-4B07-A8B3-4D8C17E52818}" type="datetimeFigureOut">
              <a:rPr kumimoji="1" lang="ja-JP" altLang="en-US" smtClean="0"/>
              <a:t>2015/11/10</a:t>
            </a:fld>
            <a:endParaRPr kumimoji="1" lang="ja-JP" altLang="en-US"/>
          </a:p>
        </p:txBody>
      </p:sp>
      <p:sp>
        <p:nvSpPr>
          <p:cNvPr id="4" name="スライド イメージ プレースホルダー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C8B26C5A-18C9-4BAF-95E1-C450CED0B14C}" type="slidenum">
              <a:rPr kumimoji="1" lang="ja-JP" altLang="en-US" smtClean="0"/>
              <a:t>‹#›</a:t>
            </a:fld>
            <a:endParaRPr kumimoji="1" lang="ja-JP" altLang="en-US"/>
          </a:p>
        </p:txBody>
      </p:sp>
    </p:spTree>
    <p:extLst>
      <p:ext uri="{BB962C8B-B14F-4D97-AF65-F5344CB8AC3E}">
        <p14:creationId xmlns:p14="http://schemas.microsoft.com/office/powerpoint/2010/main" val="61277787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sz="1050" dirty="0" smtClean="0"/>
          </a:p>
        </p:txBody>
      </p:sp>
      <p:sp>
        <p:nvSpPr>
          <p:cNvPr id="4" name="スライド番号プレースホルダー 3"/>
          <p:cNvSpPr>
            <a:spLocks noGrp="1"/>
          </p:cNvSpPr>
          <p:nvPr>
            <p:ph type="sldNum" sz="quarter" idx="10"/>
          </p:nvPr>
        </p:nvSpPr>
        <p:spPr/>
        <p:txBody>
          <a:bodyPr/>
          <a:lstStyle/>
          <a:p>
            <a:fld id="{C8B26C5A-18C9-4BAF-95E1-C450CED0B14C}" type="slidenum">
              <a:rPr kumimoji="1" lang="ja-JP" altLang="en-US" smtClean="0"/>
              <a:t>1</a:t>
            </a:fld>
            <a:endParaRPr kumimoji="1" lang="ja-JP" altLang="en-US"/>
          </a:p>
        </p:txBody>
      </p:sp>
    </p:spTree>
    <p:extLst>
      <p:ext uri="{BB962C8B-B14F-4D97-AF65-F5344CB8AC3E}">
        <p14:creationId xmlns:p14="http://schemas.microsoft.com/office/powerpoint/2010/main" val="32402642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smtClean="0"/>
          </a:p>
        </p:txBody>
      </p:sp>
      <p:sp>
        <p:nvSpPr>
          <p:cNvPr id="4" name="スライド番号プレースホルダー 3"/>
          <p:cNvSpPr>
            <a:spLocks noGrp="1"/>
          </p:cNvSpPr>
          <p:nvPr>
            <p:ph type="sldNum" sz="quarter" idx="10"/>
          </p:nvPr>
        </p:nvSpPr>
        <p:spPr/>
        <p:txBody>
          <a:bodyPr/>
          <a:lstStyle/>
          <a:p>
            <a:fld id="{C8B26C5A-18C9-4BAF-95E1-C450CED0B14C}" type="slidenum">
              <a:rPr kumimoji="1" lang="ja-JP" altLang="en-US" smtClean="0"/>
              <a:t>2</a:t>
            </a:fld>
            <a:endParaRPr kumimoji="1" lang="ja-JP" altLang="en-US"/>
          </a:p>
        </p:txBody>
      </p:sp>
    </p:spTree>
    <p:extLst>
      <p:ext uri="{BB962C8B-B14F-4D97-AF65-F5344CB8AC3E}">
        <p14:creationId xmlns:p14="http://schemas.microsoft.com/office/powerpoint/2010/main" val="29804446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1050" dirty="0">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0"/>
          </p:nvPr>
        </p:nvSpPr>
        <p:spPr/>
        <p:txBody>
          <a:bodyPr/>
          <a:lstStyle/>
          <a:p>
            <a:fld id="{C8B26C5A-18C9-4BAF-95E1-C450CED0B14C}" type="slidenum">
              <a:rPr kumimoji="1" lang="ja-JP" altLang="en-US" smtClean="0"/>
              <a:t>3</a:t>
            </a:fld>
            <a:endParaRPr kumimoji="1" lang="ja-JP" altLang="en-US"/>
          </a:p>
        </p:txBody>
      </p:sp>
    </p:spTree>
    <p:extLst>
      <p:ext uri="{BB962C8B-B14F-4D97-AF65-F5344CB8AC3E}">
        <p14:creationId xmlns:p14="http://schemas.microsoft.com/office/powerpoint/2010/main" val="12627840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1050" dirty="0"/>
          </a:p>
        </p:txBody>
      </p:sp>
      <p:sp>
        <p:nvSpPr>
          <p:cNvPr id="4" name="スライド番号プレースホルダー 3"/>
          <p:cNvSpPr>
            <a:spLocks noGrp="1"/>
          </p:cNvSpPr>
          <p:nvPr>
            <p:ph type="sldNum" sz="quarter" idx="10"/>
          </p:nvPr>
        </p:nvSpPr>
        <p:spPr/>
        <p:txBody>
          <a:bodyPr/>
          <a:lstStyle/>
          <a:p>
            <a:fld id="{C8B26C5A-18C9-4BAF-95E1-C450CED0B14C}" type="slidenum">
              <a:rPr kumimoji="1" lang="ja-JP" altLang="en-US" smtClean="0"/>
              <a:t>4</a:t>
            </a:fld>
            <a:endParaRPr kumimoji="1" lang="ja-JP" altLang="en-US"/>
          </a:p>
        </p:txBody>
      </p:sp>
    </p:spTree>
    <p:extLst>
      <p:ext uri="{BB962C8B-B14F-4D97-AF65-F5344CB8AC3E}">
        <p14:creationId xmlns:p14="http://schemas.microsoft.com/office/powerpoint/2010/main" val="7747486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sz="1050" dirty="0" smtClean="0"/>
          </a:p>
        </p:txBody>
      </p:sp>
      <p:sp>
        <p:nvSpPr>
          <p:cNvPr id="4" name="スライド番号プレースホルダー 3"/>
          <p:cNvSpPr>
            <a:spLocks noGrp="1"/>
          </p:cNvSpPr>
          <p:nvPr>
            <p:ph type="sldNum" sz="quarter" idx="10"/>
          </p:nvPr>
        </p:nvSpPr>
        <p:spPr/>
        <p:txBody>
          <a:bodyPr/>
          <a:lstStyle/>
          <a:p>
            <a:fld id="{C8B26C5A-18C9-4BAF-95E1-C450CED0B14C}" type="slidenum">
              <a:rPr kumimoji="1" lang="ja-JP" altLang="en-US" smtClean="0"/>
              <a:t>5</a:t>
            </a:fld>
            <a:endParaRPr kumimoji="1" lang="ja-JP" altLang="en-US"/>
          </a:p>
        </p:txBody>
      </p:sp>
    </p:spTree>
    <p:extLst>
      <p:ext uri="{BB962C8B-B14F-4D97-AF65-F5344CB8AC3E}">
        <p14:creationId xmlns:p14="http://schemas.microsoft.com/office/powerpoint/2010/main" val="25069691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1050" dirty="0"/>
          </a:p>
        </p:txBody>
      </p:sp>
      <p:sp>
        <p:nvSpPr>
          <p:cNvPr id="4" name="スライド番号プレースホルダー 3"/>
          <p:cNvSpPr>
            <a:spLocks noGrp="1"/>
          </p:cNvSpPr>
          <p:nvPr>
            <p:ph type="sldNum" sz="quarter" idx="10"/>
          </p:nvPr>
        </p:nvSpPr>
        <p:spPr/>
        <p:txBody>
          <a:bodyPr/>
          <a:lstStyle/>
          <a:p>
            <a:fld id="{C8B26C5A-18C9-4BAF-95E1-C450CED0B14C}" type="slidenum">
              <a:rPr kumimoji="1" lang="ja-JP" altLang="en-US" smtClean="0"/>
              <a:t>6</a:t>
            </a:fld>
            <a:endParaRPr kumimoji="1" lang="ja-JP" altLang="en-US"/>
          </a:p>
        </p:txBody>
      </p:sp>
    </p:spTree>
    <p:extLst>
      <p:ext uri="{BB962C8B-B14F-4D97-AF65-F5344CB8AC3E}">
        <p14:creationId xmlns:p14="http://schemas.microsoft.com/office/powerpoint/2010/main" val="208097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sz="1050" dirty="0" smtClean="0">
              <a:solidFill>
                <a:srgbClr val="FF0000"/>
              </a:solidFill>
            </a:endParaRPr>
          </a:p>
        </p:txBody>
      </p:sp>
      <p:sp>
        <p:nvSpPr>
          <p:cNvPr id="4" name="スライド番号プレースホルダー 3"/>
          <p:cNvSpPr>
            <a:spLocks noGrp="1"/>
          </p:cNvSpPr>
          <p:nvPr>
            <p:ph type="sldNum" sz="quarter" idx="10"/>
          </p:nvPr>
        </p:nvSpPr>
        <p:spPr/>
        <p:txBody>
          <a:bodyPr/>
          <a:lstStyle/>
          <a:p>
            <a:fld id="{C8B26C5A-18C9-4BAF-95E1-C450CED0B14C}" type="slidenum">
              <a:rPr kumimoji="1" lang="ja-JP" altLang="en-US" smtClean="0"/>
              <a:t>7</a:t>
            </a:fld>
            <a:endParaRPr kumimoji="1" lang="ja-JP" altLang="en-US"/>
          </a:p>
        </p:txBody>
      </p:sp>
    </p:spTree>
    <p:extLst>
      <p:ext uri="{BB962C8B-B14F-4D97-AF65-F5344CB8AC3E}">
        <p14:creationId xmlns:p14="http://schemas.microsoft.com/office/powerpoint/2010/main" val="30120870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sz="1050" dirty="0" smtClean="0"/>
          </a:p>
        </p:txBody>
      </p:sp>
      <p:sp>
        <p:nvSpPr>
          <p:cNvPr id="4" name="スライド番号プレースホルダー 3"/>
          <p:cNvSpPr>
            <a:spLocks noGrp="1"/>
          </p:cNvSpPr>
          <p:nvPr>
            <p:ph type="sldNum" sz="quarter" idx="10"/>
          </p:nvPr>
        </p:nvSpPr>
        <p:spPr/>
        <p:txBody>
          <a:bodyPr/>
          <a:lstStyle/>
          <a:p>
            <a:fld id="{C8B26C5A-18C9-4BAF-95E1-C450CED0B14C}" type="slidenum">
              <a:rPr kumimoji="1" lang="ja-JP" altLang="en-US" smtClean="0"/>
              <a:t>8</a:t>
            </a:fld>
            <a:endParaRPr kumimoji="1" lang="ja-JP" altLang="en-US"/>
          </a:p>
        </p:txBody>
      </p:sp>
    </p:spTree>
    <p:extLst>
      <p:ext uri="{BB962C8B-B14F-4D97-AF65-F5344CB8AC3E}">
        <p14:creationId xmlns:p14="http://schemas.microsoft.com/office/powerpoint/2010/main" val="7825692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l"/>
            <a:endParaRPr kumimoji="1" lang="ja-JP" altLang="en-US" dirty="0"/>
          </a:p>
        </p:txBody>
      </p:sp>
      <p:sp>
        <p:nvSpPr>
          <p:cNvPr id="4" name="スライド番号プレースホルダー 3"/>
          <p:cNvSpPr>
            <a:spLocks noGrp="1"/>
          </p:cNvSpPr>
          <p:nvPr>
            <p:ph type="sldNum" sz="quarter" idx="10"/>
          </p:nvPr>
        </p:nvSpPr>
        <p:spPr/>
        <p:txBody>
          <a:bodyPr/>
          <a:lstStyle/>
          <a:p>
            <a:fld id="{C8B26C5A-18C9-4BAF-95E1-C450CED0B14C}" type="slidenum">
              <a:rPr kumimoji="1" lang="ja-JP" altLang="en-US" smtClean="0"/>
              <a:t>9</a:t>
            </a:fld>
            <a:endParaRPr kumimoji="1" lang="ja-JP" altLang="en-US"/>
          </a:p>
        </p:txBody>
      </p:sp>
    </p:spTree>
    <p:extLst>
      <p:ext uri="{BB962C8B-B14F-4D97-AF65-F5344CB8AC3E}">
        <p14:creationId xmlns:p14="http://schemas.microsoft.com/office/powerpoint/2010/main" val="15732311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827998E-1B01-4A56-945B-025B063884E7}" type="datetime1">
              <a:rPr kumimoji="1" lang="ja-JP" altLang="en-US" smtClean="0"/>
              <a:t>2015/11/10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a:xfrm>
            <a:off x="9296400" y="6356349"/>
            <a:ext cx="2743200" cy="365125"/>
          </a:xfrm>
        </p:spPr>
        <p:txBody>
          <a:bodyPr/>
          <a:lstStyle>
            <a:lvl1pPr>
              <a:defRPr sz="2800">
                <a:solidFill>
                  <a:schemeClr val="bg1"/>
                </a:solidFill>
              </a:defRPr>
            </a:lvl1pPr>
          </a:lstStyle>
          <a:p>
            <a:fld id="{B23C02DD-0AE7-4D6E-BF0A-2BAEE79C8470}" type="slidenum">
              <a:rPr lang="ja-JP" altLang="en-US" smtClean="0"/>
              <a:pPr/>
              <a:t>‹#›</a:t>
            </a:fld>
            <a:endParaRPr lang="ja-JP" altLang="en-US" dirty="0"/>
          </a:p>
        </p:txBody>
      </p:sp>
    </p:spTree>
    <p:extLst>
      <p:ext uri="{BB962C8B-B14F-4D97-AF65-F5344CB8AC3E}">
        <p14:creationId xmlns:p14="http://schemas.microsoft.com/office/powerpoint/2010/main" val="13841105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F532E792-F664-4E0C-A284-FD6D08DB6A06}" type="datetime1">
              <a:rPr kumimoji="1" lang="ja-JP" altLang="en-US" smtClean="0"/>
              <a:t>2015/11/10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23C02DD-0AE7-4D6E-BF0A-2BAEE79C8470}" type="slidenum">
              <a:rPr kumimoji="1" lang="ja-JP" altLang="en-US" smtClean="0"/>
              <a:t>‹#›</a:t>
            </a:fld>
            <a:endParaRPr kumimoji="1" lang="ja-JP" altLang="en-US"/>
          </a:p>
        </p:txBody>
      </p:sp>
    </p:spTree>
    <p:extLst>
      <p:ext uri="{BB962C8B-B14F-4D97-AF65-F5344CB8AC3E}">
        <p14:creationId xmlns:p14="http://schemas.microsoft.com/office/powerpoint/2010/main" val="8507044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2A5CAC25-1CE4-4FFF-BCA8-75E216CAE93E}" type="datetime1">
              <a:rPr kumimoji="1" lang="ja-JP" altLang="en-US" smtClean="0"/>
              <a:t>2015/11/10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23C02DD-0AE7-4D6E-BF0A-2BAEE79C8470}" type="slidenum">
              <a:rPr kumimoji="1" lang="ja-JP" altLang="en-US" smtClean="0"/>
              <a:t>‹#›</a:t>
            </a:fld>
            <a:endParaRPr kumimoji="1" lang="ja-JP" altLang="en-US"/>
          </a:p>
        </p:txBody>
      </p:sp>
    </p:spTree>
    <p:extLst>
      <p:ext uri="{BB962C8B-B14F-4D97-AF65-F5344CB8AC3E}">
        <p14:creationId xmlns:p14="http://schemas.microsoft.com/office/powerpoint/2010/main" val="7590933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6C250DBF-8A7C-42FE-8EFD-9DC30847EA4C}" type="datetime1">
              <a:rPr kumimoji="1" lang="ja-JP" altLang="en-US" smtClean="0"/>
              <a:t>2015/11/10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a:xfrm>
            <a:off x="9309847" y="6356350"/>
            <a:ext cx="2743200" cy="365125"/>
          </a:xfrm>
        </p:spPr>
        <p:txBody>
          <a:bodyPr/>
          <a:lstStyle>
            <a:lvl1pPr>
              <a:defRPr sz="2800">
                <a:solidFill>
                  <a:schemeClr val="tx1"/>
                </a:solidFill>
              </a:defRPr>
            </a:lvl1pPr>
          </a:lstStyle>
          <a:p>
            <a:fld id="{B23C02DD-0AE7-4D6E-BF0A-2BAEE79C8470}" type="slidenum">
              <a:rPr lang="ja-JP" altLang="en-US" smtClean="0"/>
              <a:pPr/>
              <a:t>‹#›</a:t>
            </a:fld>
            <a:endParaRPr lang="ja-JP" altLang="en-US" dirty="0"/>
          </a:p>
        </p:txBody>
      </p:sp>
    </p:spTree>
    <p:extLst>
      <p:ext uri="{BB962C8B-B14F-4D97-AF65-F5344CB8AC3E}">
        <p14:creationId xmlns:p14="http://schemas.microsoft.com/office/powerpoint/2010/main" val="1371421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E196D539-A086-4CA1-BE79-83B886110042}" type="datetime1">
              <a:rPr kumimoji="1" lang="ja-JP" altLang="en-US" smtClean="0"/>
              <a:t>2015/11/10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23C02DD-0AE7-4D6E-BF0A-2BAEE79C8470}" type="slidenum">
              <a:rPr kumimoji="1" lang="ja-JP" altLang="en-US" smtClean="0"/>
              <a:t>‹#›</a:t>
            </a:fld>
            <a:endParaRPr kumimoji="1" lang="ja-JP" altLang="en-US"/>
          </a:p>
        </p:txBody>
      </p:sp>
    </p:spTree>
    <p:extLst>
      <p:ext uri="{BB962C8B-B14F-4D97-AF65-F5344CB8AC3E}">
        <p14:creationId xmlns:p14="http://schemas.microsoft.com/office/powerpoint/2010/main" val="22725476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3CEC673B-24B8-47E3-8243-1961197FDE30}" type="datetime1">
              <a:rPr kumimoji="1" lang="ja-JP" altLang="en-US" smtClean="0"/>
              <a:t>2015/11/10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B23C02DD-0AE7-4D6E-BF0A-2BAEE79C8470}" type="slidenum">
              <a:rPr kumimoji="1" lang="ja-JP" altLang="en-US" smtClean="0"/>
              <a:t>‹#›</a:t>
            </a:fld>
            <a:endParaRPr kumimoji="1" lang="ja-JP" altLang="en-US"/>
          </a:p>
        </p:txBody>
      </p:sp>
    </p:spTree>
    <p:extLst>
      <p:ext uri="{BB962C8B-B14F-4D97-AF65-F5344CB8AC3E}">
        <p14:creationId xmlns:p14="http://schemas.microsoft.com/office/powerpoint/2010/main" val="21841735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B4311F94-CD3C-412D-8007-FAE0D93C0B0C}" type="datetime1">
              <a:rPr kumimoji="1" lang="ja-JP" altLang="en-US" smtClean="0"/>
              <a:t>2015/11/10</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B23C02DD-0AE7-4D6E-BF0A-2BAEE79C8470}" type="slidenum">
              <a:rPr kumimoji="1" lang="ja-JP" altLang="en-US" smtClean="0"/>
              <a:t>‹#›</a:t>
            </a:fld>
            <a:endParaRPr kumimoji="1" lang="ja-JP" altLang="en-US"/>
          </a:p>
        </p:txBody>
      </p:sp>
    </p:spTree>
    <p:extLst>
      <p:ext uri="{BB962C8B-B14F-4D97-AF65-F5344CB8AC3E}">
        <p14:creationId xmlns:p14="http://schemas.microsoft.com/office/powerpoint/2010/main" val="760375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EFB14DC1-0E63-4624-9897-D0E04975CF82}" type="datetime1">
              <a:rPr kumimoji="1" lang="ja-JP" altLang="en-US" smtClean="0"/>
              <a:t>2015/11/10</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B23C02DD-0AE7-4D6E-BF0A-2BAEE79C8470}" type="slidenum">
              <a:rPr kumimoji="1" lang="ja-JP" altLang="en-US" smtClean="0"/>
              <a:t>‹#›</a:t>
            </a:fld>
            <a:endParaRPr kumimoji="1" lang="ja-JP" altLang="en-US"/>
          </a:p>
        </p:txBody>
      </p:sp>
    </p:spTree>
    <p:extLst>
      <p:ext uri="{BB962C8B-B14F-4D97-AF65-F5344CB8AC3E}">
        <p14:creationId xmlns:p14="http://schemas.microsoft.com/office/powerpoint/2010/main" val="1513476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54365207-EB41-4B77-97BB-1DE443DD316C}" type="datetime1">
              <a:rPr kumimoji="1" lang="ja-JP" altLang="en-US" smtClean="0"/>
              <a:t>2015/11/10</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B23C02DD-0AE7-4D6E-BF0A-2BAEE79C8470}" type="slidenum">
              <a:rPr kumimoji="1" lang="ja-JP" altLang="en-US" smtClean="0"/>
              <a:t>‹#›</a:t>
            </a:fld>
            <a:endParaRPr kumimoji="1" lang="ja-JP" altLang="en-US"/>
          </a:p>
        </p:txBody>
      </p:sp>
    </p:spTree>
    <p:extLst>
      <p:ext uri="{BB962C8B-B14F-4D97-AF65-F5344CB8AC3E}">
        <p14:creationId xmlns:p14="http://schemas.microsoft.com/office/powerpoint/2010/main" val="8085965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418C247-596F-4B24-A94D-FC7A7E579EBC}" type="datetime1">
              <a:rPr kumimoji="1" lang="ja-JP" altLang="en-US" smtClean="0"/>
              <a:t>2015/11/10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B23C02DD-0AE7-4D6E-BF0A-2BAEE79C8470}" type="slidenum">
              <a:rPr kumimoji="1" lang="ja-JP" altLang="en-US" smtClean="0"/>
              <a:t>‹#›</a:t>
            </a:fld>
            <a:endParaRPr kumimoji="1" lang="ja-JP" altLang="en-US"/>
          </a:p>
        </p:txBody>
      </p:sp>
    </p:spTree>
    <p:extLst>
      <p:ext uri="{BB962C8B-B14F-4D97-AF65-F5344CB8AC3E}">
        <p14:creationId xmlns:p14="http://schemas.microsoft.com/office/powerpoint/2010/main" val="35017140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77785260-5D4E-4720-9339-273D164F7F7B}" type="datetime1">
              <a:rPr kumimoji="1" lang="ja-JP" altLang="en-US" smtClean="0"/>
              <a:t>2015/11/10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B23C02DD-0AE7-4D6E-BF0A-2BAEE79C8470}" type="slidenum">
              <a:rPr kumimoji="1" lang="ja-JP" altLang="en-US" smtClean="0"/>
              <a:t>‹#›</a:t>
            </a:fld>
            <a:endParaRPr kumimoji="1" lang="ja-JP" altLang="en-US"/>
          </a:p>
        </p:txBody>
      </p:sp>
    </p:spTree>
    <p:extLst>
      <p:ext uri="{BB962C8B-B14F-4D97-AF65-F5344CB8AC3E}">
        <p14:creationId xmlns:p14="http://schemas.microsoft.com/office/powerpoint/2010/main" val="24335854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1576E5-74C8-465E-BE97-282817C6BDFD}" type="datetime1">
              <a:rPr kumimoji="1" lang="ja-JP" altLang="en-US" smtClean="0"/>
              <a:t>2015/11/10</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3C02DD-0AE7-4D6E-BF0A-2BAEE79C8470}" type="slidenum">
              <a:rPr kumimoji="1" lang="ja-JP" altLang="en-US" smtClean="0"/>
              <a:t>‹#›</a:t>
            </a:fld>
            <a:endParaRPr kumimoji="1" lang="ja-JP" altLang="en-US"/>
          </a:p>
        </p:txBody>
      </p:sp>
    </p:spTree>
    <p:extLst>
      <p:ext uri="{BB962C8B-B14F-4D97-AF65-F5344CB8AC3E}">
        <p14:creationId xmlns:p14="http://schemas.microsoft.com/office/powerpoint/2010/main" val="27003725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964276" y="874767"/>
            <a:ext cx="10440786" cy="1155324"/>
          </a:xfrm>
        </p:spPr>
        <p:txBody>
          <a:bodyPr>
            <a:normAutofit/>
          </a:bodyPr>
          <a:lstStyle/>
          <a:p>
            <a:pPr algn="l"/>
            <a:r>
              <a:rPr lang="en-US" altLang="ja-JP" sz="3600" dirty="0"/>
              <a:t>The Interplay </a:t>
            </a:r>
            <a:r>
              <a:rPr lang="en-US" altLang="ja-JP" sz="3600" dirty="0" smtClean="0"/>
              <a:t>between </a:t>
            </a:r>
            <a:r>
              <a:rPr lang="en-US" altLang="ja-JP" sz="3600" dirty="0"/>
              <a:t>Private Enforcement and Leniency Program in Japan</a:t>
            </a:r>
            <a:endParaRPr kumimoji="1" lang="ja-JP" altLang="en-US" sz="3600" dirty="0"/>
          </a:p>
        </p:txBody>
      </p:sp>
      <p:sp>
        <p:nvSpPr>
          <p:cNvPr id="3" name="サブタイトル 2"/>
          <p:cNvSpPr>
            <a:spLocks noGrp="1"/>
          </p:cNvSpPr>
          <p:nvPr>
            <p:ph type="subTitle" idx="1"/>
          </p:nvPr>
        </p:nvSpPr>
        <p:spPr>
          <a:xfrm>
            <a:off x="1612669" y="2222125"/>
            <a:ext cx="9144000" cy="1655762"/>
          </a:xfrm>
        </p:spPr>
        <p:txBody>
          <a:bodyPr>
            <a:normAutofit lnSpcReduction="10000"/>
          </a:bodyPr>
          <a:lstStyle/>
          <a:p>
            <a:pPr algn="r"/>
            <a:endParaRPr lang="en-US" altLang="ja-JP" dirty="0" smtClean="0"/>
          </a:p>
          <a:p>
            <a:pPr marL="4400550" algn="l"/>
            <a:r>
              <a:rPr lang="en-US" altLang="ja-JP" dirty="0"/>
              <a:t>November 17, 2015</a:t>
            </a:r>
            <a:endParaRPr lang="ja-JP" altLang="en-US" dirty="0"/>
          </a:p>
          <a:p>
            <a:pPr marL="4400550" algn="l"/>
            <a:r>
              <a:rPr lang="en-US" altLang="ja-JP" dirty="0" smtClean="0"/>
              <a:t>ICN </a:t>
            </a:r>
            <a:r>
              <a:rPr lang="en-US" altLang="ja-JP" dirty="0"/>
              <a:t>Cartel Working Group</a:t>
            </a:r>
          </a:p>
          <a:p>
            <a:pPr marL="4400550" algn="l"/>
            <a:r>
              <a:rPr lang="en-US" altLang="ja-JP" dirty="0"/>
              <a:t>SG1 call </a:t>
            </a:r>
            <a:r>
              <a:rPr lang="en-US" altLang="ja-JP" dirty="0" smtClean="0"/>
              <a:t>series</a:t>
            </a:r>
            <a:endParaRPr lang="en-US" altLang="ja-JP" dirty="0"/>
          </a:p>
        </p:txBody>
      </p:sp>
      <p:sp>
        <p:nvSpPr>
          <p:cNvPr id="4" name="サブタイトル 2"/>
          <p:cNvSpPr txBox="1">
            <a:spLocks/>
          </p:cNvSpPr>
          <p:nvPr/>
        </p:nvSpPr>
        <p:spPr>
          <a:xfrm>
            <a:off x="1612669" y="4254587"/>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indent="4389438" algn="l"/>
            <a:r>
              <a:rPr lang="en-US" altLang="ja-JP" dirty="0" err="1" smtClean="0"/>
              <a:t>Ryohei</a:t>
            </a:r>
            <a:r>
              <a:rPr lang="en-US" altLang="ja-JP" dirty="0" smtClean="0"/>
              <a:t> </a:t>
            </a:r>
            <a:r>
              <a:rPr lang="en-US" altLang="ja-JP" dirty="0" err="1" smtClean="0"/>
              <a:t>Takai</a:t>
            </a:r>
            <a:endParaRPr lang="en-US" altLang="ja-JP" dirty="0" smtClean="0"/>
          </a:p>
          <a:p>
            <a:pPr indent="4389438" algn="l"/>
            <a:r>
              <a:rPr lang="en-US" altLang="ja-JP" dirty="0" smtClean="0"/>
              <a:t>Chief of the Leniency Program Unit</a:t>
            </a:r>
          </a:p>
          <a:p>
            <a:pPr indent="4389438" algn="l"/>
            <a:r>
              <a:rPr lang="en-US" altLang="ja-JP" dirty="0" smtClean="0"/>
              <a:t>Japan Fair Trade Commission</a:t>
            </a:r>
            <a:endParaRPr lang="ja-JP" altLang="en-US" dirty="0"/>
          </a:p>
        </p:txBody>
      </p:sp>
      <p:sp>
        <p:nvSpPr>
          <p:cNvPr id="5" name="スライド番号プレースホルダー 4"/>
          <p:cNvSpPr>
            <a:spLocks noGrp="1"/>
          </p:cNvSpPr>
          <p:nvPr>
            <p:ph type="sldNum" sz="quarter" idx="12"/>
          </p:nvPr>
        </p:nvSpPr>
        <p:spPr/>
        <p:txBody>
          <a:bodyPr/>
          <a:lstStyle/>
          <a:p>
            <a:fld id="{B23C02DD-0AE7-4D6E-BF0A-2BAEE79C8470}" type="slidenum">
              <a:rPr kumimoji="1" lang="ja-JP" altLang="en-US" smtClean="0"/>
              <a:t>1</a:t>
            </a:fld>
            <a:endParaRPr kumimoji="1" lang="ja-JP" altLang="en-US"/>
          </a:p>
        </p:txBody>
      </p:sp>
      <p:sp>
        <p:nvSpPr>
          <p:cNvPr id="6" name="テキスト ボックス 5"/>
          <p:cNvSpPr txBox="1"/>
          <p:nvPr/>
        </p:nvSpPr>
        <p:spPr>
          <a:xfrm>
            <a:off x="1054493" y="6102383"/>
            <a:ext cx="10440786" cy="369332"/>
          </a:xfrm>
          <a:prstGeom prst="rect">
            <a:avLst/>
          </a:prstGeom>
          <a:noFill/>
        </p:spPr>
        <p:txBody>
          <a:bodyPr wrap="square" rtlCol="0">
            <a:spAutoFit/>
          </a:bodyPr>
          <a:lstStyle/>
          <a:p>
            <a:r>
              <a:rPr lang="en-US" altLang="ja-JP" dirty="0"/>
              <a:t>The views expressed in this presentation are not purported to represent those of Japan Fair Trade Commission.</a:t>
            </a:r>
            <a:endParaRPr kumimoji="1" lang="ja-JP" altLang="en-US" dirty="0"/>
          </a:p>
        </p:txBody>
      </p:sp>
      <p:pic>
        <p:nvPicPr>
          <p:cNvPr id="7" name="Picture 3"/>
          <p:cNvPicPr>
            <a:picLocks noChangeAspect="1" noChangeArrowheads="1"/>
          </p:cNvPicPr>
          <p:nvPr/>
        </p:nvPicPr>
        <p:blipFill>
          <a:blip r:embed="rId3" cstate="print"/>
          <a:srcRect/>
          <a:stretch>
            <a:fillRect/>
          </a:stretch>
        </p:blipFill>
        <p:spPr bwMode="auto">
          <a:xfrm>
            <a:off x="0" y="0"/>
            <a:ext cx="4000500" cy="671513"/>
          </a:xfrm>
          <a:prstGeom prst="rect">
            <a:avLst/>
          </a:prstGeom>
          <a:noFill/>
          <a:ln w="9525">
            <a:noFill/>
            <a:miter lim="800000"/>
            <a:headEnd/>
            <a:tailEnd/>
          </a:ln>
        </p:spPr>
      </p:pic>
      <p:pic>
        <p:nvPicPr>
          <p:cNvPr id="8" name="Picture 2"/>
          <p:cNvPicPr>
            <a:picLocks noChangeAspect="1" noChangeArrowheads="1"/>
          </p:cNvPicPr>
          <p:nvPr/>
        </p:nvPicPr>
        <p:blipFill>
          <a:blip r:embed="rId4" cstate="print"/>
          <a:srcRect/>
          <a:stretch>
            <a:fillRect/>
          </a:stretch>
        </p:blipFill>
        <p:spPr bwMode="auto">
          <a:xfrm>
            <a:off x="7048500" y="0"/>
            <a:ext cx="5143500" cy="639763"/>
          </a:xfrm>
          <a:prstGeom prst="rect">
            <a:avLst/>
          </a:prstGeom>
          <a:noFill/>
          <a:ln w="9525">
            <a:noFill/>
            <a:miter lim="800000"/>
            <a:headEnd/>
            <a:tailEnd/>
          </a:ln>
        </p:spPr>
      </p:pic>
    </p:spTree>
    <p:extLst>
      <p:ext uri="{BB962C8B-B14F-4D97-AF65-F5344CB8AC3E}">
        <p14:creationId xmlns:p14="http://schemas.microsoft.com/office/powerpoint/2010/main" val="36834096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365126"/>
            <a:ext cx="10515600" cy="894888"/>
          </a:xfrm>
        </p:spPr>
        <p:txBody>
          <a:bodyPr/>
          <a:lstStyle/>
          <a:p>
            <a:r>
              <a:rPr lang="en-US" altLang="ja-JP" dirty="0" smtClean="0"/>
              <a:t>Overview</a:t>
            </a:r>
            <a:endParaRPr lang="ja-JP" altLang="en-US" dirty="0"/>
          </a:p>
        </p:txBody>
      </p:sp>
      <p:sp>
        <p:nvSpPr>
          <p:cNvPr id="3" name="コンテンツ プレースホルダー 2"/>
          <p:cNvSpPr>
            <a:spLocks noGrp="1"/>
          </p:cNvSpPr>
          <p:nvPr>
            <p:ph idx="1"/>
          </p:nvPr>
        </p:nvSpPr>
        <p:spPr>
          <a:xfrm>
            <a:off x="838200" y="1554482"/>
            <a:ext cx="10515600" cy="4970304"/>
          </a:xfrm>
        </p:spPr>
        <p:txBody>
          <a:bodyPr>
            <a:normAutofit/>
          </a:bodyPr>
          <a:lstStyle/>
          <a:p>
            <a:r>
              <a:rPr lang="en-US" altLang="ja-JP" sz="2400" dirty="0"/>
              <a:t>In Japan, the risk of private damage action </a:t>
            </a:r>
            <a:r>
              <a:rPr lang="en-US" altLang="ja-JP" sz="2400" dirty="0" smtClean="0"/>
              <a:t>is not an important issue in terms of the attractiveness of leniency</a:t>
            </a:r>
            <a:r>
              <a:rPr lang="ja-JP" altLang="en-US" sz="2400" dirty="0"/>
              <a:t> </a:t>
            </a:r>
            <a:r>
              <a:rPr lang="en-US" altLang="ja-JP" sz="2400" dirty="0" smtClean="0"/>
              <a:t>program, </a:t>
            </a:r>
            <a:r>
              <a:rPr lang="en-US" altLang="ja-JP" sz="2400" dirty="0"/>
              <a:t>because such risk </a:t>
            </a:r>
            <a:r>
              <a:rPr lang="en-US" altLang="ja-JP" sz="2400" dirty="0" smtClean="0"/>
              <a:t>is very limited </a:t>
            </a:r>
            <a:r>
              <a:rPr lang="en-US" altLang="ja-JP" sz="2400" dirty="0"/>
              <a:t>(except for damage action brought by </a:t>
            </a:r>
            <a:r>
              <a:rPr lang="en-US" altLang="ja-JP" sz="2400" dirty="0" smtClean="0"/>
              <a:t>procurement </a:t>
            </a:r>
            <a:r>
              <a:rPr lang="en-US" altLang="ja-JP" sz="2400" dirty="0"/>
              <a:t>agencies in public bid-rigging cases</a:t>
            </a:r>
            <a:r>
              <a:rPr lang="en-US" altLang="ja-JP" sz="2400" dirty="0" smtClean="0"/>
              <a:t>.).</a:t>
            </a:r>
          </a:p>
          <a:p>
            <a:endParaRPr lang="en-US" altLang="ja-JP" sz="2400" dirty="0" smtClean="0"/>
          </a:p>
          <a:p>
            <a:r>
              <a:rPr lang="en-US" altLang="ja-JP" sz="2400" dirty="0" smtClean="0"/>
              <a:t> </a:t>
            </a:r>
            <a:r>
              <a:rPr lang="en-US" altLang="ja-JP" sz="2400" dirty="0"/>
              <a:t>In</a:t>
            </a:r>
            <a:r>
              <a:rPr lang="ja-JP" altLang="en-US" sz="2400" dirty="0"/>
              <a:t> </a:t>
            </a:r>
            <a:r>
              <a:rPr lang="en-US" altLang="ja-JP" sz="2400" dirty="0"/>
              <a:t>practice, JFTC does </a:t>
            </a:r>
            <a:r>
              <a:rPr lang="en-US" altLang="ja-JP" sz="2400" dirty="0" smtClean="0"/>
              <a:t>not provide </a:t>
            </a:r>
            <a:r>
              <a:rPr lang="en-US" altLang="ja-JP" sz="2400" dirty="0"/>
              <a:t>the leniency documents in private case, unless otherwise ordered by the court.</a:t>
            </a:r>
            <a:endParaRPr lang="ja-JP" altLang="en-US" sz="2400" dirty="0"/>
          </a:p>
          <a:p>
            <a:endParaRPr lang="en-US" altLang="ja-JP" sz="2400" dirty="0" smtClean="0"/>
          </a:p>
          <a:p>
            <a:r>
              <a:rPr lang="en-US" altLang="ja-JP" sz="2400" dirty="0" smtClean="0"/>
              <a:t> </a:t>
            </a:r>
            <a:r>
              <a:rPr lang="en-US" altLang="ja-JP" sz="2400" dirty="0"/>
              <a:t>Successful leniency applicant is still </a:t>
            </a:r>
            <a:r>
              <a:rPr lang="en-US" altLang="ja-JP" sz="2400" dirty="0" smtClean="0"/>
              <a:t>fully liable </a:t>
            </a:r>
            <a:r>
              <a:rPr lang="en-US" altLang="ja-JP" sz="2400" dirty="0"/>
              <a:t>for private </a:t>
            </a:r>
            <a:r>
              <a:rPr lang="en-US" altLang="ja-JP" sz="2400" dirty="0" smtClean="0"/>
              <a:t>damages.   </a:t>
            </a:r>
            <a:br>
              <a:rPr lang="en-US" altLang="ja-JP" sz="2400" dirty="0" smtClean="0"/>
            </a:br>
            <a:endParaRPr lang="en-US" altLang="ja-JP" sz="2400" dirty="0" smtClean="0"/>
          </a:p>
          <a:p>
            <a:r>
              <a:rPr lang="en-US" altLang="ja-JP" sz="2400" dirty="0" smtClean="0"/>
              <a:t>On the other hand, most </a:t>
            </a:r>
            <a:r>
              <a:rPr lang="en-US" altLang="ja-JP" sz="2400" dirty="0"/>
              <a:t>of the public agencies allow </a:t>
            </a:r>
            <a:r>
              <a:rPr lang="en-US" altLang="ja-JP" sz="2400" dirty="0" smtClean="0"/>
              <a:t>to </a:t>
            </a:r>
            <a:r>
              <a:rPr lang="en-US" altLang="ja-JP" sz="2400" dirty="0"/>
              <a:t>shorten the </a:t>
            </a:r>
            <a:r>
              <a:rPr lang="en-US" altLang="ja-JP" sz="2400" dirty="0" smtClean="0"/>
              <a:t>period of disbarment from future procurement opportunities </a:t>
            </a:r>
            <a:r>
              <a:rPr lang="en-US" altLang="ja-JP" sz="2400" dirty="0"/>
              <a:t>to </a:t>
            </a:r>
            <a:r>
              <a:rPr lang="en-US" altLang="ja-JP" sz="2400" dirty="0" smtClean="0"/>
              <a:t>half</a:t>
            </a:r>
            <a:r>
              <a:rPr lang="ja-JP" altLang="en-US" sz="2400" dirty="0"/>
              <a:t> </a:t>
            </a:r>
            <a:r>
              <a:rPr lang="en-US" altLang="ja-JP" sz="2400" dirty="0" smtClean="0"/>
              <a:t>for successful </a:t>
            </a:r>
            <a:r>
              <a:rPr lang="en-US" altLang="ja-JP" sz="2400" dirty="0"/>
              <a:t>leniency </a:t>
            </a:r>
            <a:r>
              <a:rPr lang="en-US" altLang="ja-JP" sz="2400" dirty="0" smtClean="0"/>
              <a:t>applicants in bid-rigging cases.</a:t>
            </a:r>
            <a:endParaRPr lang="ja-JP" altLang="en-US" sz="2400" dirty="0"/>
          </a:p>
        </p:txBody>
      </p:sp>
      <p:sp>
        <p:nvSpPr>
          <p:cNvPr id="4" name="スライド番号プレースホルダー 3"/>
          <p:cNvSpPr>
            <a:spLocks noGrp="1"/>
          </p:cNvSpPr>
          <p:nvPr>
            <p:ph type="sldNum" sz="quarter" idx="12"/>
          </p:nvPr>
        </p:nvSpPr>
        <p:spPr/>
        <p:txBody>
          <a:bodyPr/>
          <a:lstStyle/>
          <a:p>
            <a:fld id="{B23C02DD-0AE7-4D6E-BF0A-2BAEE79C8470}" type="slidenum">
              <a:rPr lang="ja-JP" altLang="en-US" smtClean="0"/>
              <a:pPr/>
              <a:t>2</a:t>
            </a:fld>
            <a:endParaRPr lang="ja-JP" altLang="en-US"/>
          </a:p>
        </p:txBody>
      </p:sp>
      <p:pic>
        <p:nvPicPr>
          <p:cNvPr id="5" name="Picture 2"/>
          <p:cNvPicPr>
            <a:picLocks noChangeAspect="1" noChangeArrowheads="1"/>
          </p:cNvPicPr>
          <p:nvPr/>
        </p:nvPicPr>
        <p:blipFill>
          <a:blip r:embed="rId3" cstate="print"/>
          <a:srcRect/>
          <a:stretch>
            <a:fillRect/>
          </a:stretch>
        </p:blipFill>
        <p:spPr bwMode="auto">
          <a:xfrm>
            <a:off x="7048500" y="0"/>
            <a:ext cx="5143500" cy="639763"/>
          </a:xfrm>
          <a:prstGeom prst="rect">
            <a:avLst/>
          </a:prstGeom>
          <a:noFill/>
          <a:ln w="9525">
            <a:noFill/>
            <a:miter lim="800000"/>
            <a:headEnd/>
            <a:tailEnd/>
          </a:ln>
        </p:spPr>
      </p:pic>
    </p:spTree>
    <p:extLst>
      <p:ext uri="{BB962C8B-B14F-4D97-AF65-F5344CB8AC3E}">
        <p14:creationId xmlns:p14="http://schemas.microsoft.com/office/powerpoint/2010/main" val="22711188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838200" y="793376"/>
            <a:ext cx="10515600" cy="5562975"/>
          </a:xfrm>
        </p:spPr>
        <p:txBody>
          <a:bodyPr>
            <a:normAutofit fontScale="92500"/>
          </a:bodyPr>
          <a:lstStyle/>
          <a:p>
            <a:pPr marL="0" indent="0">
              <a:lnSpc>
                <a:spcPct val="110000"/>
              </a:lnSpc>
              <a:buNone/>
            </a:pPr>
            <a:r>
              <a:rPr lang="ja-JP" altLang="en-US" sz="2400" dirty="0"/>
              <a:t>　</a:t>
            </a:r>
            <a:endParaRPr lang="en-US" altLang="ja-JP" sz="2400" dirty="0" smtClean="0"/>
          </a:p>
          <a:p>
            <a:pPr>
              <a:lnSpc>
                <a:spcPct val="110000"/>
              </a:lnSpc>
              <a:buFont typeface="Wingdings" panose="05000000000000000000" pitchFamily="2" charset="2"/>
              <a:buChar char="l"/>
            </a:pPr>
            <a:r>
              <a:rPr lang="en-US" altLang="ja-JP" dirty="0" smtClean="0"/>
              <a:t> </a:t>
            </a:r>
            <a:r>
              <a:rPr lang="en-US" altLang="ja-JP" sz="2200" dirty="0" smtClean="0"/>
              <a:t>Anyone who has suffered from damages of cartel may </a:t>
            </a:r>
            <a:r>
              <a:rPr lang="en-US" altLang="ja-JP" sz="2200" dirty="0"/>
              <a:t>bring private damage action </a:t>
            </a:r>
            <a:r>
              <a:rPr lang="en-US" altLang="ja-JP" sz="2200" dirty="0" smtClean="0"/>
              <a:t>under </a:t>
            </a:r>
            <a:r>
              <a:rPr lang="en-US" altLang="ja-JP" sz="2200" dirty="0"/>
              <a:t>Article 25 of the Antimonopoly Law (AML) and/or Article 709 of the Civil Code.</a:t>
            </a:r>
            <a:endParaRPr lang="ja-JP" altLang="en-US" sz="2200" dirty="0"/>
          </a:p>
          <a:p>
            <a:pPr>
              <a:lnSpc>
                <a:spcPct val="110000"/>
              </a:lnSpc>
              <a:buFont typeface="Wingdings" panose="05000000000000000000" pitchFamily="2" charset="2"/>
              <a:buChar char="l"/>
            </a:pPr>
            <a:r>
              <a:rPr lang="ja-JP" altLang="en-US" sz="2200" dirty="0"/>
              <a:t>  </a:t>
            </a:r>
            <a:r>
              <a:rPr lang="en-US" altLang="ja-JP" sz="2200" dirty="0"/>
              <a:t>However, such actions are rarely taken.</a:t>
            </a:r>
            <a:endParaRPr lang="ja-JP" altLang="en-US" sz="2200" dirty="0"/>
          </a:p>
          <a:p>
            <a:pPr>
              <a:lnSpc>
                <a:spcPct val="110000"/>
              </a:lnSpc>
              <a:buFont typeface="Wingdings" panose="05000000000000000000" pitchFamily="2" charset="2"/>
              <a:buChar char="l"/>
            </a:pPr>
            <a:r>
              <a:rPr lang="ja-JP" altLang="en-US" sz="2200" dirty="0"/>
              <a:t>  </a:t>
            </a:r>
            <a:r>
              <a:rPr lang="en-US" altLang="ja-JP" sz="2200" dirty="0"/>
              <a:t>There have been </a:t>
            </a:r>
            <a:r>
              <a:rPr lang="en-US" altLang="ja-JP" sz="2200" dirty="0" smtClean="0"/>
              <a:t>less than 100 damage </a:t>
            </a:r>
            <a:r>
              <a:rPr lang="en-US" altLang="ja-JP" sz="2200" dirty="0"/>
              <a:t>actions brought under Article 25 of the AML since 1947 (enactment of AML)</a:t>
            </a:r>
          </a:p>
          <a:p>
            <a:pPr lvl="1">
              <a:lnSpc>
                <a:spcPct val="110000"/>
              </a:lnSpc>
            </a:pPr>
            <a:r>
              <a:rPr lang="en-US" altLang="ja-JP" sz="2200" dirty="0" smtClean="0"/>
              <a:t>Exact number </a:t>
            </a:r>
            <a:r>
              <a:rPr lang="en-US" altLang="ja-JP" sz="2200" dirty="0"/>
              <a:t>of actions brought under Article 709 of Civil Code is </a:t>
            </a:r>
            <a:r>
              <a:rPr lang="en-US" altLang="ja-JP" sz="2200" dirty="0" smtClean="0"/>
              <a:t>unknown, but small as well.</a:t>
            </a:r>
            <a:endParaRPr lang="en-US" altLang="ja-JP" sz="2200" dirty="0"/>
          </a:p>
          <a:p>
            <a:pPr lvl="1">
              <a:lnSpc>
                <a:spcPct val="110000"/>
              </a:lnSpc>
            </a:pPr>
            <a:r>
              <a:rPr lang="en-US" altLang="ja-JP" sz="2200" dirty="0"/>
              <a:t>Number of the actions brought by public procurement </a:t>
            </a:r>
            <a:r>
              <a:rPr lang="en-US" altLang="ja-JP" sz="2200" dirty="0" smtClean="0"/>
              <a:t>bodies</a:t>
            </a:r>
            <a:r>
              <a:rPr lang="ja-JP" altLang="en-US" sz="2200" dirty="0"/>
              <a:t> </a:t>
            </a:r>
            <a:r>
              <a:rPr lang="en-US" altLang="ja-JP" sz="2200" dirty="0" smtClean="0"/>
              <a:t>in bid-rigging cases </a:t>
            </a:r>
            <a:r>
              <a:rPr lang="en-US" altLang="ja-JP" sz="2200" dirty="0"/>
              <a:t>(national/local government) </a:t>
            </a:r>
            <a:r>
              <a:rPr lang="en-US" altLang="ja-JP" sz="2200" dirty="0" smtClean="0"/>
              <a:t>is </a:t>
            </a:r>
            <a:r>
              <a:rPr lang="en-US" altLang="ja-JP" sz="2200" dirty="0"/>
              <a:t>recently increasing.</a:t>
            </a:r>
          </a:p>
          <a:p>
            <a:pPr marL="0" indent="0">
              <a:lnSpc>
                <a:spcPct val="110000"/>
              </a:lnSpc>
              <a:buNone/>
            </a:pPr>
            <a:endParaRPr lang="en-US" altLang="ja-JP" sz="2200" dirty="0"/>
          </a:p>
          <a:p>
            <a:pPr marL="0" indent="0">
              <a:lnSpc>
                <a:spcPct val="110000"/>
              </a:lnSpc>
              <a:buNone/>
            </a:pPr>
            <a:r>
              <a:rPr lang="ja-JP" altLang="en-US" sz="2200" u="sng" dirty="0"/>
              <a:t>⇒　</a:t>
            </a:r>
            <a:r>
              <a:rPr lang="en-US" altLang="ja-JP" sz="2200" u="sng" dirty="0"/>
              <a:t>The risk of private lawsuits does not prevent companies from applying for leniency, because such risk </a:t>
            </a:r>
            <a:r>
              <a:rPr lang="en-US" altLang="ja-JP" sz="2200" u="sng" dirty="0" smtClean="0"/>
              <a:t>is very limited.  So, the protection of leniency material in private lawsuits is not a big issue.</a:t>
            </a:r>
            <a:endParaRPr lang="ja-JP" altLang="en-US" sz="2200" u="sng" dirty="0"/>
          </a:p>
        </p:txBody>
      </p:sp>
      <p:sp>
        <p:nvSpPr>
          <p:cNvPr id="4" name="スライド番号プレースホルダー 3"/>
          <p:cNvSpPr>
            <a:spLocks noGrp="1"/>
          </p:cNvSpPr>
          <p:nvPr>
            <p:ph type="sldNum" sz="quarter" idx="12"/>
          </p:nvPr>
        </p:nvSpPr>
        <p:spPr/>
        <p:txBody>
          <a:bodyPr/>
          <a:lstStyle/>
          <a:p>
            <a:fld id="{B23C02DD-0AE7-4D6E-BF0A-2BAEE79C8470}" type="slidenum">
              <a:rPr kumimoji="1" lang="ja-JP" altLang="en-US" smtClean="0"/>
              <a:t>3</a:t>
            </a:fld>
            <a:endParaRPr kumimoji="1" lang="ja-JP" altLang="en-US"/>
          </a:p>
        </p:txBody>
      </p:sp>
      <p:pic>
        <p:nvPicPr>
          <p:cNvPr id="5" name="Picture 2"/>
          <p:cNvPicPr>
            <a:picLocks noChangeAspect="1" noChangeArrowheads="1"/>
          </p:cNvPicPr>
          <p:nvPr/>
        </p:nvPicPr>
        <p:blipFill>
          <a:blip r:embed="rId3" cstate="print"/>
          <a:srcRect/>
          <a:stretch>
            <a:fillRect/>
          </a:stretch>
        </p:blipFill>
        <p:spPr bwMode="auto">
          <a:xfrm>
            <a:off x="7048500" y="0"/>
            <a:ext cx="5143500" cy="639763"/>
          </a:xfrm>
          <a:prstGeom prst="rect">
            <a:avLst/>
          </a:prstGeom>
          <a:noFill/>
          <a:ln w="9525">
            <a:noFill/>
            <a:miter lim="800000"/>
            <a:headEnd/>
            <a:tailEnd/>
          </a:ln>
        </p:spPr>
      </p:pic>
      <p:sp>
        <p:nvSpPr>
          <p:cNvPr id="2" name="タイトル 1"/>
          <p:cNvSpPr>
            <a:spLocks noGrp="1"/>
          </p:cNvSpPr>
          <p:nvPr>
            <p:ph type="title"/>
          </p:nvPr>
        </p:nvSpPr>
        <p:spPr>
          <a:xfrm>
            <a:off x="838200" y="254867"/>
            <a:ext cx="10515600" cy="821575"/>
          </a:xfrm>
        </p:spPr>
        <p:txBody>
          <a:bodyPr>
            <a:normAutofit/>
          </a:bodyPr>
          <a:lstStyle/>
          <a:p>
            <a:r>
              <a:rPr lang="en-US" altLang="ja-JP" sz="3600" dirty="0" smtClean="0"/>
              <a:t>Private Enforcement in Cartels in Japan</a:t>
            </a:r>
            <a:endParaRPr kumimoji="1" lang="ja-JP" altLang="en-US" sz="3600" dirty="0"/>
          </a:p>
        </p:txBody>
      </p:sp>
    </p:spTree>
    <p:extLst>
      <p:ext uri="{BB962C8B-B14F-4D97-AF65-F5344CB8AC3E}">
        <p14:creationId xmlns:p14="http://schemas.microsoft.com/office/powerpoint/2010/main" val="800048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Leniency Documents in </a:t>
            </a:r>
            <a:r>
              <a:rPr lang="en-US" altLang="ja-JP" dirty="0"/>
              <a:t>P</a:t>
            </a:r>
            <a:r>
              <a:rPr lang="en-US" altLang="ja-JP" dirty="0" smtClean="0"/>
              <a:t>rivate Lawsuits (1)</a:t>
            </a:r>
            <a:endParaRPr lang="ja-JP" altLang="en-US" dirty="0"/>
          </a:p>
        </p:txBody>
      </p:sp>
      <p:sp>
        <p:nvSpPr>
          <p:cNvPr id="3" name="コンテンツ プレースホルダー 2"/>
          <p:cNvSpPr>
            <a:spLocks noGrp="1"/>
          </p:cNvSpPr>
          <p:nvPr>
            <p:ph idx="1"/>
          </p:nvPr>
        </p:nvSpPr>
        <p:spPr>
          <a:xfrm>
            <a:off x="838200" y="1519518"/>
            <a:ext cx="10515600" cy="5201957"/>
          </a:xfrm>
        </p:spPr>
        <p:txBody>
          <a:bodyPr>
            <a:noAutofit/>
          </a:bodyPr>
          <a:lstStyle/>
          <a:p>
            <a:r>
              <a:rPr lang="ja-JP" altLang="en-US" sz="2000" dirty="0"/>
              <a:t>　</a:t>
            </a:r>
            <a:r>
              <a:rPr lang="en-US" altLang="ja-JP" sz="2000" dirty="0"/>
              <a:t>In general, parties to a private lawsuit may file a petition for an order to the opposite party or any other third </a:t>
            </a:r>
            <a:r>
              <a:rPr lang="en-US" altLang="ja-JP" sz="2000" dirty="0" smtClean="0"/>
              <a:t>parties including JFTC </a:t>
            </a:r>
            <a:r>
              <a:rPr lang="en-US" altLang="ja-JP" sz="2000" dirty="0"/>
              <a:t>to submit documents to the court.</a:t>
            </a:r>
          </a:p>
          <a:p>
            <a:endParaRPr lang="ja-JP" altLang="en-US" sz="2000" dirty="0"/>
          </a:p>
          <a:p>
            <a:r>
              <a:rPr lang="ja-JP" altLang="en-US" sz="2000" dirty="0"/>
              <a:t>　</a:t>
            </a:r>
            <a:r>
              <a:rPr lang="en-US" altLang="ja-JP" sz="2000" dirty="0"/>
              <a:t>There is no provision in the relevant laws and regulations regarding how the leniency documents would be treated in private lawsuits.</a:t>
            </a:r>
          </a:p>
          <a:p>
            <a:endParaRPr lang="en-US" altLang="ja-JP" sz="2000" dirty="0"/>
          </a:p>
          <a:p>
            <a:r>
              <a:rPr lang="ja-JP" altLang="en-US" sz="2000" dirty="0"/>
              <a:t>　</a:t>
            </a:r>
            <a:r>
              <a:rPr lang="en-US" altLang="ja-JP" sz="2000" dirty="0"/>
              <a:t>No petition for an order to submit leniency documents has been filed by a plaintiff in a private damage action for </a:t>
            </a:r>
            <a:r>
              <a:rPr lang="en-US" altLang="ja-JP" sz="2000" dirty="0" smtClean="0"/>
              <a:t>cartel since the introduction of leniency program in 2006.</a:t>
            </a:r>
            <a:endParaRPr lang="en-US" altLang="ja-JP" sz="2000" dirty="0"/>
          </a:p>
          <a:p>
            <a:endParaRPr lang="en-US" altLang="ja-JP" sz="2000" dirty="0"/>
          </a:p>
          <a:p>
            <a:r>
              <a:rPr lang="ja-JP" altLang="en-US" sz="2000" dirty="0"/>
              <a:t>　</a:t>
            </a:r>
            <a:r>
              <a:rPr lang="en-US" altLang="ja-JP" sz="2000" dirty="0"/>
              <a:t>There was a derivative lawsuit brought by </a:t>
            </a:r>
            <a:r>
              <a:rPr lang="en-US" altLang="ja-JP" sz="2000" dirty="0" smtClean="0"/>
              <a:t>a shareholder </a:t>
            </a:r>
            <a:r>
              <a:rPr lang="en-US" altLang="ja-JP" sz="2000" dirty="0"/>
              <a:t>of a cartel member company, in which the plaintiff </a:t>
            </a:r>
            <a:r>
              <a:rPr lang="en-US" altLang="ja-JP" sz="2000" dirty="0" smtClean="0"/>
              <a:t>shareholder </a:t>
            </a:r>
            <a:r>
              <a:rPr lang="en-US" altLang="ja-JP" sz="2000" dirty="0"/>
              <a:t>filed a petition for an order to JFTC to submit leniency documents of other cartel member company.  See the next slide…</a:t>
            </a:r>
            <a:endParaRPr lang="ja-JP" altLang="en-US" sz="2000" dirty="0"/>
          </a:p>
        </p:txBody>
      </p:sp>
      <p:sp>
        <p:nvSpPr>
          <p:cNvPr id="4" name="スライド番号プレースホルダー 3"/>
          <p:cNvSpPr>
            <a:spLocks noGrp="1"/>
          </p:cNvSpPr>
          <p:nvPr>
            <p:ph type="sldNum" sz="quarter" idx="12"/>
          </p:nvPr>
        </p:nvSpPr>
        <p:spPr/>
        <p:txBody>
          <a:bodyPr/>
          <a:lstStyle/>
          <a:p>
            <a:fld id="{B23C02DD-0AE7-4D6E-BF0A-2BAEE79C8470}" type="slidenum">
              <a:rPr lang="ja-JP" altLang="en-US" smtClean="0"/>
              <a:pPr/>
              <a:t>4</a:t>
            </a:fld>
            <a:endParaRPr lang="ja-JP" altLang="en-US"/>
          </a:p>
        </p:txBody>
      </p:sp>
      <p:pic>
        <p:nvPicPr>
          <p:cNvPr id="5" name="Picture 2"/>
          <p:cNvPicPr>
            <a:picLocks noChangeAspect="1" noChangeArrowheads="1"/>
          </p:cNvPicPr>
          <p:nvPr/>
        </p:nvPicPr>
        <p:blipFill>
          <a:blip r:embed="rId3" cstate="print"/>
          <a:srcRect/>
          <a:stretch>
            <a:fillRect/>
          </a:stretch>
        </p:blipFill>
        <p:spPr bwMode="auto">
          <a:xfrm>
            <a:off x="7048500" y="-17323"/>
            <a:ext cx="5143500" cy="639763"/>
          </a:xfrm>
          <a:prstGeom prst="rect">
            <a:avLst/>
          </a:prstGeom>
          <a:noFill/>
          <a:ln w="9525">
            <a:noFill/>
            <a:miter lim="800000"/>
            <a:headEnd/>
            <a:tailEnd/>
          </a:ln>
        </p:spPr>
      </p:pic>
    </p:spTree>
    <p:extLst>
      <p:ext uri="{BB962C8B-B14F-4D97-AF65-F5344CB8AC3E}">
        <p14:creationId xmlns:p14="http://schemas.microsoft.com/office/powerpoint/2010/main" val="15641941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838200" y="1991359"/>
            <a:ext cx="10515600" cy="4185603"/>
          </a:xfrm>
        </p:spPr>
        <p:txBody>
          <a:bodyPr>
            <a:noAutofit/>
          </a:bodyPr>
          <a:lstStyle/>
          <a:p>
            <a:pPr marL="0" indent="0">
              <a:lnSpc>
                <a:spcPct val="100000"/>
              </a:lnSpc>
              <a:buNone/>
            </a:pPr>
            <a:r>
              <a:rPr lang="en-US" altLang="ja-JP" sz="2000" dirty="0" smtClean="0"/>
              <a:t>Background</a:t>
            </a:r>
            <a:endParaRPr lang="en-US" altLang="ja-JP" sz="2000" dirty="0"/>
          </a:p>
          <a:p>
            <a:pPr>
              <a:lnSpc>
                <a:spcPct val="100000"/>
              </a:lnSpc>
              <a:buFont typeface="Wingdings" panose="05000000000000000000" pitchFamily="2" charset="2"/>
              <a:buChar char="l"/>
            </a:pPr>
            <a:r>
              <a:rPr lang="ja-JP" altLang="en-US" sz="2000" dirty="0"/>
              <a:t>　</a:t>
            </a:r>
            <a:r>
              <a:rPr lang="en-US" altLang="ja-JP" sz="2000" dirty="0" smtClean="0"/>
              <a:t>On May 21, 2010, JFTC issued the surcharge payment order to Sumitomo Electric Industries, Ltd. (Sumitomo) and others in a cartel case.</a:t>
            </a:r>
            <a:endParaRPr lang="ja-JP" altLang="en-US" sz="2000" dirty="0"/>
          </a:p>
          <a:p>
            <a:pPr>
              <a:lnSpc>
                <a:spcPct val="100000"/>
              </a:lnSpc>
              <a:buFont typeface="Wingdings" panose="05000000000000000000" pitchFamily="2" charset="2"/>
              <a:buChar char="l"/>
            </a:pPr>
            <a:endParaRPr lang="ja-JP" altLang="en-US" sz="1000" dirty="0"/>
          </a:p>
          <a:p>
            <a:pPr>
              <a:lnSpc>
                <a:spcPct val="100000"/>
              </a:lnSpc>
              <a:buFont typeface="Wingdings" panose="05000000000000000000" pitchFamily="2" charset="2"/>
              <a:buChar char="l"/>
            </a:pPr>
            <a:r>
              <a:rPr lang="ja-JP" altLang="en-US" sz="2000" dirty="0"/>
              <a:t>　</a:t>
            </a:r>
            <a:r>
              <a:rPr lang="en-US" altLang="ja-JP" sz="2000" dirty="0" smtClean="0"/>
              <a:t>Then, a shareholder of Sumitomo brought a derivative action against Sumitomo’s directors, claiming in part that the directors, due to the failure to apply for leniency, were liable for the surcharge, which would have otherwise been exempted or deducted by the leniency program.</a:t>
            </a:r>
            <a:endParaRPr lang="ja-JP" altLang="en-US" sz="2000" dirty="0"/>
          </a:p>
          <a:p>
            <a:pPr>
              <a:lnSpc>
                <a:spcPct val="100000"/>
              </a:lnSpc>
              <a:buFont typeface="Wingdings" panose="05000000000000000000" pitchFamily="2" charset="2"/>
              <a:buChar char="l"/>
            </a:pPr>
            <a:endParaRPr lang="ja-JP" altLang="en-US" sz="1000" dirty="0"/>
          </a:p>
          <a:p>
            <a:pPr>
              <a:lnSpc>
                <a:spcPct val="100000"/>
              </a:lnSpc>
              <a:buFont typeface="Wingdings" panose="05000000000000000000" pitchFamily="2" charset="2"/>
              <a:buChar char="l"/>
            </a:pPr>
            <a:r>
              <a:rPr lang="ja-JP" altLang="en-US" sz="2000" dirty="0"/>
              <a:t>　</a:t>
            </a:r>
            <a:r>
              <a:rPr lang="en-US" altLang="ja-JP" sz="2000" dirty="0" smtClean="0"/>
              <a:t>The plaintiff of the above derivative action filed a petition for an order to JFTC to submit leniency materials, all of which were filed by other companies.</a:t>
            </a:r>
            <a:endParaRPr lang="ja-JP" altLang="en-US" sz="2000" b="1" u="sng" dirty="0"/>
          </a:p>
        </p:txBody>
      </p:sp>
      <p:sp>
        <p:nvSpPr>
          <p:cNvPr id="4" name="スライド番号プレースホルダー 3"/>
          <p:cNvSpPr>
            <a:spLocks noGrp="1"/>
          </p:cNvSpPr>
          <p:nvPr>
            <p:ph type="sldNum" sz="quarter" idx="12"/>
          </p:nvPr>
        </p:nvSpPr>
        <p:spPr/>
        <p:txBody>
          <a:bodyPr/>
          <a:lstStyle/>
          <a:p>
            <a:fld id="{B23C02DD-0AE7-4D6E-BF0A-2BAEE79C8470}" type="slidenum">
              <a:rPr kumimoji="1" lang="ja-JP" altLang="en-US" smtClean="0"/>
              <a:t>5</a:t>
            </a:fld>
            <a:endParaRPr kumimoji="1" lang="ja-JP" altLang="en-US"/>
          </a:p>
        </p:txBody>
      </p:sp>
      <p:pic>
        <p:nvPicPr>
          <p:cNvPr id="5" name="Picture 2"/>
          <p:cNvPicPr>
            <a:picLocks noChangeAspect="1" noChangeArrowheads="1"/>
          </p:cNvPicPr>
          <p:nvPr/>
        </p:nvPicPr>
        <p:blipFill>
          <a:blip r:embed="rId3" cstate="print"/>
          <a:srcRect/>
          <a:stretch>
            <a:fillRect/>
          </a:stretch>
        </p:blipFill>
        <p:spPr bwMode="auto">
          <a:xfrm>
            <a:off x="7048500" y="0"/>
            <a:ext cx="5143500" cy="639763"/>
          </a:xfrm>
          <a:prstGeom prst="rect">
            <a:avLst/>
          </a:prstGeom>
          <a:noFill/>
          <a:ln w="9525">
            <a:noFill/>
            <a:miter lim="800000"/>
            <a:headEnd/>
            <a:tailEnd/>
          </a:ln>
        </p:spPr>
      </p:pic>
      <p:sp>
        <p:nvSpPr>
          <p:cNvPr id="2" name="タイトル 1"/>
          <p:cNvSpPr>
            <a:spLocks noGrp="1"/>
          </p:cNvSpPr>
          <p:nvPr>
            <p:ph type="title"/>
          </p:nvPr>
        </p:nvSpPr>
        <p:spPr/>
        <p:txBody>
          <a:bodyPr>
            <a:normAutofit/>
          </a:bodyPr>
          <a:lstStyle/>
          <a:p>
            <a:r>
              <a:rPr lang="en-US" altLang="ja-JP" sz="3600" dirty="0"/>
              <a:t>Leniency </a:t>
            </a:r>
            <a:r>
              <a:rPr lang="en-US" altLang="ja-JP" sz="3600" dirty="0" smtClean="0"/>
              <a:t>Documents </a:t>
            </a:r>
            <a:r>
              <a:rPr lang="en-US" altLang="ja-JP" sz="3600" dirty="0"/>
              <a:t>in </a:t>
            </a:r>
            <a:r>
              <a:rPr lang="en-US" altLang="ja-JP" sz="3600" dirty="0" smtClean="0"/>
              <a:t>Private </a:t>
            </a:r>
            <a:r>
              <a:rPr lang="en-US" altLang="ja-JP" sz="3600" dirty="0"/>
              <a:t>L</a:t>
            </a:r>
            <a:r>
              <a:rPr lang="en-US" altLang="ja-JP" sz="3600" dirty="0" smtClean="0"/>
              <a:t>awsuits (2)</a:t>
            </a:r>
            <a:br>
              <a:rPr lang="en-US" altLang="ja-JP" sz="3600" dirty="0" smtClean="0"/>
            </a:br>
            <a:r>
              <a:rPr lang="en-US" altLang="ja-JP" sz="3600" dirty="0"/>
              <a:t> </a:t>
            </a:r>
            <a:r>
              <a:rPr lang="en-US" altLang="ja-JP" sz="3600" dirty="0" smtClean="0"/>
              <a:t>Derivative Lawsuit </a:t>
            </a:r>
            <a:r>
              <a:rPr lang="en-US" altLang="ja-JP" sz="3600" dirty="0"/>
              <a:t>of </a:t>
            </a:r>
            <a:r>
              <a:rPr lang="en-US" altLang="ja-JP" sz="3600" dirty="0" smtClean="0"/>
              <a:t>Sumitomo </a:t>
            </a:r>
            <a:r>
              <a:rPr lang="en-US" altLang="ja-JP" sz="3600" dirty="0"/>
              <a:t>Electric Industries, Ltd</a:t>
            </a:r>
            <a:r>
              <a:rPr lang="en-US" altLang="ja-JP" sz="3600" dirty="0" smtClean="0"/>
              <a:t>.</a:t>
            </a:r>
            <a:endParaRPr kumimoji="1" lang="ja-JP" altLang="en-US" sz="2800" dirty="0"/>
          </a:p>
        </p:txBody>
      </p:sp>
    </p:spTree>
    <p:extLst>
      <p:ext uri="{BB962C8B-B14F-4D97-AF65-F5344CB8AC3E}">
        <p14:creationId xmlns:p14="http://schemas.microsoft.com/office/powerpoint/2010/main" val="24837422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838200" y="1746528"/>
            <a:ext cx="10515600" cy="4968000"/>
          </a:xfrm>
        </p:spPr>
        <p:txBody>
          <a:bodyPr>
            <a:normAutofit fontScale="92500" lnSpcReduction="20000"/>
          </a:bodyPr>
          <a:lstStyle/>
          <a:p>
            <a:pPr marL="0" indent="0">
              <a:lnSpc>
                <a:spcPct val="100000"/>
              </a:lnSpc>
              <a:buNone/>
            </a:pPr>
            <a:r>
              <a:rPr lang="en-US" altLang="ja-JP" sz="2000" dirty="0" smtClean="0"/>
              <a:t>JFTC’s argument:</a:t>
            </a:r>
            <a:endParaRPr lang="ja-JP" altLang="en-US" sz="2000" dirty="0"/>
          </a:p>
          <a:p>
            <a:pPr>
              <a:lnSpc>
                <a:spcPct val="100000"/>
              </a:lnSpc>
              <a:buFont typeface="Wingdings" panose="05000000000000000000" pitchFamily="2" charset="2"/>
              <a:buChar char="l"/>
            </a:pPr>
            <a:r>
              <a:rPr lang="en-US" altLang="ja-JP" sz="2000" b="1" u="sng" dirty="0" smtClean="0"/>
              <a:t>  Leniency </a:t>
            </a:r>
            <a:r>
              <a:rPr lang="en-US" altLang="ja-JP" sz="2000" b="1" u="sng" dirty="0"/>
              <a:t>documents should not be </a:t>
            </a:r>
            <a:r>
              <a:rPr lang="en-US" altLang="ja-JP" sz="2000" b="1" u="sng" dirty="0" smtClean="0"/>
              <a:t>subject to </a:t>
            </a:r>
            <a:r>
              <a:rPr lang="en-US" altLang="ja-JP" sz="2000" b="1" u="sng" dirty="0"/>
              <a:t>the order to submit documents.</a:t>
            </a:r>
          </a:p>
          <a:p>
            <a:pPr>
              <a:lnSpc>
                <a:spcPct val="100000"/>
              </a:lnSpc>
              <a:buFont typeface="Wingdings" panose="05000000000000000000" pitchFamily="2" charset="2"/>
              <a:buChar char="l"/>
            </a:pPr>
            <a:r>
              <a:rPr lang="en-US" altLang="ja-JP" sz="2000" b="1" u="sng" dirty="0" smtClean="0"/>
              <a:t>  If the leniency documents were submitted to the court, JFTC’s enforcement of the AML should be materially and adversely affected, as the risk of such submission would decrease the incentive of possible leniency applicants.</a:t>
            </a:r>
            <a:endParaRPr lang="ja-JP" altLang="en-US" sz="2000" b="1" u="sng" dirty="0" smtClean="0"/>
          </a:p>
          <a:p>
            <a:pPr marL="0" indent="0">
              <a:lnSpc>
                <a:spcPct val="100000"/>
              </a:lnSpc>
              <a:buNone/>
            </a:pPr>
            <a:endParaRPr lang="en-US" altLang="ja-JP" sz="2000" b="1" u="sng" dirty="0" smtClean="0"/>
          </a:p>
          <a:p>
            <a:pPr marL="0" indent="0">
              <a:lnSpc>
                <a:spcPct val="100000"/>
              </a:lnSpc>
              <a:buNone/>
            </a:pPr>
            <a:r>
              <a:rPr lang="en-US" altLang="ja-JP" sz="2000" dirty="0" smtClean="0"/>
              <a:t>Summary of judgment (June 15, 2012, Osaka District Court)</a:t>
            </a:r>
            <a:endParaRPr lang="ja-JP" altLang="en-US" sz="2000" dirty="0" smtClean="0"/>
          </a:p>
          <a:p>
            <a:pPr>
              <a:lnSpc>
                <a:spcPct val="100000"/>
              </a:lnSpc>
              <a:buFont typeface="Wingdings" panose="05000000000000000000" pitchFamily="2" charset="2"/>
              <a:buChar char="l"/>
            </a:pPr>
            <a:r>
              <a:rPr lang="ja-JP" altLang="en-US" sz="2000" dirty="0" smtClean="0"/>
              <a:t>　</a:t>
            </a:r>
            <a:r>
              <a:rPr lang="en-US" altLang="ja-JP" sz="2000" dirty="0" smtClean="0"/>
              <a:t>The court did not decide on whether the leniency documents should be subject to the order to submit documents.</a:t>
            </a:r>
          </a:p>
          <a:p>
            <a:pPr>
              <a:lnSpc>
                <a:spcPct val="100000"/>
              </a:lnSpc>
              <a:buFont typeface="Wingdings" panose="05000000000000000000" pitchFamily="2" charset="2"/>
              <a:buChar char="l"/>
            </a:pPr>
            <a:r>
              <a:rPr lang="en-US" altLang="ja-JP" sz="2000" dirty="0"/>
              <a:t> </a:t>
            </a:r>
            <a:r>
              <a:rPr lang="en-US" altLang="ja-JP" sz="2000" dirty="0" smtClean="0"/>
              <a:t> Instead, the court found that the leniency documents filed by other companies are irrelevant to the plaintiff’s arguments, and dismissed the petition. </a:t>
            </a:r>
            <a:endParaRPr lang="ja-JP" altLang="en-US" sz="1000" dirty="0"/>
          </a:p>
          <a:p>
            <a:pPr marL="263525" indent="-263525">
              <a:lnSpc>
                <a:spcPct val="100000"/>
              </a:lnSpc>
              <a:buNone/>
            </a:pPr>
            <a:r>
              <a:rPr lang="en-US" altLang="ja-JP" sz="2000" dirty="0" smtClean="0"/>
              <a:t>※</a:t>
            </a:r>
            <a:r>
              <a:rPr lang="ja-JP" altLang="en-US" sz="2000" dirty="0"/>
              <a:t>　</a:t>
            </a:r>
            <a:r>
              <a:rPr lang="en-US" altLang="ja-JP" sz="2000" dirty="0" smtClean="0"/>
              <a:t>The parties reached an amicable settlement, subject to the payment of JPY 520 million (approx. </a:t>
            </a:r>
            <a:r>
              <a:rPr lang="en-US" altLang="ja-JP" sz="2000" smtClean="0"/>
              <a:t>USD 4.3 </a:t>
            </a:r>
            <a:r>
              <a:rPr lang="en-US" altLang="ja-JP" sz="2000" dirty="0" smtClean="0"/>
              <a:t>million) by the directors to Sumitomo.</a:t>
            </a:r>
          </a:p>
          <a:p>
            <a:pPr marL="263525" indent="-263525">
              <a:lnSpc>
                <a:spcPct val="100000"/>
              </a:lnSpc>
              <a:buNone/>
            </a:pPr>
            <a:r>
              <a:rPr kumimoji="1" lang="ja-JP" altLang="en-US" sz="2000" b="1" dirty="0" smtClean="0"/>
              <a:t>⇒　</a:t>
            </a:r>
            <a:r>
              <a:rPr kumimoji="1" lang="en-US" altLang="ja-JP" sz="2000" b="1" u="sng" dirty="0" smtClean="0"/>
              <a:t>JFTC</a:t>
            </a:r>
            <a:r>
              <a:rPr kumimoji="1" lang="ja-JP" altLang="en-US" sz="2000" b="1" u="sng" dirty="0" smtClean="0"/>
              <a:t>  </a:t>
            </a:r>
            <a:r>
              <a:rPr kumimoji="1" lang="en-US" altLang="ja-JP" sz="2000" b="1" u="sng" dirty="0" smtClean="0"/>
              <a:t>will continue to argue that leniency material not be disclosed in such private lawsuits.</a:t>
            </a:r>
          </a:p>
          <a:p>
            <a:pPr marL="263525" indent="-263525">
              <a:lnSpc>
                <a:spcPct val="100000"/>
              </a:lnSpc>
              <a:buNone/>
            </a:pPr>
            <a:r>
              <a:rPr kumimoji="1" lang="en-US" altLang="ja-JP" sz="2000" b="1" dirty="0" smtClean="0"/>
              <a:t>       </a:t>
            </a:r>
            <a:r>
              <a:rPr lang="en-US" altLang="ja-JP" sz="2000" b="1" u="sng" dirty="0" smtClean="0"/>
              <a:t>The outcome of the</a:t>
            </a:r>
            <a:r>
              <a:rPr kumimoji="1" lang="en-US" altLang="ja-JP" sz="2000" b="1" u="sng" dirty="0" smtClean="0"/>
              <a:t> derivative action (520 million settlement) provides management of companies an incentive to apply for leniency.</a:t>
            </a:r>
            <a:endParaRPr kumimoji="1" lang="ja-JP" altLang="en-US" sz="2000" u="sng" dirty="0"/>
          </a:p>
        </p:txBody>
      </p:sp>
      <p:sp>
        <p:nvSpPr>
          <p:cNvPr id="4" name="スライド番号プレースホルダー 3"/>
          <p:cNvSpPr>
            <a:spLocks noGrp="1"/>
          </p:cNvSpPr>
          <p:nvPr>
            <p:ph type="sldNum" sz="quarter" idx="12"/>
          </p:nvPr>
        </p:nvSpPr>
        <p:spPr/>
        <p:txBody>
          <a:bodyPr/>
          <a:lstStyle/>
          <a:p>
            <a:fld id="{B23C02DD-0AE7-4D6E-BF0A-2BAEE79C8470}" type="slidenum">
              <a:rPr kumimoji="1" lang="ja-JP" altLang="en-US" smtClean="0"/>
              <a:t>6</a:t>
            </a:fld>
            <a:endParaRPr kumimoji="1" lang="ja-JP" altLang="en-US" dirty="0"/>
          </a:p>
        </p:txBody>
      </p:sp>
      <p:pic>
        <p:nvPicPr>
          <p:cNvPr id="5" name="Picture 2"/>
          <p:cNvPicPr>
            <a:picLocks noChangeAspect="1" noChangeArrowheads="1"/>
          </p:cNvPicPr>
          <p:nvPr/>
        </p:nvPicPr>
        <p:blipFill>
          <a:blip r:embed="rId3" cstate="print"/>
          <a:srcRect/>
          <a:stretch>
            <a:fillRect/>
          </a:stretch>
        </p:blipFill>
        <p:spPr bwMode="auto">
          <a:xfrm>
            <a:off x="7048500" y="0"/>
            <a:ext cx="5143500" cy="639763"/>
          </a:xfrm>
          <a:prstGeom prst="rect">
            <a:avLst/>
          </a:prstGeom>
          <a:noFill/>
          <a:ln w="9525">
            <a:noFill/>
            <a:miter lim="800000"/>
            <a:headEnd/>
            <a:tailEnd/>
          </a:ln>
        </p:spPr>
      </p:pic>
      <p:sp>
        <p:nvSpPr>
          <p:cNvPr id="2" name="タイトル 1"/>
          <p:cNvSpPr>
            <a:spLocks noGrp="1"/>
          </p:cNvSpPr>
          <p:nvPr>
            <p:ph type="title"/>
          </p:nvPr>
        </p:nvSpPr>
        <p:spPr>
          <a:xfrm>
            <a:off x="419746" y="246361"/>
            <a:ext cx="10515600" cy="1501774"/>
          </a:xfrm>
        </p:spPr>
        <p:txBody>
          <a:bodyPr>
            <a:normAutofit/>
          </a:bodyPr>
          <a:lstStyle/>
          <a:p>
            <a:r>
              <a:rPr lang="en-US" altLang="ja-JP" sz="3600" dirty="0"/>
              <a:t>Leniency </a:t>
            </a:r>
            <a:r>
              <a:rPr lang="en-US" altLang="ja-JP" sz="3600" dirty="0" smtClean="0"/>
              <a:t>Documents </a:t>
            </a:r>
            <a:r>
              <a:rPr lang="en-US" altLang="ja-JP" sz="3600" dirty="0"/>
              <a:t>in </a:t>
            </a:r>
            <a:r>
              <a:rPr lang="en-US" altLang="ja-JP" sz="3600" dirty="0" smtClean="0"/>
              <a:t>Private Lawsuits (3)</a:t>
            </a:r>
            <a:r>
              <a:rPr lang="en-US" altLang="ja-JP" sz="3600" dirty="0"/>
              <a:t/>
            </a:r>
            <a:br>
              <a:rPr lang="en-US" altLang="ja-JP" sz="3600" dirty="0"/>
            </a:br>
            <a:r>
              <a:rPr lang="en-US" altLang="ja-JP" sz="3600" dirty="0"/>
              <a:t> </a:t>
            </a:r>
            <a:r>
              <a:rPr lang="en-US" altLang="ja-JP" sz="3600" dirty="0" smtClean="0"/>
              <a:t>Derivative Lawsuit </a:t>
            </a:r>
            <a:r>
              <a:rPr lang="en-US" altLang="ja-JP" sz="3600" dirty="0"/>
              <a:t>of Sumitomo </a:t>
            </a:r>
            <a:r>
              <a:rPr lang="en-US" altLang="ja-JP" sz="3600" dirty="0" smtClean="0"/>
              <a:t>(cont.)</a:t>
            </a:r>
            <a:endParaRPr kumimoji="1" lang="ja-JP" altLang="en-US" sz="2800" dirty="0"/>
          </a:p>
        </p:txBody>
      </p:sp>
    </p:spTree>
    <p:extLst>
      <p:ext uri="{BB962C8B-B14F-4D97-AF65-F5344CB8AC3E}">
        <p14:creationId xmlns:p14="http://schemas.microsoft.com/office/powerpoint/2010/main" val="29625550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838200" y="1690688"/>
            <a:ext cx="10515600" cy="4909617"/>
          </a:xfrm>
        </p:spPr>
        <p:txBody>
          <a:bodyPr>
            <a:normAutofit fontScale="92500" lnSpcReduction="10000"/>
          </a:bodyPr>
          <a:lstStyle/>
          <a:p>
            <a:pPr>
              <a:lnSpc>
                <a:spcPct val="100000"/>
              </a:lnSpc>
              <a:buFont typeface="Wingdings" panose="05000000000000000000" pitchFamily="2" charset="2"/>
              <a:buChar char="l"/>
            </a:pPr>
            <a:r>
              <a:rPr lang="ja-JP" altLang="en-US" dirty="0"/>
              <a:t>　</a:t>
            </a:r>
            <a:r>
              <a:rPr lang="en-US" altLang="ja-JP" u="sng" dirty="0" smtClean="0"/>
              <a:t>Successful leniency applicant is still fully liable for damages.</a:t>
            </a:r>
          </a:p>
          <a:p>
            <a:pPr>
              <a:lnSpc>
                <a:spcPct val="100000"/>
              </a:lnSpc>
              <a:buFont typeface="Wingdings" panose="05000000000000000000" pitchFamily="2" charset="2"/>
              <a:buChar char="l"/>
            </a:pPr>
            <a:endParaRPr lang="ja-JP" altLang="en-US" dirty="0"/>
          </a:p>
          <a:p>
            <a:pPr>
              <a:lnSpc>
                <a:spcPct val="100000"/>
              </a:lnSpc>
              <a:buFont typeface="Wingdings" panose="05000000000000000000" pitchFamily="2" charset="2"/>
              <a:buChar char="l"/>
            </a:pPr>
            <a:r>
              <a:rPr lang="ja-JP" altLang="en-US" dirty="0"/>
              <a:t>　</a:t>
            </a:r>
            <a:r>
              <a:rPr lang="en-US" altLang="ja-JP" dirty="0" smtClean="0"/>
              <a:t>Mitigation of liability of leniency applicant in public procurement procedures</a:t>
            </a:r>
          </a:p>
          <a:p>
            <a:pPr lvl="1">
              <a:lnSpc>
                <a:spcPct val="100000"/>
              </a:lnSpc>
            </a:pPr>
            <a:r>
              <a:rPr lang="en-US" altLang="ja-JP" dirty="0"/>
              <a:t>P</a:t>
            </a:r>
            <a:r>
              <a:rPr lang="en-US" altLang="ja-JP" dirty="0" smtClean="0"/>
              <a:t>ublic procurement agencies (national/local government, etc.) usually prohibit bid-rigging members to offer in the subsequent public bids for a certain period of time.</a:t>
            </a:r>
          </a:p>
          <a:p>
            <a:pPr lvl="1">
              <a:lnSpc>
                <a:spcPct val="100000"/>
              </a:lnSpc>
            </a:pPr>
            <a:endParaRPr lang="en-US" altLang="ja-JP" dirty="0" smtClean="0"/>
          </a:p>
          <a:p>
            <a:pPr lvl="1">
              <a:lnSpc>
                <a:spcPct val="100000"/>
              </a:lnSpc>
            </a:pPr>
            <a:r>
              <a:rPr lang="en-US" altLang="ja-JP" dirty="0" smtClean="0"/>
              <a:t>On the other hand, most of the public procurement agencies offer a program in which the above period is shorten to half for the successful leniency applicants.</a:t>
            </a:r>
          </a:p>
          <a:p>
            <a:pPr lvl="1">
              <a:lnSpc>
                <a:spcPct val="100000"/>
              </a:lnSpc>
            </a:pPr>
            <a:endParaRPr lang="en-US" altLang="ja-JP" dirty="0" smtClean="0"/>
          </a:p>
          <a:p>
            <a:pPr lvl="1">
              <a:lnSpc>
                <a:spcPct val="100000"/>
              </a:lnSpc>
            </a:pPr>
            <a:r>
              <a:rPr lang="en-US" altLang="ja-JP" dirty="0" smtClean="0"/>
              <a:t>No differentiation in the shortened period (50</a:t>
            </a:r>
            <a:r>
              <a:rPr lang="en-US" altLang="ja-JP" dirty="0"/>
              <a:t>% cut uniformly regardless of the order of application).</a:t>
            </a:r>
            <a:r>
              <a:rPr lang="en-US" altLang="ja-JP" dirty="0" smtClean="0"/>
              <a:t/>
            </a:r>
            <a:br>
              <a:rPr lang="en-US" altLang="ja-JP" dirty="0" smtClean="0"/>
            </a:br>
            <a:r>
              <a:rPr lang="en-US" altLang="ja-JP" dirty="0" smtClean="0"/>
              <a:t> </a:t>
            </a:r>
            <a:r>
              <a:rPr lang="en-US" altLang="ja-JP" dirty="0" smtClean="0">
                <a:sym typeface="Wingdings" panose="05000000000000000000" pitchFamily="2" charset="2"/>
              </a:rPr>
              <a:t> May decrease the incentive to rush to apply for leniency.</a:t>
            </a:r>
            <a:endParaRPr lang="ja-JP" altLang="en-US" dirty="0"/>
          </a:p>
        </p:txBody>
      </p:sp>
      <p:sp>
        <p:nvSpPr>
          <p:cNvPr id="4" name="スライド番号プレースホルダー 3"/>
          <p:cNvSpPr>
            <a:spLocks noGrp="1"/>
          </p:cNvSpPr>
          <p:nvPr>
            <p:ph type="sldNum" sz="quarter" idx="12"/>
          </p:nvPr>
        </p:nvSpPr>
        <p:spPr>
          <a:xfrm>
            <a:off x="9309847" y="6356350"/>
            <a:ext cx="2743200" cy="365125"/>
          </a:xfrm>
        </p:spPr>
        <p:txBody>
          <a:bodyPr/>
          <a:lstStyle/>
          <a:p>
            <a:fld id="{B23C02DD-0AE7-4D6E-BF0A-2BAEE79C8470}" type="slidenum">
              <a:rPr kumimoji="1" lang="ja-JP" altLang="en-US" smtClean="0"/>
              <a:t>7</a:t>
            </a:fld>
            <a:endParaRPr kumimoji="1" lang="ja-JP" altLang="en-US"/>
          </a:p>
        </p:txBody>
      </p:sp>
      <p:pic>
        <p:nvPicPr>
          <p:cNvPr id="5" name="Picture 2"/>
          <p:cNvPicPr>
            <a:picLocks noChangeAspect="1" noChangeArrowheads="1"/>
          </p:cNvPicPr>
          <p:nvPr/>
        </p:nvPicPr>
        <p:blipFill>
          <a:blip r:embed="rId3" cstate="print"/>
          <a:srcRect/>
          <a:stretch>
            <a:fillRect/>
          </a:stretch>
        </p:blipFill>
        <p:spPr bwMode="auto">
          <a:xfrm>
            <a:off x="7048500" y="0"/>
            <a:ext cx="5143500" cy="639763"/>
          </a:xfrm>
          <a:prstGeom prst="rect">
            <a:avLst/>
          </a:prstGeom>
          <a:noFill/>
          <a:ln w="9525">
            <a:noFill/>
            <a:miter lim="800000"/>
            <a:headEnd/>
            <a:tailEnd/>
          </a:ln>
        </p:spPr>
      </p:pic>
      <p:sp>
        <p:nvSpPr>
          <p:cNvPr id="2" name="タイトル 1"/>
          <p:cNvSpPr>
            <a:spLocks noGrp="1"/>
          </p:cNvSpPr>
          <p:nvPr>
            <p:ph type="title"/>
          </p:nvPr>
        </p:nvSpPr>
        <p:spPr>
          <a:xfrm>
            <a:off x="838200" y="365125"/>
            <a:ext cx="10515600" cy="1325563"/>
          </a:xfrm>
        </p:spPr>
        <p:txBody>
          <a:bodyPr>
            <a:normAutofit/>
          </a:bodyPr>
          <a:lstStyle/>
          <a:p>
            <a:r>
              <a:rPr lang="en-US" altLang="ja-JP" sz="3600" dirty="0" smtClean="0"/>
              <a:t>Mitigation of Private </a:t>
            </a:r>
            <a:r>
              <a:rPr lang="en-US" altLang="ja-JP" sz="3600" dirty="0"/>
              <a:t>L</a:t>
            </a:r>
            <a:r>
              <a:rPr lang="en-US" altLang="ja-JP" sz="3600" dirty="0" smtClean="0"/>
              <a:t>iability of Leniency </a:t>
            </a:r>
            <a:r>
              <a:rPr lang="en-US" altLang="ja-JP" sz="3600" dirty="0"/>
              <a:t>A</a:t>
            </a:r>
            <a:r>
              <a:rPr lang="en-US" altLang="ja-JP" sz="3600" dirty="0" smtClean="0"/>
              <a:t>pplicants in Public </a:t>
            </a:r>
            <a:r>
              <a:rPr lang="en-US" altLang="ja-JP" sz="3600" dirty="0"/>
              <a:t>P</a:t>
            </a:r>
            <a:r>
              <a:rPr lang="en-US" altLang="ja-JP" sz="3600" dirty="0" smtClean="0"/>
              <a:t>rocurement </a:t>
            </a:r>
            <a:r>
              <a:rPr lang="en-US" altLang="ja-JP" sz="3600" dirty="0"/>
              <a:t>P</a:t>
            </a:r>
            <a:r>
              <a:rPr lang="en-US" altLang="ja-JP" sz="3600" dirty="0" smtClean="0"/>
              <a:t>rocedures</a:t>
            </a:r>
            <a:endParaRPr kumimoji="1" lang="ja-JP" altLang="en-US" sz="3600" dirty="0"/>
          </a:p>
        </p:txBody>
      </p:sp>
    </p:spTree>
    <p:extLst>
      <p:ext uri="{BB962C8B-B14F-4D97-AF65-F5344CB8AC3E}">
        <p14:creationId xmlns:p14="http://schemas.microsoft.com/office/powerpoint/2010/main" val="33756600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81738" y="77495"/>
            <a:ext cx="10515600" cy="1489210"/>
          </a:xfrm>
        </p:spPr>
        <p:txBody>
          <a:bodyPr>
            <a:normAutofit/>
          </a:bodyPr>
          <a:lstStyle/>
          <a:p>
            <a:r>
              <a:rPr kumimoji="1" lang="en-US" altLang="ja-JP" b="1" dirty="0" smtClean="0"/>
              <a:t>Conclusion</a:t>
            </a:r>
            <a:endParaRPr kumimoji="1" lang="ja-JP" altLang="en-US" b="1" dirty="0"/>
          </a:p>
        </p:txBody>
      </p:sp>
      <p:sp>
        <p:nvSpPr>
          <p:cNvPr id="3" name="コンテンツ プレースホルダー 2"/>
          <p:cNvSpPr>
            <a:spLocks noGrp="1"/>
          </p:cNvSpPr>
          <p:nvPr>
            <p:ph idx="1"/>
          </p:nvPr>
        </p:nvSpPr>
        <p:spPr>
          <a:xfrm>
            <a:off x="822702" y="1446414"/>
            <a:ext cx="10661542" cy="5093871"/>
          </a:xfrm>
        </p:spPr>
        <p:txBody>
          <a:bodyPr>
            <a:noAutofit/>
          </a:bodyPr>
          <a:lstStyle/>
          <a:p>
            <a:pPr>
              <a:lnSpc>
                <a:spcPct val="100000"/>
              </a:lnSpc>
              <a:buFont typeface="Wingdings" panose="05000000000000000000" pitchFamily="2" charset="2"/>
              <a:buChar char="l"/>
            </a:pPr>
            <a:r>
              <a:rPr lang="en-US" altLang="ja-JP" sz="2600" dirty="0" smtClean="0"/>
              <a:t>     JFTC will maintain its practice not to submit leniency documents in a private lawsuit, as such submission would decrease the incentive to apply for leniency and therefore deteriorate the whole leniency program, which is a powerful tool for JFTC to detect and investigate cartels.</a:t>
            </a:r>
          </a:p>
          <a:p>
            <a:pPr>
              <a:lnSpc>
                <a:spcPct val="100000"/>
              </a:lnSpc>
              <a:buFont typeface="Wingdings" panose="05000000000000000000" pitchFamily="2" charset="2"/>
              <a:buChar char="l"/>
            </a:pPr>
            <a:r>
              <a:rPr lang="en-US" altLang="ja-JP" sz="2600" dirty="0" smtClean="0"/>
              <a:t>     If damages action is much more active in the future, protection of leniency materials in the procedures of private lawsuits would be a hot issue. </a:t>
            </a:r>
          </a:p>
          <a:p>
            <a:pPr>
              <a:lnSpc>
                <a:spcPct val="100000"/>
              </a:lnSpc>
              <a:buFont typeface="Wingdings" panose="05000000000000000000" pitchFamily="2" charset="2"/>
              <a:buChar char="l"/>
            </a:pPr>
            <a:r>
              <a:rPr lang="en-US" altLang="ja-JP" sz="2600" dirty="0" smtClean="0"/>
              <a:t>     The measure to mitigate liability </a:t>
            </a:r>
            <a:r>
              <a:rPr lang="en-US" altLang="ja-JP" sz="2600" dirty="0"/>
              <a:t>of leniency </a:t>
            </a:r>
            <a:r>
              <a:rPr lang="en-US" altLang="ja-JP" sz="2600" dirty="0" smtClean="0"/>
              <a:t>applicants </a:t>
            </a:r>
            <a:r>
              <a:rPr lang="en-US" altLang="ja-JP" sz="2600" dirty="0"/>
              <a:t>in public procurement </a:t>
            </a:r>
            <a:r>
              <a:rPr lang="en-US" altLang="ja-JP" sz="2600" dirty="0" smtClean="0"/>
              <a:t>procedures has, to some extent, worked to increase the incentive to file a leniency application. JFTC will try to persuade relevant authorities to put differentiation into the program in order to further enhance the attractiveness of leniency program.</a:t>
            </a:r>
          </a:p>
          <a:p>
            <a:pPr>
              <a:lnSpc>
                <a:spcPct val="100000"/>
              </a:lnSpc>
              <a:buFont typeface="Wingdings" panose="05000000000000000000" pitchFamily="2" charset="2"/>
              <a:buChar char="l"/>
            </a:pPr>
            <a:endParaRPr lang="en-US" altLang="ja-JP" sz="2600" dirty="0"/>
          </a:p>
        </p:txBody>
      </p:sp>
      <p:sp>
        <p:nvSpPr>
          <p:cNvPr id="4" name="スライド番号プレースホルダー 3"/>
          <p:cNvSpPr>
            <a:spLocks noGrp="1"/>
          </p:cNvSpPr>
          <p:nvPr>
            <p:ph type="sldNum" sz="quarter" idx="12"/>
          </p:nvPr>
        </p:nvSpPr>
        <p:spPr/>
        <p:txBody>
          <a:bodyPr/>
          <a:lstStyle/>
          <a:p>
            <a:fld id="{B23C02DD-0AE7-4D6E-BF0A-2BAEE79C8470}" type="slidenum">
              <a:rPr kumimoji="1" lang="ja-JP" altLang="en-US" smtClean="0"/>
              <a:t>8</a:t>
            </a:fld>
            <a:endParaRPr kumimoji="1" lang="ja-JP" altLang="en-US"/>
          </a:p>
        </p:txBody>
      </p:sp>
      <p:pic>
        <p:nvPicPr>
          <p:cNvPr id="5" name="Picture 2"/>
          <p:cNvPicPr>
            <a:picLocks noChangeAspect="1" noChangeArrowheads="1"/>
          </p:cNvPicPr>
          <p:nvPr/>
        </p:nvPicPr>
        <p:blipFill>
          <a:blip r:embed="rId3" cstate="print"/>
          <a:srcRect/>
          <a:stretch>
            <a:fillRect/>
          </a:stretch>
        </p:blipFill>
        <p:spPr bwMode="auto">
          <a:xfrm>
            <a:off x="7048500" y="0"/>
            <a:ext cx="5143500" cy="639763"/>
          </a:xfrm>
          <a:prstGeom prst="rect">
            <a:avLst/>
          </a:prstGeom>
          <a:noFill/>
          <a:ln w="9525">
            <a:noFill/>
            <a:miter lim="800000"/>
            <a:headEnd/>
            <a:tailEnd/>
          </a:ln>
        </p:spPr>
      </p:pic>
    </p:spTree>
    <p:extLst>
      <p:ext uri="{BB962C8B-B14F-4D97-AF65-F5344CB8AC3E}">
        <p14:creationId xmlns:p14="http://schemas.microsoft.com/office/powerpoint/2010/main" val="29396176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019848"/>
          </a:xfrm>
        </p:spPr>
        <p:txBody>
          <a:bodyPr>
            <a:normAutofit/>
          </a:bodyPr>
          <a:lstStyle/>
          <a:p>
            <a:pPr algn="l"/>
            <a:r>
              <a:rPr lang="en-US" altLang="ja-JP" sz="4000" dirty="0" smtClean="0"/>
              <a:t>Thank you for your attention.</a:t>
            </a:r>
            <a:r>
              <a:rPr lang="en-US" altLang="ja-JP" sz="2000" dirty="0" smtClean="0"/>
              <a:t/>
            </a:r>
            <a:br>
              <a:rPr lang="en-US" altLang="ja-JP" sz="2000" dirty="0" smtClean="0"/>
            </a:br>
            <a:r>
              <a:rPr lang="en-US" altLang="ja-JP" sz="2000" dirty="0" smtClean="0"/>
              <a:t/>
            </a:r>
            <a:br>
              <a:rPr lang="en-US" altLang="ja-JP" sz="2000" dirty="0" smtClean="0"/>
            </a:br>
            <a:endParaRPr lang="en-US" altLang="ja-JP" sz="2000" dirty="0"/>
          </a:p>
        </p:txBody>
      </p:sp>
      <p:sp>
        <p:nvSpPr>
          <p:cNvPr id="3" name="サブタイトル 2"/>
          <p:cNvSpPr>
            <a:spLocks noGrp="1"/>
          </p:cNvSpPr>
          <p:nvPr>
            <p:ph type="subTitle" idx="1"/>
          </p:nvPr>
        </p:nvSpPr>
        <p:spPr/>
        <p:txBody>
          <a:bodyPr>
            <a:normAutofit lnSpcReduction="10000"/>
          </a:bodyPr>
          <a:lstStyle/>
          <a:p>
            <a:pPr algn="r"/>
            <a:endParaRPr lang="en-US" altLang="ja-JP" dirty="0" smtClean="0"/>
          </a:p>
          <a:p>
            <a:pPr algn="r"/>
            <a:r>
              <a:rPr lang="en-US" altLang="ja-JP" dirty="0" smtClean="0"/>
              <a:t>ICN </a:t>
            </a:r>
            <a:r>
              <a:rPr lang="en-US" altLang="ja-JP" dirty="0"/>
              <a:t>Cartel Working Group</a:t>
            </a:r>
          </a:p>
          <a:p>
            <a:pPr algn="r"/>
            <a:r>
              <a:rPr lang="en-US" altLang="ja-JP" dirty="0"/>
              <a:t>SG1 call series</a:t>
            </a:r>
          </a:p>
          <a:p>
            <a:pPr algn="r"/>
            <a:r>
              <a:rPr lang="en-US" altLang="ja-JP" dirty="0" smtClean="0"/>
              <a:t>November 17, 2015</a:t>
            </a:r>
            <a:endParaRPr lang="ja-JP" altLang="en-US" dirty="0"/>
          </a:p>
          <a:p>
            <a:endParaRPr kumimoji="1" lang="ja-JP" altLang="en-US" dirty="0"/>
          </a:p>
        </p:txBody>
      </p:sp>
      <p:sp>
        <p:nvSpPr>
          <p:cNvPr id="4" name="スライド番号プレースホルダー 3"/>
          <p:cNvSpPr>
            <a:spLocks noGrp="1"/>
          </p:cNvSpPr>
          <p:nvPr>
            <p:ph type="sldNum" sz="quarter" idx="12"/>
          </p:nvPr>
        </p:nvSpPr>
        <p:spPr/>
        <p:txBody>
          <a:bodyPr/>
          <a:lstStyle/>
          <a:p>
            <a:fld id="{B23C02DD-0AE7-4D6E-BF0A-2BAEE79C8470}" type="slidenum">
              <a:rPr kumimoji="1" lang="ja-JP" altLang="en-US" smtClean="0"/>
              <a:t>9</a:t>
            </a:fld>
            <a:endParaRPr kumimoji="1" lang="ja-JP" altLang="en-US"/>
          </a:p>
        </p:txBody>
      </p:sp>
      <p:pic>
        <p:nvPicPr>
          <p:cNvPr id="5" name="Picture 2"/>
          <p:cNvPicPr>
            <a:picLocks noChangeAspect="1" noChangeArrowheads="1"/>
          </p:cNvPicPr>
          <p:nvPr/>
        </p:nvPicPr>
        <p:blipFill>
          <a:blip r:embed="rId3" cstate="print"/>
          <a:srcRect/>
          <a:stretch>
            <a:fillRect/>
          </a:stretch>
        </p:blipFill>
        <p:spPr bwMode="auto">
          <a:xfrm>
            <a:off x="7048500" y="0"/>
            <a:ext cx="5143500" cy="639763"/>
          </a:xfrm>
          <a:prstGeom prst="rect">
            <a:avLst/>
          </a:prstGeom>
          <a:noFill/>
          <a:ln w="9525">
            <a:noFill/>
            <a:miter lim="800000"/>
            <a:headEnd/>
            <a:tailEnd/>
          </a:ln>
        </p:spPr>
      </p:pic>
    </p:spTree>
    <p:extLst>
      <p:ext uri="{BB962C8B-B14F-4D97-AF65-F5344CB8AC3E}">
        <p14:creationId xmlns:p14="http://schemas.microsoft.com/office/powerpoint/2010/main" val="44190448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1306</TotalTime>
  <Words>405</Words>
  <Application>Microsoft Office PowerPoint</Application>
  <PresentationFormat>ワイド画面</PresentationFormat>
  <Paragraphs>87</Paragraphs>
  <Slides>9</Slides>
  <Notes>9</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9</vt:i4>
      </vt:variant>
    </vt:vector>
  </HeadingPairs>
  <TitlesOfParts>
    <vt:vector size="16" baseType="lpstr">
      <vt:lpstr>ＭＳ Ｐゴシック</vt:lpstr>
      <vt:lpstr>ＭＳ ゴシック</vt:lpstr>
      <vt:lpstr>Arial</vt:lpstr>
      <vt:lpstr>Calibri</vt:lpstr>
      <vt:lpstr>Calibri Light</vt:lpstr>
      <vt:lpstr>Wingdings</vt:lpstr>
      <vt:lpstr>Office テーマ</vt:lpstr>
      <vt:lpstr>The Interplay between Private Enforcement and Leniency Program in Japan</vt:lpstr>
      <vt:lpstr>Overview</vt:lpstr>
      <vt:lpstr>Private Enforcement in Cartels in Japan</vt:lpstr>
      <vt:lpstr>Leniency Documents in Private Lawsuits (1)</vt:lpstr>
      <vt:lpstr>Leniency Documents in Private Lawsuits (2)  Derivative Lawsuit of Sumitomo Electric Industries, Ltd.</vt:lpstr>
      <vt:lpstr>Leniency Documents in Private Lawsuits (3)  Derivative Lawsuit of Sumitomo (cont.)</vt:lpstr>
      <vt:lpstr>Mitigation of Private Liability of Leniency Applicants in Public Procurement Procedures</vt:lpstr>
      <vt:lpstr>Conclusion</vt:lpstr>
      <vt:lpstr>Thank you for your attention.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shiota</dc:creator>
  <cp:lastModifiedBy>情報システム室３</cp:lastModifiedBy>
  <cp:revision>226</cp:revision>
  <cp:lastPrinted>2015-11-09T02:38:27Z</cp:lastPrinted>
  <dcterms:created xsi:type="dcterms:W3CDTF">2015-10-19T11:02:43Z</dcterms:created>
  <dcterms:modified xsi:type="dcterms:W3CDTF">2015-11-10T07:31:13Z</dcterms:modified>
</cp:coreProperties>
</file>