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92" r:id="rId2"/>
    <p:sldId id="283" r:id="rId3"/>
    <p:sldId id="286" r:id="rId4"/>
    <p:sldId id="290" r:id="rId5"/>
    <p:sldId id="294" r:id="rId6"/>
    <p:sldId id="296" r:id="rId7"/>
    <p:sldId id="297" r:id="rId8"/>
    <p:sldId id="298" r:id="rId9"/>
    <p:sldId id="299" r:id="rId10"/>
    <p:sldId id="267" r:id="rId11"/>
  </p:sldIdLst>
  <p:sldSz cx="12192000" cy="6858000"/>
  <p:notesSz cx="6797675" cy="992663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7" d="100"/>
          <a:sy n="117" d="100"/>
        </p:scale>
        <p:origin x="-300"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FAA2AB-7B45-4DB7-9262-15DFE8AE2E5C}"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pt-BR"/>
        </a:p>
      </dgm:t>
    </dgm:pt>
    <dgm:pt modelId="{860652C2-4279-4128-AC95-DB36016C94EC}">
      <dgm:prSet phldrT="[Texto]"/>
      <dgm:spPr/>
      <dgm:t>
        <a:bodyPr/>
        <a:lstStyle/>
        <a:p>
          <a:r>
            <a:rPr lang="pt-BR" dirty="0" smtClean="0"/>
            <a:t>Public file</a:t>
          </a:r>
          <a:endParaRPr lang="pt-BR" dirty="0"/>
        </a:p>
      </dgm:t>
    </dgm:pt>
    <dgm:pt modelId="{86D4F832-B65F-4F01-9003-F4DED61B0CD4}" type="parTrans" cxnId="{13973E46-69E7-4D56-B1C9-9CB08CFFEA19}">
      <dgm:prSet/>
      <dgm:spPr/>
      <dgm:t>
        <a:bodyPr/>
        <a:lstStyle/>
        <a:p>
          <a:endParaRPr lang="pt-BR"/>
        </a:p>
      </dgm:t>
    </dgm:pt>
    <dgm:pt modelId="{2A19F252-DC72-4693-AF5F-433F91060A85}" type="sibTrans" cxnId="{13973E46-69E7-4D56-B1C9-9CB08CFFEA19}">
      <dgm:prSet/>
      <dgm:spPr/>
      <dgm:t>
        <a:bodyPr/>
        <a:lstStyle/>
        <a:p>
          <a:endParaRPr lang="pt-BR"/>
        </a:p>
      </dgm:t>
    </dgm:pt>
    <dgm:pt modelId="{78451776-0A5B-4073-B0E9-70D619AD4240}">
      <dgm:prSet phldrT="[Texto]"/>
      <dgm:spPr/>
      <dgm:t>
        <a:bodyPr/>
        <a:lstStyle/>
        <a:p>
          <a:r>
            <a:rPr lang="pt-BR" dirty="0" err="1" smtClean="0"/>
            <a:t>Restricted</a:t>
          </a:r>
          <a:r>
            <a:rPr lang="pt-BR" dirty="0" smtClean="0"/>
            <a:t> file </a:t>
          </a:r>
        </a:p>
        <a:p>
          <a:r>
            <a:rPr lang="pt-BR" dirty="0" smtClean="0"/>
            <a:t>(CADE and </a:t>
          </a:r>
          <a:r>
            <a:rPr lang="pt-BR" dirty="0" err="1" smtClean="0"/>
            <a:t>all</a:t>
          </a:r>
          <a:r>
            <a:rPr lang="pt-BR" dirty="0" smtClean="0"/>
            <a:t> </a:t>
          </a:r>
          <a:r>
            <a:rPr lang="pt-BR" dirty="0" err="1" smtClean="0"/>
            <a:t>defendants</a:t>
          </a:r>
          <a:r>
            <a:rPr lang="pt-BR" dirty="0" smtClean="0"/>
            <a:t>)</a:t>
          </a:r>
          <a:endParaRPr lang="pt-BR" dirty="0"/>
        </a:p>
      </dgm:t>
    </dgm:pt>
    <dgm:pt modelId="{27B85169-760E-4EAB-B500-85B851BAE217}" type="parTrans" cxnId="{8A2445B3-C00C-41F3-9726-0041C407975A}">
      <dgm:prSet/>
      <dgm:spPr/>
      <dgm:t>
        <a:bodyPr/>
        <a:lstStyle/>
        <a:p>
          <a:endParaRPr lang="pt-BR"/>
        </a:p>
      </dgm:t>
    </dgm:pt>
    <dgm:pt modelId="{0E376146-0058-4CC5-86FD-D04509C38BDA}" type="sibTrans" cxnId="{8A2445B3-C00C-41F3-9726-0041C407975A}">
      <dgm:prSet/>
      <dgm:spPr/>
      <dgm:t>
        <a:bodyPr/>
        <a:lstStyle/>
        <a:p>
          <a:endParaRPr lang="pt-BR"/>
        </a:p>
      </dgm:t>
    </dgm:pt>
    <dgm:pt modelId="{07A6FA29-ED0D-4C28-BC71-EAA5BDB0E08E}">
      <dgm:prSet phldrT="[Texto]"/>
      <dgm:spPr/>
      <dgm:t>
        <a:bodyPr/>
        <a:lstStyle/>
        <a:p>
          <a:r>
            <a:rPr lang="pt-BR" dirty="0" err="1" smtClean="0"/>
            <a:t>Restricted</a:t>
          </a:r>
          <a:r>
            <a:rPr lang="pt-BR" dirty="0" smtClean="0"/>
            <a:t> file </a:t>
          </a:r>
        </a:p>
        <a:p>
          <a:r>
            <a:rPr lang="pt-BR" dirty="0" smtClean="0"/>
            <a:t>(CADE and </a:t>
          </a:r>
          <a:r>
            <a:rPr lang="pt-BR" dirty="0" err="1" smtClean="0"/>
            <a:t>defendant</a:t>
          </a:r>
          <a:r>
            <a:rPr lang="pt-BR" dirty="0" smtClean="0"/>
            <a:t> A)</a:t>
          </a:r>
          <a:endParaRPr lang="pt-BR" dirty="0"/>
        </a:p>
      </dgm:t>
    </dgm:pt>
    <dgm:pt modelId="{073519BF-8A6A-4049-8E69-3D519B9884F9}" type="parTrans" cxnId="{1E494ECB-8E0D-4747-9A1B-698DA7426AC6}">
      <dgm:prSet/>
      <dgm:spPr/>
      <dgm:t>
        <a:bodyPr/>
        <a:lstStyle/>
        <a:p>
          <a:endParaRPr lang="pt-BR"/>
        </a:p>
      </dgm:t>
    </dgm:pt>
    <dgm:pt modelId="{4B00663C-7BED-4E9B-BE68-ED589A1454CD}" type="sibTrans" cxnId="{1E494ECB-8E0D-4747-9A1B-698DA7426AC6}">
      <dgm:prSet/>
      <dgm:spPr/>
      <dgm:t>
        <a:bodyPr/>
        <a:lstStyle/>
        <a:p>
          <a:endParaRPr lang="pt-BR"/>
        </a:p>
      </dgm:t>
    </dgm:pt>
    <dgm:pt modelId="{73BB361E-C40E-4F93-ADC7-BE8C83F1FDCE}">
      <dgm:prSet phldrT="[Texto]"/>
      <dgm:spPr/>
      <dgm:t>
        <a:bodyPr/>
        <a:lstStyle/>
        <a:p>
          <a:r>
            <a:rPr lang="pt-BR" dirty="0" err="1" smtClean="0"/>
            <a:t>Restricted</a:t>
          </a:r>
          <a:r>
            <a:rPr lang="pt-BR" dirty="0" smtClean="0"/>
            <a:t> file </a:t>
          </a:r>
        </a:p>
        <a:p>
          <a:r>
            <a:rPr lang="pt-BR" dirty="0" smtClean="0"/>
            <a:t>(CADE and </a:t>
          </a:r>
          <a:r>
            <a:rPr lang="pt-BR" dirty="0" err="1" smtClean="0"/>
            <a:t>defendant</a:t>
          </a:r>
          <a:r>
            <a:rPr lang="pt-BR" dirty="0" smtClean="0"/>
            <a:t> B)</a:t>
          </a:r>
          <a:endParaRPr lang="pt-BR" dirty="0"/>
        </a:p>
      </dgm:t>
    </dgm:pt>
    <dgm:pt modelId="{EAD300B8-8DEA-4028-8E4F-3B337245EEAF}" type="parTrans" cxnId="{78843C85-E6E8-4112-89F1-607E06F28CAD}">
      <dgm:prSet/>
      <dgm:spPr/>
      <dgm:t>
        <a:bodyPr/>
        <a:lstStyle/>
        <a:p>
          <a:endParaRPr lang="pt-BR"/>
        </a:p>
      </dgm:t>
    </dgm:pt>
    <dgm:pt modelId="{0231581D-69D3-47D1-8A34-33C60D28A8CE}" type="sibTrans" cxnId="{78843C85-E6E8-4112-89F1-607E06F28CAD}">
      <dgm:prSet/>
      <dgm:spPr/>
      <dgm:t>
        <a:bodyPr/>
        <a:lstStyle/>
        <a:p>
          <a:endParaRPr lang="pt-BR"/>
        </a:p>
      </dgm:t>
    </dgm:pt>
    <dgm:pt modelId="{B681DED5-6DB7-45B7-96A4-290BDDE34478}">
      <dgm:prSet phldrT="[Texto]"/>
      <dgm:spPr/>
      <dgm:t>
        <a:bodyPr/>
        <a:lstStyle/>
        <a:p>
          <a:r>
            <a:rPr lang="pt-BR" dirty="0" err="1" smtClean="0"/>
            <a:t>Restricted</a:t>
          </a:r>
          <a:r>
            <a:rPr lang="pt-BR" dirty="0" smtClean="0"/>
            <a:t> file </a:t>
          </a:r>
        </a:p>
        <a:p>
          <a:r>
            <a:rPr lang="pt-BR" dirty="0" smtClean="0"/>
            <a:t>(CADE </a:t>
          </a:r>
          <a:r>
            <a:rPr lang="pt-BR" dirty="0" err="1" smtClean="0"/>
            <a:t>only</a:t>
          </a:r>
          <a:r>
            <a:rPr lang="pt-BR" dirty="0" smtClean="0"/>
            <a:t>)</a:t>
          </a:r>
          <a:endParaRPr lang="pt-BR" dirty="0"/>
        </a:p>
      </dgm:t>
    </dgm:pt>
    <dgm:pt modelId="{E4AEE47D-A18F-472A-957E-5ACA42691731}" type="parTrans" cxnId="{EB00F58F-2D0A-40F8-BA69-95B5CC14DDAE}">
      <dgm:prSet/>
      <dgm:spPr/>
      <dgm:t>
        <a:bodyPr/>
        <a:lstStyle/>
        <a:p>
          <a:endParaRPr lang="pt-BR"/>
        </a:p>
      </dgm:t>
    </dgm:pt>
    <dgm:pt modelId="{105EC94E-9F7F-42E2-AEF4-EE1A59A4AA4F}" type="sibTrans" cxnId="{EB00F58F-2D0A-40F8-BA69-95B5CC14DDAE}">
      <dgm:prSet/>
      <dgm:spPr/>
      <dgm:t>
        <a:bodyPr/>
        <a:lstStyle/>
        <a:p>
          <a:endParaRPr lang="pt-BR"/>
        </a:p>
      </dgm:t>
    </dgm:pt>
    <dgm:pt modelId="{6E12DA82-A2B1-4C25-B672-1E6E535F211B}">
      <dgm:prSet phldrT="[Texto]"/>
      <dgm:spPr/>
      <dgm:t>
        <a:bodyPr/>
        <a:lstStyle/>
        <a:p>
          <a:r>
            <a:rPr lang="pt-BR" dirty="0" err="1" smtClean="0"/>
            <a:t>Restricted</a:t>
          </a:r>
          <a:r>
            <a:rPr lang="pt-BR" dirty="0" smtClean="0"/>
            <a:t> file </a:t>
          </a:r>
        </a:p>
        <a:p>
          <a:r>
            <a:rPr lang="pt-BR" dirty="0" smtClean="0"/>
            <a:t>(CADE and </a:t>
          </a:r>
          <a:r>
            <a:rPr lang="pt-BR" dirty="0" err="1" smtClean="0"/>
            <a:t>defendant</a:t>
          </a:r>
          <a:r>
            <a:rPr lang="pt-BR" dirty="0" smtClean="0"/>
            <a:t> C)</a:t>
          </a:r>
          <a:endParaRPr lang="pt-BR" dirty="0"/>
        </a:p>
      </dgm:t>
    </dgm:pt>
    <dgm:pt modelId="{1C57CE4A-6D35-42EB-B249-C479B75CB37E}" type="parTrans" cxnId="{A86A92FD-589A-4287-84FB-9AB6A55BBE2C}">
      <dgm:prSet/>
      <dgm:spPr/>
      <dgm:t>
        <a:bodyPr/>
        <a:lstStyle/>
        <a:p>
          <a:endParaRPr lang="pt-BR"/>
        </a:p>
      </dgm:t>
    </dgm:pt>
    <dgm:pt modelId="{E3E2995B-4A69-44E6-A17C-30522EF46DFE}" type="sibTrans" cxnId="{A86A92FD-589A-4287-84FB-9AB6A55BBE2C}">
      <dgm:prSet/>
      <dgm:spPr/>
      <dgm:t>
        <a:bodyPr/>
        <a:lstStyle/>
        <a:p>
          <a:endParaRPr lang="pt-BR"/>
        </a:p>
      </dgm:t>
    </dgm:pt>
    <dgm:pt modelId="{47623FBB-EF80-49C3-B3ED-32A1A1039F4E}" type="pres">
      <dgm:prSet presAssocID="{A8FAA2AB-7B45-4DB7-9262-15DFE8AE2E5C}" presName="Name0" presStyleCnt="0">
        <dgm:presLayoutVars>
          <dgm:chPref val="1"/>
          <dgm:dir/>
          <dgm:animOne val="branch"/>
          <dgm:animLvl val="lvl"/>
          <dgm:resizeHandles/>
        </dgm:presLayoutVars>
      </dgm:prSet>
      <dgm:spPr/>
      <dgm:t>
        <a:bodyPr/>
        <a:lstStyle/>
        <a:p>
          <a:endParaRPr lang="pt-BR"/>
        </a:p>
      </dgm:t>
    </dgm:pt>
    <dgm:pt modelId="{F175B357-90DF-4FB4-8588-77C25EDC4C90}" type="pres">
      <dgm:prSet presAssocID="{860652C2-4279-4128-AC95-DB36016C94EC}" presName="vertOne" presStyleCnt="0"/>
      <dgm:spPr/>
    </dgm:pt>
    <dgm:pt modelId="{01E161FE-98C3-4D47-91ED-DCDC82C4C267}" type="pres">
      <dgm:prSet presAssocID="{860652C2-4279-4128-AC95-DB36016C94EC}" presName="txOne" presStyleLbl="node0" presStyleIdx="0" presStyleCnt="1" custLinFactNeighborX="-1073" custLinFactNeighborY="36422">
        <dgm:presLayoutVars>
          <dgm:chPref val="3"/>
        </dgm:presLayoutVars>
      </dgm:prSet>
      <dgm:spPr/>
      <dgm:t>
        <a:bodyPr/>
        <a:lstStyle/>
        <a:p>
          <a:endParaRPr lang="pt-BR"/>
        </a:p>
      </dgm:t>
    </dgm:pt>
    <dgm:pt modelId="{7FE37FEF-B9A5-4CD7-80C0-DAE25EB0F3D8}" type="pres">
      <dgm:prSet presAssocID="{860652C2-4279-4128-AC95-DB36016C94EC}" presName="parTransOne" presStyleCnt="0"/>
      <dgm:spPr/>
    </dgm:pt>
    <dgm:pt modelId="{E8CD9826-D2B3-49FC-B642-72C2D3060992}" type="pres">
      <dgm:prSet presAssocID="{860652C2-4279-4128-AC95-DB36016C94EC}" presName="horzOne" presStyleCnt="0"/>
      <dgm:spPr/>
    </dgm:pt>
    <dgm:pt modelId="{B26F8365-655B-46B9-820D-911B89F608AF}" type="pres">
      <dgm:prSet presAssocID="{78451776-0A5B-4073-B0E9-70D619AD4240}" presName="vertTwo" presStyleCnt="0"/>
      <dgm:spPr/>
    </dgm:pt>
    <dgm:pt modelId="{F1A2937B-F7DF-4F58-AC92-D1C515079AE9}" type="pres">
      <dgm:prSet presAssocID="{78451776-0A5B-4073-B0E9-70D619AD4240}" presName="txTwo" presStyleLbl="node2" presStyleIdx="0" presStyleCnt="2">
        <dgm:presLayoutVars>
          <dgm:chPref val="3"/>
        </dgm:presLayoutVars>
      </dgm:prSet>
      <dgm:spPr/>
      <dgm:t>
        <a:bodyPr/>
        <a:lstStyle/>
        <a:p>
          <a:endParaRPr lang="pt-BR"/>
        </a:p>
      </dgm:t>
    </dgm:pt>
    <dgm:pt modelId="{24CA2C06-A686-4D91-9B9F-9148B4BAAD0F}" type="pres">
      <dgm:prSet presAssocID="{78451776-0A5B-4073-B0E9-70D619AD4240}" presName="parTransTwo" presStyleCnt="0"/>
      <dgm:spPr/>
    </dgm:pt>
    <dgm:pt modelId="{F55FE515-294A-4571-97C8-D85BA54951D8}" type="pres">
      <dgm:prSet presAssocID="{78451776-0A5B-4073-B0E9-70D619AD4240}" presName="horzTwo" presStyleCnt="0"/>
      <dgm:spPr/>
    </dgm:pt>
    <dgm:pt modelId="{5294DB4F-B3EB-4DFC-88C7-4467297EF683}" type="pres">
      <dgm:prSet presAssocID="{07A6FA29-ED0D-4C28-BC71-EAA5BDB0E08E}" presName="vertThree" presStyleCnt="0"/>
      <dgm:spPr/>
    </dgm:pt>
    <dgm:pt modelId="{155CEA2F-554C-480D-87AA-008E88C309B6}" type="pres">
      <dgm:prSet presAssocID="{07A6FA29-ED0D-4C28-BC71-EAA5BDB0E08E}" presName="txThree" presStyleLbl="node3" presStyleIdx="0" presStyleCnt="3">
        <dgm:presLayoutVars>
          <dgm:chPref val="3"/>
        </dgm:presLayoutVars>
      </dgm:prSet>
      <dgm:spPr/>
      <dgm:t>
        <a:bodyPr/>
        <a:lstStyle/>
        <a:p>
          <a:endParaRPr lang="pt-BR"/>
        </a:p>
      </dgm:t>
    </dgm:pt>
    <dgm:pt modelId="{180617BC-172B-4682-98A5-628FC3A77D0B}" type="pres">
      <dgm:prSet presAssocID="{07A6FA29-ED0D-4C28-BC71-EAA5BDB0E08E}" presName="horzThree" presStyleCnt="0"/>
      <dgm:spPr/>
    </dgm:pt>
    <dgm:pt modelId="{5830E3B4-C31B-45E8-A5F6-F2D2A87187BE}" type="pres">
      <dgm:prSet presAssocID="{4B00663C-7BED-4E9B-BE68-ED589A1454CD}" presName="sibSpaceThree" presStyleCnt="0"/>
      <dgm:spPr/>
    </dgm:pt>
    <dgm:pt modelId="{113E61B6-F695-48CE-9598-C4AB7B1B2BCC}" type="pres">
      <dgm:prSet presAssocID="{73BB361E-C40E-4F93-ADC7-BE8C83F1FDCE}" presName="vertThree" presStyleCnt="0"/>
      <dgm:spPr/>
    </dgm:pt>
    <dgm:pt modelId="{DCC40F19-E688-4A68-9423-8B29326E164E}" type="pres">
      <dgm:prSet presAssocID="{73BB361E-C40E-4F93-ADC7-BE8C83F1FDCE}" presName="txThree" presStyleLbl="node3" presStyleIdx="1" presStyleCnt="3">
        <dgm:presLayoutVars>
          <dgm:chPref val="3"/>
        </dgm:presLayoutVars>
      </dgm:prSet>
      <dgm:spPr/>
      <dgm:t>
        <a:bodyPr/>
        <a:lstStyle/>
        <a:p>
          <a:endParaRPr lang="pt-BR"/>
        </a:p>
      </dgm:t>
    </dgm:pt>
    <dgm:pt modelId="{99806162-C799-4DED-A9EE-63EE57870201}" type="pres">
      <dgm:prSet presAssocID="{73BB361E-C40E-4F93-ADC7-BE8C83F1FDCE}" presName="horzThree" presStyleCnt="0"/>
      <dgm:spPr/>
    </dgm:pt>
    <dgm:pt modelId="{B7D7F7DD-BC53-4DEA-A7DC-9027CA7CDD6C}" type="pres">
      <dgm:prSet presAssocID="{0E376146-0058-4CC5-86FD-D04509C38BDA}" presName="sibSpaceTwo" presStyleCnt="0"/>
      <dgm:spPr/>
    </dgm:pt>
    <dgm:pt modelId="{E7D18EC7-AEC6-4F95-ADF6-6E5B6A685695}" type="pres">
      <dgm:prSet presAssocID="{B681DED5-6DB7-45B7-96A4-290BDDE34478}" presName="vertTwo" presStyleCnt="0"/>
      <dgm:spPr/>
    </dgm:pt>
    <dgm:pt modelId="{AA6BE061-FE41-40C2-93F3-C0023E013BFE}" type="pres">
      <dgm:prSet presAssocID="{B681DED5-6DB7-45B7-96A4-290BDDE34478}" presName="txTwo" presStyleLbl="node2" presStyleIdx="1" presStyleCnt="2">
        <dgm:presLayoutVars>
          <dgm:chPref val="3"/>
        </dgm:presLayoutVars>
      </dgm:prSet>
      <dgm:spPr/>
      <dgm:t>
        <a:bodyPr/>
        <a:lstStyle/>
        <a:p>
          <a:endParaRPr lang="pt-BR"/>
        </a:p>
      </dgm:t>
    </dgm:pt>
    <dgm:pt modelId="{AA95CDC8-F686-42FD-96DD-0DD0DD235092}" type="pres">
      <dgm:prSet presAssocID="{B681DED5-6DB7-45B7-96A4-290BDDE34478}" presName="parTransTwo" presStyleCnt="0"/>
      <dgm:spPr/>
    </dgm:pt>
    <dgm:pt modelId="{2BB8DD81-51AA-47EE-8991-6C42195219E7}" type="pres">
      <dgm:prSet presAssocID="{B681DED5-6DB7-45B7-96A4-290BDDE34478}" presName="horzTwo" presStyleCnt="0"/>
      <dgm:spPr/>
    </dgm:pt>
    <dgm:pt modelId="{CFDB3A33-A16F-46AC-8EEA-1870FF262627}" type="pres">
      <dgm:prSet presAssocID="{6E12DA82-A2B1-4C25-B672-1E6E535F211B}" presName="vertThree" presStyleCnt="0"/>
      <dgm:spPr/>
    </dgm:pt>
    <dgm:pt modelId="{458E2D05-8A17-40A3-A3C2-EC0BB1A69CB5}" type="pres">
      <dgm:prSet presAssocID="{6E12DA82-A2B1-4C25-B672-1E6E535F211B}" presName="txThree" presStyleLbl="node3" presStyleIdx="2" presStyleCnt="3">
        <dgm:presLayoutVars>
          <dgm:chPref val="3"/>
        </dgm:presLayoutVars>
      </dgm:prSet>
      <dgm:spPr/>
      <dgm:t>
        <a:bodyPr/>
        <a:lstStyle/>
        <a:p>
          <a:endParaRPr lang="pt-BR"/>
        </a:p>
      </dgm:t>
    </dgm:pt>
    <dgm:pt modelId="{D7FCFF42-FC8C-43EE-8798-7B464319F6F3}" type="pres">
      <dgm:prSet presAssocID="{6E12DA82-A2B1-4C25-B672-1E6E535F211B}" presName="horzThree" presStyleCnt="0"/>
      <dgm:spPr/>
    </dgm:pt>
  </dgm:ptLst>
  <dgm:cxnLst>
    <dgm:cxn modelId="{956A8259-EBD8-40E0-8B2C-E2AB79EC8549}" type="presOf" srcId="{6E12DA82-A2B1-4C25-B672-1E6E535F211B}" destId="{458E2D05-8A17-40A3-A3C2-EC0BB1A69CB5}" srcOrd="0" destOrd="0" presId="urn:microsoft.com/office/officeart/2005/8/layout/hierarchy4"/>
    <dgm:cxn modelId="{A86A92FD-589A-4287-84FB-9AB6A55BBE2C}" srcId="{B681DED5-6DB7-45B7-96A4-290BDDE34478}" destId="{6E12DA82-A2B1-4C25-B672-1E6E535F211B}" srcOrd="0" destOrd="0" parTransId="{1C57CE4A-6D35-42EB-B249-C479B75CB37E}" sibTransId="{E3E2995B-4A69-44E6-A17C-30522EF46DFE}"/>
    <dgm:cxn modelId="{13973E46-69E7-4D56-B1C9-9CB08CFFEA19}" srcId="{A8FAA2AB-7B45-4DB7-9262-15DFE8AE2E5C}" destId="{860652C2-4279-4128-AC95-DB36016C94EC}" srcOrd="0" destOrd="0" parTransId="{86D4F832-B65F-4F01-9003-F4DED61B0CD4}" sibTransId="{2A19F252-DC72-4693-AF5F-433F91060A85}"/>
    <dgm:cxn modelId="{220329EC-7933-470D-9755-229532699B71}" type="presOf" srcId="{B681DED5-6DB7-45B7-96A4-290BDDE34478}" destId="{AA6BE061-FE41-40C2-93F3-C0023E013BFE}" srcOrd="0" destOrd="0" presId="urn:microsoft.com/office/officeart/2005/8/layout/hierarchy4"/>
    <dgm:cxn modelId="{6E717C96-B96F-44FE-9A57-C07CF024FB69}" type="presOf" srcId="{73BB361E-C40E-4F93-ADC7-BE8C83F1FDCE}" destId="{DCC40F19-E688-4A68-9423-8B29326E164E}" srcOrd="0" destOrd="0" presId="urn:microsoft.com/office/officeart/2005/8/layout/hierarchy4"/>
    <dgm:cxn modelId="{78843C85-E6E8-4112-89F1-607E06F28CAD}" srcId="{78451776-0A5B-4073-B0E9-70D619AD4240}" destId="{73BB361E-C40E-4F93-ADC7-BE8C83F1FDCE}" srcOrd="1" destOrd="0" parTransId="{EAD300B8-8DEA-4028-8E4F-3B337245EEAF}" sibTransId="{0231581D-69D3-47D1-8A34-33C60D28A8CE}"/>
    <dgm:cxn modelId="{1E494ECB-8E0D-4747-9A1B-698DA7426AC6}" srcId="{78451776-0A5B-4073-B0E9-70D619AD4240}" destId="{07A6FA29-ED0D-4C28-BC71-EAA5BDB0E08E}" srcOrd="0" destOrd="0" parTransId="{073519BF-8A6A-4049-8E69-3D519B9884F9}" sibTransId="{4B00663C-7BED-4E9B-BE68-ED589A1454CD}"/>
    <dgm:cxn modelId="{8A2445B3-C00C-41F3-9726-0041C407975A}" srcId="{860652C2-4279-4128-AC95-DB36016C94EC}" destId="{78451776-0A5B-4073-B0E9-70D619AD4240}" srcOrd="0" destOrd="0" parTransId="{27B85169-760E-4EAB-B500-85B851BAE217}" sibTransId="{0E376146-0058-4CC5-86FD-D04509C38BDA}"/>
    <dgm:cxn modelId="{1C3F28E4-09CD-4A32-A10A-A66B4CC56141}" type="presOf" srcId="{78451776-0A5B-4073-B0E9-70D619AD4240}" destId="{F1A2937B-F7DF-4F58-AC92-D1C515079AE9}" srcOrd="0" destOrd="0" presId="urn:microsoft.com/office/officeart/2005/8/layout/hierarchy4"/>
    <dgm:cxn modelId="{EB00F58F-2D0A-40F8-BA69-95B5CC14DDAE}" srcId="{860652C2-4279-4128-AC95-DB36016C94EC}" destId="{B681DED5-6DB7-45B7-96A4-290BDDE34478}" srcOrd="1" destOrd="0" parTransId="{E4AEE47D-A18F-472A-957E-5ACA42691731}" sibTransId="{105EC94E-9F7F-42E2-AEF4-EE1A59A4AA4F}"/>
    <dgm:cxn modelId="{0250A6A9-4054-46C0-AFAD-9595A41023BF}" type="presOf" srcId="{860652C2-4279-4128-AC95-DB36016C94EC}" destId="{01E161FE-98C3-4D47-91ED-DCDC82C4C267}" srcOrd="0" destOrd="0" presId="urn:microsoft.com/office/officeart/2005/8/layout/hierarchy4"/>
    <dgm:cxn modelId="{934846C5-CE0A-4538-9C99-81F5E6B0991D}" type="presOf" srcId="{A8FAA2AB-7B45-4DB7-9262-15DFE8AE2E5C}" destId="{47623FBB-EF80-49C3-B3ED-32A1A1039F4E}" srcOrd="0" destOrd="0" presId="urn:microsoft.com/office/officeart/2005/8/layout/hierarchy4"/>
    <dgm:cxn modelId="{E47A7E9F-3C68-4C7D-BBB1-088B60A1967D}" type="presOf" srcId="{07A6FA29-ED0D-4C28-BC71-EAA5BDB0E08E}" destId="{155CEA2F-554C-480D-87AA-008E88C309B6}" srcOrd="0" destOrd="0" presId="urn:microsoft.com/office/officeart/2005/8/layout/hierarchy4"/>
    <dgm:cxn modelId="{C56792AA-DE24-4ADF-B9D5-A1F168C70002}" type="presParOf" srcId="{47623FBB-EF80-49C3-B3ED-32A1A1039F4E}" destId="{F175B357-90DF-4FB4-8588-77C25EDC4C90}" srcOrd="0" destOrd="0" presId="urn:microsoft.com/office/officeart/2005/8/layout/hierarchy4"/>
    <dgm:cxn modelId="{DC184B52-0E14-4165-A091-70200A139C07}" type="presParOf" srcId="{F175B357-90DF-4FB4-8588-77C25EDC4C90}" destId="{01E161FE-98C3-4D47-91ED-DCDC82C4C267}" srcOrd="0" destOrd="0" presId="urn:microsoft.com/office/officeart/2005/8/layout/hierarchy4"/>
    <dgm:cxn modelId="{DCB999B0-0E3F-48FC-8451-736AEDA8D7BF}" type="presParOf" srcId="{F175B357-90DF-4FB4-8588-77C25EDC4C90}" destId="{7FE37FEF-B9A5-4CD7-80C0-DAE25EB0F3D8}" srcOrd="1" destOrd="0" presId="urn:microsoft.com/office/officeart/2005/8/layout/hierarchy4"/>
    <dgm:cxn modelId="{7C1755C8-4222-4D92-B7FB-CD3EEFDD6ECD}" type="presParOf" srcId="{F175B357-90DF-4FB4-8588-77C25EDC4C90}" destId="{E8CD9826-D2B3-49FC-B642-72C2D3060992}" srcOrd="2" destOrd="0" presId="urn:microsoft.com/office/officeart/2005/8/layout/hierarchy4"/>
    <dgm:cxn modelId="{4015973C-E6A1-48FA-973C-7848771F9025}" type="presParOf" srcId="{E8CD9826-D2B3-49FC-B642-72C2D3060992}" destId="{B26F8365-655B-46B9-820D-911B89F608AF}" srcOrd="0" destOrd="0" presId="urn:microsoft.com/office/officeart/2005/8/layout/hierarchy4"/>
    <dgm:cxn modelId="{73268937-30CC-497B-8273-147FF3FA56D0}" type="presParOf" srcId="{B26F8365-655B-46B9-820D-911B89F608AF}" destId="{F1A2937B-F7DF-4F58-AC92-D1C515079AE9}" srcOrd="0" destOrd="0" presId="urn:microsoft.com/office/officeart/2005/8/layout/hierarchy4"/>
    <dgm:cxn modelId="{74033072-2221-4313-80BC-362776F28CB3}" type="presParOf" srcId="{B26F8365-655B-46B9-820D-911B89F608AF}" destId="{24CA2C06-A686-4D91-9B9F-9148B4BAAD0F}" srcOrd="1" destOrd="0" presId="urn:microsoft.com/office/officeart/2005/8/layout/hierarchy4"/>
    <dgm:cxn modelId="{D2016027-BB32-48E4-8F96-FACD26D0C5D9}" type="presParOf" srcId="{B26F8365-655B-46B9-820D-911B89F608AF}" destId="{F55FE515-294A-4571-97C8-D85BA54951D8}" srcOrd="2" destOrd="0" presId="urn:microsoft.com/office/officeart/2005/8/layout/hierarchy4"/>
    <dgm:cxn modelId="{6A2BB689-BE4B-4998-99A8-79779065293B}" type="presParOf" srcId="{F55FE515-294A-4571-97C8-D85BA54951D8}" destId="{5294DB4F-B3EB-4DFC-88C7-4467297EF683}" srcOrd="0" destOrd="0" presId="urn:microsoft.com/office/officeart/2005/8/layout/hierarchy4"/>
    <dgm:cxn modelId="{31B657B8-DD6D-48A1-9D79-C51B34FF8EEA}" type="presParOf" srcId="{5294DB4F-B3EB-4DFC-88C7-4467297EF683}" destId="{155CEA2F-554C-480D-87AA-008E88C309B6}" srcOrd="0" destOrd="0" presId="urn:microsoft.com/office/officeart/2005/8/layout/hierarchy4"/>
    <dgm:cxn modelId="{FE959544-FF91-4397-A626-29ECB539789C}" type="presParOf" srcId="{5294DB4F-B3EB-4DFC-88C7-4467297EF683}" destId="{180617BC-172B-4682-98A5-628FC3A77D0B}" srcOrd="1" destOrd="0" presId="urn:microsoft.com/office/officeart/2005/8/layout/hierarchy4"/>
    <dgm:cxn modelId="{8095BCCA-9615-4DD3-A20F-0FD5AF12C6F5}" type="presParOf" srcId="{F55FE515-294A-4571-97C8-D85BA54951D8}" destId="{5830E3B4-C31B-45E8-A5F6-F2D2A87187BE}" srcOrd="1" destOrd="0" presId="urn:microsoft.com/office/officeart/2005/8/layout/hierarchy4"/>
    <dgm:cxn modelId="{25BF0F7A-E2FE-4E69-96CD-B7216C41D18B}" type="presParOf" srcId="{F55FE515-294A-4571-97C8-D85BA54951D8}" destId="{113E61B6-F695-48CE-9598-C4AB7B1B2BCC}" srcOrd="2" destOrd="0" presId="urn:microsoft.com/office/officeart/2005/8/layout/hierarchy4"/>
    <dgm:cxn modelId="{31A9E6B3-C613-4E9F-8C19-C84D2946D586}" type="presParOf" srcId="{113E61B6-F695-48CE-9598-C4AB7B1B2BCC}" destId="{DCC40F19-E688-4A68-9423-8B29326E164E}" srcOrd="0" destOrd="0" presId="urn:microsoft.com/office/officeart/2005/8/layout/hierarchy4"/>
    <dgm:cxn modelId="{AA8D51AA-CE21-4C29-A740-82F90CEF299D}" type="presParOf" srcId="{113E61B6-F695-48CE-9598-C4AB7B1B2BCC}" destId="{99806162-C799-4DED-A9EE-63EE57870201}" srcOrd="1" destOrd="0" presId="urn:microsoft.com/office/officeart/2005/8/layout/hierarchy4"/>
    <dgm:cxn modelId="{145CD714-BA38-4512-AD6F-D24945FE52D7}" type="presParOf" srcId="{E8CD9826-D2B3-49FC-B642-72C2D3060992}" destId="{B7D7F7DD-BC53-4DEA-A7DC-9027CA7CDD6C}" srcOrd="1" destOrd="0" presId="urn:microsoft.com/office/officeart/2005/8/layout/hierarchy4"/>
    <dgm:cxn modelId="{E802A4F4-92F8-46D0-BB79-98C9B7125365}" type="presParOf" srcId="{E8CD9826-D2B3-49FC-B642-72C2D3060992}" destId="{E7D18EC7-AEC6-4F95-ADF6-6E5B6A685695}" srcOrd="2" destOrd="0" presId="urn:microsoft.com/office/officeart/2005/8/layout/hierarchy4"/>
    <dgm:cxn modelId="{D8F66E57-DA23-447E-849C-F916DCDEDEC6}" type="presParOf" srcId="{E7D18EC7-AEC6-4F95-ADF6-6E5B6A685695}" destId="{AA6BE061-FE41-40C2-93F3-C0023E013BFE}" srcOrd="0" destOrd="0" presId="urn:microsoft.com/office/officeart/2005/8/layout/hierarchy4"/>
    <dgm:cxn modelId="{6141A6D8-8E76-4EE7-BD29-66F92F8A7E77}" type="presParOf" srcId="{E7D18EC7-AEC6-4F95-ADF6-6E5B6A685695}" destId="{AA95CDC8-F686-42FD-96DD-0DD0DD235092}" srcOrd="1" destOrd="0" presId="urn:microsoft.com/office/officeart/2005/8/layout/hierarchy4"/>
    <dgm:cxn modelId="{796C1DA0-583C-4B44-8FA6-625FB101C0E1}" type="presParOf" srcId="{E7D18EC7-AEC6-4F95-ADF6-6E5B6A685695}" destId="{2BB8DD81-51AA-47EE-8991-6C42195219E7}" srcOrd="2" destOrd="0" presId="urn:microsoft.com/office/officeart/2005/8/layout/hierarchy4"/>
    <dgm:cxn modelId="{266348E3-408E-47C4-859C-9020FB13897A}" type="presParOf" srcId="{2BB8DD81-51AA-47EE-8991-6C42195219E7}" destId="{CFDB3A33-A16F-46AC-8EEA-1870FF262627}" srcOrd="0" destOrd="0" presId="urn:microsoft.com/office/officeart/2005/8/layout/hierarchy4"/>
    <dgm:cxn modelId="{CEA1171C-E840-4E58-9891-5E74E854BAA0}" type="presParOf" srcId="{CFDB3A33-A16F-46AC-8EEA-1870FF262627}" destId="{458E2D05-8A17-40A3-A3C2-EC0BB1A69CB5}" srcOrd="0" destOrd="0" presId="urn:microsoft.com/office/officeart/2005/8/layout/hierarchy4"/>
    <dgm:cxn modelId="{CF9D7345-22D8-442F-99FD-588EC2D43EF2}" type="presParOf" srcId="{CFDB3A33-A16F-46AC-8EEA-1870FF262627}" destId="{D7FCFF42-FC8C-43EE-8798-7B464319F6F3}"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E161FE-98C3-4D47-91ED-DCDC82C4C267}">
      <dsp:nvSpPr>
        <dsp:cNvPr id="0" name=""/>
        <dsp:cNvSpPr/>
      </dsp:nvSpPr>
      <dsp:spPr>
        <a:xfrm>
          <a:off x="0" y="42923"/>
          <a:ext cx="6860544" cy="7709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pt-BR" sz="3300" kern="1200" dirty="0" smtClean="0"/>
            <a:t>Public file</a:t>
          </a:r>
          <a:endParaRPr lang="pt-BR" sz="3300" kern="1200" dirty="0"/>
        </a:p>
      </dsp:txBody>
      <dsp:txXfrm>
        <a:off x="22580" y="65503"/>
        <a:ext cx="6815384" cy="725793"/>
      </dsp:txXfrm>
    </dsp:sp>
    <dsp:sp modelId="{F1A2937B-F7DF-4F58-AC92-D1C515079AE9}">
      <dsp:nvSpPr>
        <dsp:cNvPr id="0" name=""/>
        <dsp:cNvSpPr/>
      </dsp:nvSpPr>
      <dsp:spPr>
        <a:xfrm>
          <a:off x="787" y="887840"/>
          <a:ext cx="4481519" cy="7709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pt-BR" sz="1700" kern="1200" dirty="0" err="1" smtClean="0"/>
            <a:t>Restricted</a:t>
          </a:r>
          <a:r>
            <a:rPr lang="pt-BR" sz="1700" kern="1200" dirty="0" smtClean="0"/>
            <a:t> file </a:t>
          </a:r>
        </a:p>
        <a:p>
          <a:pPr lvl="0" algn="ctr" defTabSz="755650">
            <a:lnSpc>
              <a:spcPct val="90000"/>
            </a:lnSpc>
            <a:spcBef>
              <a:spcPct val="0"/>
            </a:spcBef>
            <a:spcAft>
              <a:spcPct val="35000"/>
            </a:spcAft>
          </a:pPr>
          <a:r>
            <a:rPr lang="pt-BR" sz="1700" kern="1200" dirty="0" smtClean="0"/>
            <a:t>(CADE and </a:t>
          </a:r>
          <a:r>
            <a:rPr lang="pt-BR" sz="1700" kern="1200" dirty="0" err="1" smtClean="0"/>
            <a:t>all</a:t>
          </a:r>
          <a:r>
            <a:rPr lang="pt-BR" sz="1700" kern="1200" dirty="0" smtClean="0"/>
            <a:t> </a:t>
          </a:r>
          <a:r>
            <a:rPr lang="pt-BR" sz="1700" kern="1200" dirty="0" err="1" smtClean="0"/>
            <a:t>defendants</a:t>
          </a:r>
          <a:r>
            <a:rPr lang="pt-BR" sz="1700" kern="1200" dirty="0" smtClean="0"/>
            <a:t>)</a:t>
          </a:r>
          <a:endParaRPr lang="pt-BR" sz="1700" kern="1200" dirty="0"/>
        </a:p>
      </dsp:txBody>
      <dsp:txXfrm>
        <a:off x="23367" y="910420"/>
        <a:ext cx="4436359" cy="725793"/>
      </dsp:txXfrm>
    </dsp:sp>
    <dsp:sp modelId="{155CEA2F-554C-480D-87AA-008E88C309B6}">
      <dsp:nvSpPr>
        <dsp:cNvPr id="0" name=""/>
        <dsp:cNvSpPr/>
      </dsp:nvSpPr>
      <dsp:spPr>
        <a:xfrm>
          <a:off x="787" y="1775128"/>
          <a:ext cx="2194671" cy="7709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err="1" smtClean="0"/>
            <a:t>Restricted</a:t>
          </a:r>
          <a:r>
            <a:rPr lang="pt-BR" sz="1600" kern="1200" dirty="0" smtClean="0"/>
            <a:t> file </a:t>
          </a:r>
        </a:p>
        <a:p>
          <a:pPr lvl="0" algn="ctr" defTabSz="711200">
            <a:lnSpc>
              <a:spcPct val="90000"/>
            </a:lnSpc>
            <a:spcBef>
              <a:spcPct val="0"/>
            </a:spcBef>
            <a:spcAft>
              <a:spcPct val="35000"/>
            </a:spcAft>
          </a:pPr>
          <a:r>
            <a:rPr lang="pt-BR" sz="1600" kern="1200" dirty="0" smtClean="0"/>
            <a:t>(CADE and </a:t>
          </a:r>
          <a:r>
            <a:rPr lang="pt-BR" sz="1600" kern="1200" dirty="0" err="1" smtClean="0"/>
            <a:t>defendant</a:t>
          </a:r>
          <a:r>
            <a:rPr lang="pt-BR" sz="1600" kern="1200" dirty="0" smtClean="0"/>
            <a:t> A)</a:t>
          </a:r>
          <a:endParaRPr lang="pt-BR" sz="1600" kern="1200" dirty="0"/>
        </a:p>
      </dsp:txBody>
      <dsp:txXfrm>
        <a:off x="23367" y="1797708"/>
        <a:ext cx="2149511" cy="725793"/>
      </dsp:txXfrm>
    </dsp:sp>
    <dsp:sp modelId="{DCC40F19-E688-4A68-9423-8B29326E164E}">
      <dsp:nvSpPr>
        <dsp:cNvPr id="0" name=""/>
        <dsp:cNvSpPr/>
      </dsp:nvSpPr>
      <dsp:spPr>
        <a:xfrm>
          <a:off x="2287635" y="1775128"/>
          <a:ext cx="2194671" cy="7709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err="1" smtClean="0"/>
            <a:t>Restricted</a:t>
          </a:r>
          <a:r>
            <a:rPr lang="pt-BR" sz="1600" kern="1200" dirty="0" smtClean="0"/>
            <a:t> file </a:t>
          </a:r>
        </a:p>
        <a:p>
          <a:pPr lvl="0" algn="ctr" defTabSz="711200">
            <a:lnSpc>
              <a:spcPct val="90000"/>
            </a:lnSpc>
            <a:spcBef>
              <a:spcPct val="0"/>
            </a:spcBef>
            <a:spcAft>
              <a:spcPct val="35000"/>
            </a:spcAft>
          </a:pPr>
          <a:r>
            <a:rPr lang="pt-BR" sz="1600" kern="1200" dirty="0" smtClean="0"/>
            <a:t>(CADE and </a:t>
          </a:r>
          <a:r>
            <a:rPr lang="pt-BR" sz="1600" kern="1200" dirty="0" err="1" smtClean="0"/>
            <a:t>defendant</a:t>
          </a:r>
          <a:r>
            <a:rPr lang="pt-BR" sz="1600" kern="1200" dirty="0" smtClean="0"/>
            <a:t> B)</a:t>
          </a:r>
          <a:endParaRPr lang="pt-BR" sz="1600" kern="1200" dirty="0"/>
        </a:p>
      </dsp:txBody>
      <dsp:txXfrm>
        <a:off x="2310215" y="1797708"/>
        <a:ext cx="2149511" cy="725793"/>
      </dsp:txXfrm>
    </dsp:sp>
    <dsp:sp modelId="{AA6BE061-FE41-40C2-93F3-C0023E013BFE}">
      <dsp:nvSpPr>
        <dsp:cNvPr id="0" name=""/>
        <dsp:cNvSpPr/>
      </dsp:nvSpPr>
      <dsp:spPr>
        <a:xfrm>
          <a:off x="4666659" y="887840"/>
          <a:ext cx="2194671" cy="7709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pt-BR" sz="1700" kern="1200" dirty="0" err="1" smtClean="0"/>
            <a:t>Restricted</a:t>
          </a:r>
          <a:r>
            <a:rPr lang="pt-BR" sz="1700" kern="1200" dirty="0" smtClean="0"/>
            <a:t> file </a:t>
          </a:r>
        </a:p>
        <a:p>
          <a:pPr lvl="0" algn="ctr" defTabSz="755650">
            <a:lnSpc>
              <a:spcPct val="90000"/>
            </a:lnSpc>
            <a:spcBef>
              <a:spcPct val="0"/>
            </a:spcBef>
            <a:spcAft>
              <a:spcPct val="35000"/>
            </a:spcAft>
          </a:pPr>
          <a:r>
            <a:rPr lang="pt-BR" sz="1700" kern="1200" dirty="0" smtClean="0"/>
            <a:t>(CADE </a:t>
          </a:r>
          <a:r>
            <a:rPr lang="pt-BR" sz="1700" kern="1200" dirty="0" err="1" smtClean="0"/>
            <a:t>only</a:t>
          </a:r>
          <a:r>
            <a:rPr lang="pt-BR" sz="1700" kern="1200" dirty="0" smtClean="0"/>
            <a:t>)</a:t>
          </a:r>
          <a:endParaRPr lang="pt-BR" sz="1700" kern="1200" dirty="0"/>
        </a:p>
      </dsp:txBody>
      <dsp:txXfrm>
        <a:off x="4689239" y="910420"/>
        <a:ext cx="2149511" cy="725793"/>
      </dsp:txXfrm>
    </dsp:sp>
    <dsp:sp modelId="{458E2D05-8A17-40A3-A3C2-EC0BB1A69CB5}">
      <dsp:nvSpPr>
        <dsp:cNvPr id="0" name=""/>
        <dsp:cNvSpPr/>
      </dsp:nvSpPr>
      <dsp:spPr>
        <a:xfrm>
          <a:off x="4666659" y="1775128"/>
          <a:ext cx="2194671" cy="77095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pt-BR" sz="1600" kern="1200" dirty="0" err="1" smtClean="0"/>
            <a:t>Restricted</a:t>
          </a:r>
          <a:r>
            <a:rPr lang="pt-BR" sz="1600" kern="1200" dirty="0" smtClean="0"/>
            <a:t> file </a:t>
          </a:r>
        </a:p>
        <a:p>
          <a:pPr lvl="0" algn="ctr" defTabSz="711200">
            <a:lnSpc>
              <a:spcPct val="90000"/>
            </a:lnSpc>
            <a:spcBef>
              <a:spcPct val="0"/>
            </a:spcBef>
            <a:spcAft>
              <a:spcPct val="35000"/>
            </a:spcAft>
          </a:pPr>
          <a:r>
            <a:rPr lang="pt-BR" sz="1600" kern="1200" dirty="0" smtClean="0"/>
            <a:t>(CADE and </a:t>
          </a:r>
          <a:r>
            <a:rPr lang="pt-BR" sz="1600" kern="1200" dirty="0" err="1" smtClean="0"/>
            <a:t>defendant</a:t>
          </a:r>
          <a:r>
            <a:rPr lang="pt-BR" sz="1600" kern="1200" dirty="0" smtClean="0"/>
            <a:t> C)</a:t>
          </a:r>
          <a:endParaRPr lang="pt-BR" sz="1600" kern="1200" dirty="0"/>
        </a:p>
      </dsp:txBody>
      <dsp:txXfrm>
        <a:off x="4689239" y="1797708"/>
        <a:ext cx="2149511" cy="72579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3C93477B-507F-415A-A6E7-0543833726A7}" type="datetimeFigureOut">
              <a:rPr lang="pt-BR" smtClean="0"/>
              <a:t>06/09/2016</a:t>
            </a:fld>
            <a:endParaRPr lang="pt-BR"/>
          </a:p>
        </p:txBody>
      </p:sp>
      <p:sp>
        <p:nvSpPr>
          <p:cNvPr id="4" name="Espaço Reservado para Rodapé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2A53419E-B298-45CD-BF52-2EA7DFEED429}" type="slidenum">
              <a:rPr lang="pt-BR" smtClean="0"/>
              <a:t>‹#›</a:t>
            </a:fld>
            <a:endParaRPr lang="pt-BR"/>
          </a:p>
        </p:txBody>
      </p:sp>
    </p:spTree>
    <p:extLst>
      <p:ext uri="{BB962C8B-B14F-4D97-AF65-F5344CB8AC3E}">
        <p14:creationId xmlns:p14="http://schemas.microsoft.com/office/powerpoint/2010/main" val="1655176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02FF93A-3FA6-4CFB-84F3-0A26EE0C2579}" type="datetimeFigureOut">
              <a:rPr lang="pt-BR" smtClean="0"/>
              <a:t>06/09/2016</a:t>
            </a:fld>
            <a:endParaRPr lang="pt-BR"/>
          </a:p>
        </p:txBody>
      </p:sp>
      <p:sp>
        <p:nvSpPr>
          <p:cNvPr id="4" name="Espaço Reservado para Imagem de Slide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EFA6BD5-5124-4173-BCF1-302CFAA8E6CC}" type="slidenum">
              <a:rPr lang="pt-BR" smtClean="0"/>
              <a:t>‹#›</a:t>
            </a:fld>
            <a:endParaRPr lang="pt-BR"/>
          </a:p>
        </p:txBody>
      </p:sp>
    </p:spTree>
    <p:extLst>
      <p:ext uri="{BB962C8B-B14F-4D97-AF65-F5344CB8AC3E}">
        <p14:creationId xmlns:p14="http://schemas.microsoft.com/office/powerpoint/2010/main" val="3560573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5EFA6BD5-5124-4173-BCF1-302CFAA8E6CC}" type="slidenum">
              <a:rPr lang="pt-BR" smtClean="0"/>
              <a:t>1</a:t>
            </a:fld>
            <a:endParaRPr lang="pt-BR"/>
          </a:p>
        </p:txBody>
      </p:sp>
    </p:spTree>
    <p:extLst>
      <p:ext uri="{BB962C8B-B14F-4D97-AF65-F5344CB8AC3E}">
        <p14:creationId xmlns:p14="http://schemas.microsoft.com/office/powerpoint/2010/main" val="1593245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5EFA6BD5-5124-4173-BCF1-302CFAA8E6CC}" type="slidenum">
              <a:rPr lang="pt-BR" smtClean="0"/>
              <a:t>10</a:t>
            </a:fld>
            <a:endParaRPr lang="pt-BR"/>
          </a:p>
        </p:txBody>
      </p:sp>
    </p:spTree>
    <p:extLst>
      <p:ext uri="{BB962C8B-B14F-4D97-AF65-F5344CB8AC3E}">
        <p14:creationId xmlns:p14="http://schemas.microsoft.com/office/powerpoint/2010/main" val="4173357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5EFA6BD5-5124-4173-BCF1-302CFAA8E6CC}" type="slidenum">
              <a:rPr lang="pt-BR" smtClean="0"/>
              <a:t>2</a:t>
            </a:fld>
            <a:endParaRPr lang="pt-BR"/>
          </a:p>
        </p:txBody>
      </p:sp>
    </p:spTree>
    <p:extLst>
      <p:ext uri="{BB962C8B-B14F-4D97-AF65-F5344CB8AC3E}">
        <p14:creationId xmlns:p14="http://schemas.microsoft.com/office/powerpoint/2010/main" val="4008253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5EFA6BD5-5124-4173-BCF1-302CFAA8E6CC}" type="slidenum">
              <a:rPr lang="pt-BR" smtClean="0"/>
              <a:t>3</a:t>
            </a:fld>
            <a:endParaRPr lang="pt-BR"/>
          </a:p>
        </p:txBody>
      </p:sp>
    </p:spTree>
    <p:extLst>
      <p:ext uri="{BB962C8B-B14F-4D97-AF65-F5344CB8AC3E}">
        <p14:creationId xmlns:p14="http://schemas.microsoft.com/office/powerpoint/2010/main" val="403829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5EFA6BD5-5124-4173-BCF1-302CFAA8E6CC}" type="slidenum">
              <a:rPr lang="pt-BR" smtClean="0"/>
              <a:t>4</a:t>
            </a:fld>
            <a:endParaRPr lang="pt-BR"/>
          </a:p>
        </p:txBody>
      </p:sp>
    </p:spTree>
    <p:extLst>
      <p:ext uri="{BB962C8B-B14F-4D97-AF65-F5344CB8AC3E}">
        <p14:creationId xmlns:p14="http://schemas.microsoft.com/office/powerpoint/2010/main" val="3654157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5EFA6BD5-5124-4173-BCF1-302CFAA8E6CC}" type="slidenum">
              <a:rPr lang="pt-BR" smtClean="0"/>
              <a:t>5</a:t>
            </a:fld>
            <a:endParaRPr lang="pt-BR"/>
          </a:p>
        </p:txBody>
      </p:sp>
    </p:spTree>
    <p:extLst>
      <p:ext uri="{BB962C8B-B14F-4D97-AF65-F5344CB8AC3E}">
        <p14:creationId xmlns:p14="http://schemas.microsoft.com/office/powerpoint/2010/main" val="31635042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5EFA6BD5-5124-4173-BCF1-302CFAA8E6CC}" type="slidenum">
              <a:rPr lang="pt-BR" smtClean="0"/>
              <a:t>6</a:t>
            </a:fld>
            <a:endParaRPr lang="pt-BR"/>
          </a:p>
        </p:txBody>
      </p:sp>
    </p:spTree>
    <p:extLst>
      <p:ext uri="{BB962C8B-B14F-4D97-AF65-F5344CB8AC3E}">
        <p14:creationId xmlns:p14="http://schemas.microsoft.com/office/powerpoint/2010/main" val="431465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5EFA6BD5-5124-4173-BCF1-302CFAA8E6CC}" type="slidenum">
              <a:rPr lang="pt-BR" smtClean="0"/>
              <a:t>7</a:t>
            </a:fld>
            <a:endParaRPr lang="pt-BR"/>
          </a:p>
        </p:txBody>
      </p:sp>
    </p:spTree>
    <p:extLst>
      <p:ext uri="{BB962C8B-B14F-4D97-AF65-F5344CB8AC3E}">
        <p14:creationId xmlns:p14="http://schemas.microsoft.com/office/powerpoint/2010/main" val="163473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5EFA6BD5-5124-4173-BCF1-302CFAA8E6CC}" type="slidenum">
              <a:rPr lang="pt-BR" smtClean="0"/>
              <a:t>8</a:t>
            </a:fld>
            <a:endParaRPr lang="pt-BR"/>
          </a:p>
        </p:txBody>
      </p:sp>
    </p:spTree>
    <p:extLst>
      <p:ext uri="{BB962C8B-B14F-4D97-AF65-F5344CB8AC3E}">
        <p14:creationId xmlns:p14="http://schemas.microsoft.com/office/powerpoint/2010/main" val="4006478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5EFA6BD5-5124-4173-BCF1-302CFAA8E6CC}" type="slidenum">
              <a:rPr lang="pt-BR" smtClean="0"/>
              <a:t>9</a:t>
            </a:fld>
            <a:endParaRPr lang="pt-BR"/>
          </a:p>
        </p:txBody>
      </p:sp>
    </p:spTree>
    <p:extLst>
      <p:ext uri="{BB962C8B-B14F-4D97-AF65-F5344CB8AC3E}">
        <p14:creationId xmlns:p14="http://schemas.microsoft.com/office/powerpoint/2010/main" val="775212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48804C1C-87B0-4CDE-B2AE-CE6F31043C90}" type="datetimeFigureOut">
              <a:rPr lang="pt-BR" smtClean="0"/>
              <a:t>06/09/2016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74101E8-17D8-4572-A56E-9002229EFB3E}" type="slidenum">
              <a:rPr lang="pt-BR" smtClean="0"/>
              <a:t>‹#›</a:t>
            </a:fld>
            <a:endParaRPr lang="pt-BR"/>
          </a:p>
        </p:txBody>
      </p:sp>
    </p:spTree>
    <p:extLst>
      <p:ext uri="{BB962C8B-B14F-4D97-AF65-F5344CB8AC3E}">
        <p14:creationId xmlns:p14="http://schemas.microsoft.com/office/powerpoint/2010/main" val="581496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48804C1C-87B0-4CDE-B2AE-CE6F31043C90}" type="datetimeFigureOut">
              <a:rPr lang="pt-BR" smtClean="0"/>
              <a:t>06/09/2016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74101E8-17D8-4572-A56E-9002229EFB3E}" type="slidenum">
              <a:rPr lang="pt-BR" smtClean="0"/>
              <a:t>‹#›</a:t>
            </a:fld>
            <a:endParaRPr lang="pt-BR"/>
          </a:p>
        </p:txBody>
      </p:sp>
    </p:spTree>
    <p:extLst>
      <p:ext uri="{BB962C8B-B14F-4D97-AF65-F5344CB8AC3E}">
        <p14:creationId xmlns:p14="http://schemas.microsoft.com/office/powerpoint/2010/main" val="958764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48804C1C-87B0-4CDE-B2AE-CE6F31043C90}" type="datetimeFigureOut">
              <a:rPr lang="pt-BR" smtClean="0"/>
              <a:t>06/09/2016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74101E8-17D8-4572-A56E-9002229EFB3E}" type="slidenum">
              <a:rPr lang="pt-BR" smtClean="0"/>
              <a:t>‹#›</a:t>
            </a:fld>
            <a:endParaRPr lang="pt-BR"/>
          </a:p>
        </p:txBody>
      </p:sp>
    </p:spTree>
    <p:extLst>
      <p:ext uri="{BB962C8B-B14F-4D97-AF65-F5344CB8AC3E}">
        <p14:creationId xmlns:p14="http://schemas.microsoft.com/office/powerpoint/2010/main" val="3081175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48804C1C-87B0-4CDE-B2AE-CE6F31043C90}" type="datetimeFigureOut">
              <a:rPr lang="pt-BR" smtClean="0"/>
              <a:t>06/09/2016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74101E8-17D8-4572-A56E-9002229EFB3E}" type="slidenum">
              <a:rPr lang="pt-BR" smtClean="0"/>
              <a:t>‹#›</a:t>
            </a:fld>
            <a:endParaRPr lang="pt-BR"/>
          </a:p>
        </p:txBody>
      </p:sp>
    </p:spTree>
    <p:extLst>
      <p:ext uri="{BB962C8B-B14F-4D97-AF65-F5344CB8AC3E}">
        <p14:creationId xmlns:p14="http://schemas.microsoft.com/office/powerpoint/2010/main" val="1843232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48804C1C-87B0-4CDE-B2AE-CE6F31043C90}" type="datetimeFigureOut">
              <a:rPr lang="pt-BR" smtClean="0"/>
              <a:t>06/09/2016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74101E8-17D8-4572-A56E-9002229EFB3E}" type="slidenum">
              <a:rPr lang="pt-BR" smtClean="0"/>
              <a:t>‹#›</a:t>
            </a:fld>
            <a:endParaRPr lang="pt-BR"/>
          </a:p>
        </p:txBody>
      </p:sp>
    </p:spTree>
    <p:extLst>
      <p:ext uri="{BB962C8B-B14F-4D97-AF65-F5344CB8AC3E}">
        <p14:creationId xmlns:p14="http://schemas.microsoft.com/office/powerpoint/2010/main" val="2869396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838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48804C1C-87B0-4CDE-B2AE-CE6F31043C90}" type="datetimeFigureOut">
              <a:rPr lang="pt-BR" smtClean="0"/>
              <a:t>06/09/2016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74101E8-17D8-4572-A56E-9002229EFB3E}" type="slidenum">
              <a:rPr lang="pt-BR" smtClean="0"/>
              <a:t>‹#›</a:t>
            </a:fld>
            <a:endParaRPr lang="pt-BR"/>
          </a:p>
        </p:txBody>
      </p:sp>
    </p:spTree>
    <p:extLst>
      <p:ext uri="{BB962C8B-B14F-4D97-AF65-F5344CB8AC3E}">
        <p14:creationId xmlns:p14="http://schemas.microsoft.com/office/powerpoint/2010/main" val="50504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48804C1C-87B0-4CDE-B2AE-CE6F31043C90}" type="datetimeFigureOut">
              <a:rPr lang="pt-BR" smtClean="0"/>
              <a:t>06/09/2016</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E74101E8-17D8-4572-A56E-9002229EFB3E}" type="slidenum">
              <a:rPr lang="pt-BR" smtClean="0"/>
              <a:t>‹#›</a:t>
            </a:fld>
            <a:endParaRPr lang="pt-BR"/>
          </a:p>
        </p:txBody>
      </p:sp>
    </p:spTree>
    <p:extLst>
      <p:ext uri="{BB962C8B-B14F-4D97-AF65-F5344CB8AC3E}">
        <p14:creationId xmlns:p14="http://schemas.microsoft.com/office/powerpoint/2010/main" val="546551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48804C1C-87B0-4CDE-B2AE-CE6F31043C90}" type="datetimeFigureOut">
              <a:rPr lang="pt-BR" smtClean="0"/>
              <a:t>06/09/2016</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E74101E8-17D8-4572-A56E-9002229EFB3E}" type="slidenum">
              <a:rPr lang="pt-BR" smtClean="0"/>
              <a:t>‹#›</a:t>
            </a:fld>
            <a:endParaRPr lang="pt-BR"/>
          </a:p>
        </p:txBody>
      </p:sp>
    </p:spTree>
    <p:extLst>
      <p:ext uri="{BB962C8B-B14F-4D97-AF65-F5344CB8AC3E}">
        <p14:creationId xmlns:p14="http://schemas.microsoft.com/office/powerpoint/2010/main" val="24667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48804C1C-87B0-4CDE-B2AE-CE6F31043C90}" type="datetimeFigureOut">
              <a:rPr lang="pt-BR" smtClean="0"/>
              <a:t>06/09/2016</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E74101E8-17D8-4572-A56E-9002229EFB3E}" type="slidenum">
              <a:rPr lang="pt-BR" smtClean="0"/>
              <a:t>‹#›</a:t>
            </a:fld>
            <a:endParaRPr lang="pt-BR"/>
          </a:p>
        </p:txBody>
      </p:sp>
    </p:spTree>
    <p:extLst>
      <p:ext uri="{BB962C8B-B14F-4D97-AF65-F5344CB8AC3E}">
        <p14:creationId xmlns:p14="http://schemas.microsoft.com/office/powerpoint/2010/main" val="108372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48804C1C-87B0-4CDE-B2AE-CE6F31043C90}" type="datetimeFigureOut">
              <a:rPr lang="pt-BR" smtClean="0"/>
              <a:t>06/09/2016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74101E8-17D8-4572-A56E-9002229EFB3E}" type="slidenum">
              <a:rPr lang="pt-BR" smtClean="0"/>
              <a:t>‹#›</a:t>
            </a:fld>
            <a:endParaRPr lang="pt-BR"/>
          </a:p>
        </p:txBody>
      </p:sp>
    </p:spTree>
    <p:extLst>
      <p:ext uri="{BB962C8B-B14F-4D97-AF65-F5344CB8AC3E}">
        <p14:creationId xmlns:p14="http://schemas.microsoft.com/office/powerpoint/2010/main" val="1956741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48804C1C-87B0-4CDE-B2AE-CE6F31043C90}" type="datetimeFigureOut">
              <a:rPr lang="pt-BR" smtClean="0"/>
              <a:t>06/09/2016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74101E8-17D8-4572-A56E-9002229EFB3E}" type="slidenum">
              <a:rPr lang="pt-BR" smtClean="0"/>
              <a:t>‹#›</a:t>
            </a:fld>
            <a:endParaRPr lang="pt-BR"/>
          </a:p>
        </p:txBody>
      </p:sp>
    </p:spTree>
    <p:extLst>
      <p:ext uri="{BB962C8B-B14F-4D97-AF65-F5344CB8AC3E}">
        <p14:creationId xmlns:p14="http://schemas.microsoft.com/office/powerpoint/2010/main" val="4258390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804C1C-87B0-4CDE-B2AE-CE6F31043C90}" type="datetimeFigureOut">
              <a:rPr lang="pt-BR" smtClean="0"/>
              <a:t>06/09/2016</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101E8-17D8-4572-A56E-9002229EFB3E}" type="slidenum">
              <a:rPr lang="pt-BR" smtClean="0"/>
              <a:t>‹#›</a:t>
            </a:fld>
            <a:endParaRPr lang="pt-BR"/>
          </a:p>
        </p:txBody>
      </p:sp>
    </p:spTree>
    <p:extLst>
      <p:ext uri="{BB962C8B-B14F-4D97-AF65-F5344CB8AC3E}">
        <p14:creationId xmlns:p14="http://schemas.microsoft.com/office/powerpoint/2010/main" val="639588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7000">
              <a:schemeClr val="tx2">
                <a:lumMod val="75000"/>
              </a:schemeClr>
            </a:gs>
            <a:gs pos="5000">
              <a:schemeClr val="bg1">
                <a:lumMod val="95000"/>
                <a:shade val="100000"/>
                <a:satMod val="115000"/>
              </a:schemeClr>
            </a:gs>
          </a:gsLst>
          <a:lin ang="16200000" scaled="1"/>
        </a:gradFill>
        <a:effectLst/>
      </p:bgPr>
    </p:bg>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261490" y="2930183"/>
            <a:ext cx="11729722" cy="3214690"/>
          </a:xfrm>
        </p:spPr>
        <p:txBody>
          <a:bodyPr>
            <a:normAutofit fontScale="55000" lnSpcReduction="20000"/>
          </a:bodyPr>
          <a:lstStyle/>
          <a:p>
            <a:r>
              <a:rPr lang="pt-BR" sz="6400" b="1" u="sng" dirty="0" smtClean="0">
                <a:solidFill>
                  <a:schemeClr val="bg1"/>
                </a:solidFill>
              </a:rPr>
              <a:t>Discovery </a:t>
            </a:r>
            <a:r>
              <a:rPr lang="pt-BR" sz="6400" b="1" u="sng" dirty="0">
                <a:solidFill>
                  <a:schemeClr val="bg1"/>
                </a:solidFill>
              </a:rPr>
              <a:t>in </a:t>
            </a:r>
            <a:r>
              <a:rPr lang="pt-BR" sz="6400" b="1" u="sng" dirty="0" err="1" smtClean="0">
                <a:solidFill>
                  <a:schemeClr val="bg1"/>
                </a:solidFill>
              </a:rPr>
              <a:t>Brazil</a:t>
            </a:r>
            <a:r>
              <a:rPr lang="pt-BR" sz="6400" b="1" dirty="0" smtClean="0">
                <a:solidFill>
                  <a:schemeClr val="bg1"/>
                </a:solidFill>
              </a:rPr>
              <a:t>:</a:t>
            </a:r>
          </a:p>
          <a:p>
            <a:r>
              <a:rPr lang="pt-BR" sz="6400" b="1" dirty="0" err="1" smtClean="0">
                <a:solidFill>
                  <a:schemeClr val="bg1"/>
                </a:solidFill>
              </a:rPr>
              <a:t>the</a:t>
            </a:r>
            <a:r>
              <a:rPr lang="pt-BR" sz="6400" b="1" dirty="0" smtClean="0">
                <a:solidFill>
                  <a:schemeClr val="bg1"/>
                </a:solidFill>
              </a:rPr>
              <a:t> </a:t>
            </a:r>
            <a:r>
              <a:rPr lang="pt-BR" sz="6400" b="1" dirty="0" err="1" smtClean="0">
                <a:solidFill>
                  <a:schemeClr val="bg1"/>
                </a:solidFill>
              </a:rPr>
              <a:t>antitrust</a:t>
            </a:r>
            <a:r>
              <a:rPr lang="pt-BR" sz="6400" b="1" dirty="0" smtClean="0">
                <a:solidFill>
                  <a:schemeClr val="bg1"/>
                </a:solidFill>
              </a:rPr>
              <a:t> </a:t>
            </a:r>
            <a:r>
              <a:rPr lang="pt-BR" sz="6400" b="1" dirty="0" err="1" smtClean="0">
                <a:solidFill>
                  <a:schemeClr val="bg1"/>
                </a:solidFill>
              </a:rPr>
              <a:t>administrative</a:t>
            </a:r>
            <a:r>
              <a:rPr lang="pt-BR" sz="6400" b="1" dirty="0" smtClean="0">
                <a:solidFill>
                  <a:schemeClr val="bg1"/>
                </a:solidFill>
              </a:rPr>
              <a:t> </a:t>
            </a:r>
            <a:r>
              <a:rPr lang="pt-BR" sz="6400" b="1" dirty="0" err="1" smtClean="0">
                <a:solidFill>
                  <a:schemeClr val="bg1"/>
                </a:solidFill>
              </a:rPr>
              <a:t>proceedings</a:t>
            </a:r>
            <a:endParaRPr lang="pt-BR" sz="6400" b="1" dirty="0" smtClean="0">
              <a:solidFill>
                <a:schemeClr val="bg1"/>
              </a:solidFill>
            </a:endParaRPr>
          </a:p>
          <a:p>
            <a:endParaRPr lang="pt-BR" sz="1100" b="1" u="sng" dirty="0" smtClean="0">
              <a:solidFill>
                <a:schemeClr val="bg1"/>
              </a:solidFill>
            </a:endParaRPr>
          </a:p>
          <a:p>
            <a:endParaRPr lang="pt-BR" sz="6600" b="1" u="sng" dirty="0">
              <a:solidFill>
                <a:schemeClr val="tx2"/>
              </a:solidFill>
            </a:endParaRPr>
          </a:p>
          <a:p>
            <a:r>
              <a:rPr lang="en-US" sz="3200" dirty="0">
                <a:solidFill>
                  <a:schemeClr val="bg1"/>
                </a:solidFill>
              </a:rPr>
              <a:t>ICN Webinar, September 14</a:t>
            </a:r>
            <a:r>
              <a:rPr lang="en-US" sz="3200" baseline="30000" dirty="0">
                <a:solidFill>
                  <a:schemeClr val="bg1"/>
                </a:solidFill>
              </a:rPr>
              <a:t>th</a:t>
            </a:r>
            <a:r>
              <a:rPr lang="en-US" sz="3200" dirty="0">
                <a:solidFill>
                  <a:schemeClr val="bg1"/>
                </a:solidFill>
              </a:rPr>
              <a:t>, 2016</a:t>
            </a:r>
          </a:p>
          <a:p>
            <a:endParaRPr lang="en-US" sz="4000" dirty="0" smtClean="0">
              <a:solidFill>
                <a:schemeClr val="bg1"/>
              </a:solidFill>
            </a:endParaRPr>
          </a:p>
          <a:p>
            <a:r>
              <a:rPr lang="en-US" sz="4000" b="1" dirty="0" smtClean="0">
                <a:solidFill>
                  <a:schemeClr val="bg1"/>
                </a:solidFill>
              </a:rPr>
              <a:t>Amanda Athayde Linhares Martins</a:t>
            </a:r>
            <a:endParaRPr lang="en-US" sz="4000" i="1" dirty="0" smtClean="0">
              <a:solidFill>
                <a:schemeClr val="bg1"/>
              </a:solidFill>
            </a:endParaRPr>
          </a:p>
          <a:p>
            <a:r>
              <a:rPr lang="en-US" sz="2900" i="1" dirty="0" smtClean="0">
                <a:solidFill>
                  <a:schemeClr val="bg1"/>
                </a:solidFill>
              </a:rPr>
              <a:t>Chief of Staff of the General Superintendence (Leniency Office)</a:t>
            </a:r>
            <a:endParaRPr lang="en-US" sz="2900" dirty="0">
              <a:solidFill>
                <a:schemeClr val="bg1"/>
              </a:solidFill>
            </a:endParaRPr>
          </a:p>
        </p:txBody>
      </p:sp>
      <p:pic>
        <p:nvPicPr>
          <p:cNvPr id="4" name="Picture 3" descr="\\cade\dfs\Comunicação\Identidade visual\Logo Novo CADE - 29 MAI 2012\Logo_cade_neg.png"/>
          <p:cNvPicPr>
            <a:picLocks noChangeAspect="1" noChangeArrowheads="1"/>
          </p:cNvPicPr>
          <p:nvPr/>
        </p:nvPicPr>
        <p:blipFill>
          <a:blip r:embed="rId3" cstate="print"/>
          <a:srcRect/>
          <a:stretch>
            <a:fillRect/>
          </a:stretch>
        </p:blipFill>
        <p:spPr bwMode="auto">
          <a:xfrm>
            <a:off x="3498980" y="349152"/>
            <a:ext cx="4917233" cy="2494327"/>
          </a:xfrm>
          <a:prstGeom prst="rect">
            <a:avLst/>
          </a:prstGeom>
          <a:solidFill>
            <a:schemeClr val="tx2">
              <a:lumMod val="75000"/>
            </a:schemeClr>
          </a:solidFill>
          <a:ln w="9525">
            <a:noFill/>
            <a:miter lim="800000"/>
            <a:headEnd/>
            <a:tailEnd/>
          </a:ln>
        </p:spPr>
      </p:pic>
    </p:spTree>
    <p:extLst>
      <p:ext uri="{BB962C8B-B14F-4D97-AF65-F5344CB8AC3E}">
        <p14:creationId xmlns:p14="http://schemas.microsoft.com/office/powerpoint/2010/main" val="9301095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7000">
              <a:schemeClr val="tx2">
                <a:lumMod val="75000"/>
              </a:schemeClr>
            </a:gs>
            <a:gs pos="5000">
              <a:schemeClr val="bg1">
                <a:lumMod val="95000"/>
                <a:shade val="100000"/>
                <a:satMod val="115000"/>
              </a:schemeClr>
            </a:gs>
          </a:gsLst>
          <a:lin ang="16200000" scaled="1"/>
        </a:gradFill>
        <a:effectLst/>
      </p:bgPr>
    </p:bg>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524000" y="3064933"/>
            <a:ext cx="9144000" cy="2675467"/>
          </a:xfrm>
        </p:spPr>
        <p:txBody>
          <a:bodyPr>
            <a:normAutofit/>
          </a:bodyPr>
          <a:lstStyle/>
          <a:p>
            <a:r>
              <a:rPr lang="pt-BR" sz="2800" b="1" dirty="0" err="1" smtClean="0">
                <a:solidFill>
                  <a:schemeClr val="bg1"/>
                </a:solidFill>
              </a:rPr>
              <a:t>Thank</a:t>
            </a:r>
            <a:r>
              <a:rPr lang="pt-BR" sz="2800" b="1" dirty="0" smtClean="0">
                <a:solidFill>
                  <a:schemeClr val="bg1"/>
                </a:solidFill>
              </a:rPr>
              <a:t> </a:t>
            </a:r>
            <a:r>
              <a:rPr lang="pt-BR" sz="2800" b="1" dirty="0" err="1" smtClean="0">
                <a:solidFill>
                  <a:schemeClr val="bg1"/>
                </a:solidFill>
              </a:rPr>
              <a:t>you</a:t>
            </a:r>
            <a:r>
              <a:rPr lang="pt-BR" sz="2800" b="1" dirty="0" smtClean="0">
                <a:solidFill>
                  <a:schemeClr val="bg1"/>
                </a:solidFill>
              </a:rPr>
              <a:t>! Obrigada!</a:t>
            </a:r>
          </a:p>
          <a:p>
            <a:endParaRPr lang="pt-BR" dirty="0">
              <a:solidFill>
                <a:schemeClr val="bg1"/>
              </a:solidFill>
            </a:endParaRPr>
          </a:p>
          <a:p>
            <a:r>
              <a:rPr lang="pt-BR" dirty="0" smtClean="0">
                <a:solidFill>
                  <a:schemeClr val="bg1"/>
                </a:solidFill>
              </a:rPr>
              <a:t>Amanda Athayde</a:t>
            </a:r>
          </a:p>
          <a:p>
            <a:r>
              <a:rPr lang="pt-BR" dirty="0" smtClean="0">
                <a:solidFill>
                  <a:schemeClr val="bg1"/>
                </a:solidFill>
              </a:rPr>
              <a:t>amanda.martins@cade.gov.br</a:t>
            </a:r>
            <a:endParaRPr lang="pt-BR" dirty="0">
              <a:solidFill>
                <a:schemeClr val="bg1"/>
              </a:solidFill>
            </a:endParaRPr>
          </a:p>
        </p:txBody>
      </p:sp>
      <p:pic>
        <p:nvPicPr>
          <p:cNvPr id="4" name="Picture 3" descr="\\cade\dfs\Comunicação\Identidade visual\Logo Novo CADE - 29 MAI 2012\Logo_cade_neg.png"/>
          <p:cNvPicPr>
            <a:picLocks noChangeAspect="1" noChangeArrowheads="1"/>
          </p:cNvPicPr>
          <p:nvPr/>
        </p:nvPicPr>
        <p:blipFill>
          <a:blip r:embed="rId3" cstate="print"/>
          <a:srcRect/>
          <a:stretch>
            <a:fillRect/>
          </a:stretch>
        </p:blipFill>
        <p:spPr bwMode="auto">
          <a:xfrm>
            <a:off x="0" y="14055"/>
            <a:ext cx="2062065" cy="1046008"/>
          </a:xfrm>
          <a:prstGeom prst="rect">
            <a:avLst/>
          </a:prstGeom>
          <a:solidFill>
            <a:schemeClr val="tx2">
              <a:lumMod val="75000"/>
            </a:schemeClr>
          </a:solidFill>
          <a:ln w="9525">
            <a:noFill/>
            <a:miter lim="800000"/>
            <a:headEnd/>
            <a:tailEnd/>
          </a:ln>
        </p:spPr>
      </p:pic>
    </p:spTree>
    <p:extLst>
      <p:ext uri="{BB962C8B-B14F-4D97-AF65-F5344CB8AC3E}">
        <p14:creationId xmlns:p14="http://schemas.microsoft.com/office/powerpoint/2010/main" val="25502701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7000">
              <a:schemeClr val="tx2">
                <a:lumMod val="75000"/>
              </a:schemeClr>
            </a:gs>
            <a:gs pos="5000">
              <a:schemeClr val="bg1">
                <a:lumMod val="95000"/>
                <a:shade val="100000"/>
                <a:satMod val="115000"/>
              </a:schemeClr>
            </a:gs>
          </a:gsLst>
          <a:lin ang="16200000" scaled="1"/>
        </a:gradFill>
        <a:effectLst/>
      </p:bgPr>
    </p:bg>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715755" y="1297904"/>
            <a:ext cx="8490925" cy="4402680"/>
          </a:xfrm>
        </p:spPr>
        <p:txBody>
          <a:bodyPr>
            <a:normAutofit fontScale="92500" lnSpcReduction="10000"/>
          </a:bodyPr>
          <a:lstStyle/>
          <a:p>
            <a:endParaRPr lang="pt-BR" b="1" i="1" dirty="0">
              <a:solidFill>
                <a:schemeClr val="bg1"/>
              </a:solidFill>
            </a:endParaRPr>
          </a:p>
          <a:p>
            <a:r>
              <a:rPr lang="en-US" sz="2800" dirty="0" smtClean="0">
                <a:solidFill>
                  <a:schemeClr val="bg1"/>
                </a:solidFill>
              </a:rPr>
              <a:t>1. Legal Framework on Cartels in Brazil</a:t>
            </a:r>
          </a:p>
          <a:p>
            <a:endParaRPr lang="en-US" sz="2800" dirty="0" smtClean="0">
              <a:solidFill>
                <a:schemeClr val="bg1"/>
              </a:solidFill>
            </a:endParaRPr>
          </a:p>
          <a:p>
            <a:r>
              <a:rPr lang="en-US" sz="2800" dirty="0" smtClean="0">
                <a:solidFill>
                  <a:schemeClr val="bg1"/>
                </a:solidFill>
              </a:rPr>
              <a:t>2. General discovery in the administrative proceedings</a:t>
            </a:r>
          </a:p>
          <a:p>
            <a:endParaRPr lang="en-US" sz="2800" dirty="0">
              <a:solidFill>
                <a:schemeClr val="bg1"/>
              </a:solidFill>
            </a:endParaRPr>
          </a:p>
          <a:p>
            <a:r>
              <a:rPr lang="en-US" sz="2800" dirty="0" smtClean="0">
                <a:solidFill>
                  <a:schemeClr val="bg1"/>
                </a:solidFill>
              </a:rPr>
              <a:t>3. Discovery in the antitrust administrative proceedings</a:t>
            </a:r>
          </a:p>
          <a:p>
            <a:endParaRPr lang="en-US" sz="2800" dirty="0">
              <a:solidFill>
                <a:schemeClr val="bg1"/>
              </a:solidFill>
            </a:endParaRPr>
          </a:p>
          <a:p>
            <a:r>
              <a:rPr lang="en-US" sz="2800" dirty="0" smtClean="0">
                <a:solidFill>
                  <a:schemeClr val="bg1"/>
                </a:solidFill>
              </a:rPr>
              <a:t>4. Recent administrative and judicial experience</a:t>
            </a:r>
          </a:p>
          <a:p>
            <a:endParaRPr lang="en-US" sz="2800" dirty="0">
              <a:solidFill>
                <a:schemeClr val="bg1"/>
              </a:solidFill>
            </a:endParaRPr>
          </a:p>
          <a:p>
            <a:r>
              <a:rPr lang="en-US" sz="2800" dirty="0" smtClean="0">
                <a:solidFill>
                  <a:schemeClr val="bg1"/>
                </a:solidFill>
              </a:rPr>
              <a:t>5. Possible outcomes in the short run</a:t>
            </a:r>
            <a:endParaRPr lang="en-US" sz="2800" dirty="0">
              <a:solidFill>
                <a:schemeClr val="bg1"/>
              </a:solidFill>
            </a:endParaRPr>
          </a:p>
        </p:txBody>
      </p:sp>
      <p:pic>
        <p:nvPicPr>
          <p:cNvPr id="4" name="Picture 3" descr="\\cade\dfs\Comunicação\Identidade visual\Logo Novo CADE - 29 MAI 2012\Logo_cade_neg.png"/>
          <p:cNvPicPr>
            <a:picLocks noChangeAspect="1" noChangeArrowheads="1"/>
          </p:cNvPicPr>
          <p:nvPr/>
        </p:nvPicPr>
        <p:blipFill>
          <a:blip r:embed="rId3" cstate="print"/>
          <a:srcRect/>
          <a:stretch>
            <a:fillRect/>
          </a:stretch>
        </p:blipFill>
        <p:spPr bwMode="auto">
          <a:xfrm>
            <a:off x="0" y="14055"/>
            <a:ext cx="2062065" cy="1046008"/>
          </a:xfrm>
          <a:prstGeom prst="rect">
            <a:avLst/>
          </a:prstGeom>
          <a:solidFill>
            <a:schemeClr val="tx2">
              <a:lumMod val="75000"/>
            </a:schemeClr>
          </a:solidFill>
          <a:ln w="9525">
            <a:noFill/>
            <a:miter lim="800000"/>
            <a:headEnd/>
            <a:tailEnd/>
          </a:ln>
        </p:spPr>
      </p:pic>
      <p:sp>
        <p:nvSpPr>
          <p:cNvPr id="5" name="Subtítulo 2"/>
          <p:cNvSpPr txBox="1">
            <a:spLocks/>
          </p:cNvSpPr>
          <p:nvPr/>
        </p:nvSpPr>
        <p:spPr>
          <a:xfrm>
            <a:off x="1446270" y="339687"/>
            <a:ext cx="9672137" cy="6325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500" b="1" dirty="0" smtClean="0">
                <a:solidFill>
                  <a:schemeClr val="accent1"/>
                </a:solidFill>
              </a:rPr>
              <a:t>Agenda</a:t>
            </a:r>
            <a:endParaRPr lang="en-US" sz="2800" b="1" dirty="0">
              <a:solidFill>
                <a:schemeClr val="accent1"/>
              </a:solidFill>
            </a:endParaRPr>
          </a:p>
        </p:txBody>
      </p:sp>
    </p:spTree>
    <p:extLst>
      <p:ext uri="{BB962C8B-B14F-4D97-AF65-F5344CB8AC3E}">
        <p14:creationId xmlns:p14="http://schemas.microsoft.com/office/powerpoint/2010/main" val="22993006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7000">
              <a:schemeClr val="tx2">
                <a:lumMod val="75000"/>
              </a:schemeClr>
            </a:gs>
            <a:gs pos="5000">
              <a:schemeClr val="bg1">
                <a:lumMod val="95000"/>
                <a:shade val="100000"/>
                <a:satMod val="115000"/>
              </a:schemeClr>
            </a:gs>
          </a:gsLst>
          <a:lin ang="16200000" scaled="1"/>
        </a:gradFill>
        <a:effectLst/>
      </p:bgPr>
    </p:bg>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313039" y="1224819"/>
            <a:ext cx="5873578" cy="4961797"/>
          </a:xfrm>
        </p:spPr>
        <p:txBody>
          <a:bodyPr>
            <a:normAutofit fontScale="85000" lnSpcReduction="10000"/>
          </a:bodyPr>
          <a:lstStyle/>
          <a:p>
            <a:endParaRPr lang="pt-BR" b="1" i="1" dirty="0">
              <a:solidFill>
                <a:schemeClr val="bg1"/>
              </a:solidFill>
            </a:endParaRPr>
          </a:p>
          <a:p>
            <a:pPr algn="l"/>
            <a:r>
              <a:rPr lang="en-US" sz="2800" b="1" u="sng" dirty="0" smtClean="0">
                <a:solidFill>
                  <a:schemeClr val="bg1"/>
                </a:solidFill>
              </a:rPr>
              <a:t>Cartel as a administrative violation</a:t>
            </a:r>
            <a:r>
              <a:rPr lang="en-US" sz="2800" dirty="0" smtClean="0">
                <a:solidFill>
                  <a:schemeClr val="bg1"/>
                </a:solidFill>
              </a:rPr>
              <a:t>: </a:t>
            </a:r>
          </a:p>
          <a:p>
            <a:pPr algn="l"/>
            <a:r>
              <a:rPr lang="en-US" dirty="0" smtClean="0">
                <a:solidFill>
                  <a:schemeClr val="bg1"/>
                </a:solidFill>
              </a:rPr>
              <a:t>Law 12.529/2011 </a:t>
            </a:r>
            <a:r>
              <a:rPr lang="en-US" sz="2800" dirty="0" smtClean="0">
                <a:solidFill>
                  <a:schemeClr val="bg1"/>
                </a:solidFill>
              </a:rPr>
              <a:t>(“Antitrust Law”)</a:t>
            </a:r>
          </a:p>
          <a:p>
            <a:pPr marL="914400" lvl="1" indent="-457200" algn="l">
              <a:buFont typeface="Arial" panose="020B0604020202020204" pitchFamily="34" charset="0"/>
              <a:buChar char="•"/>
            </a:pPr>
            <a:r>
              <a:rPr lang="en-US" sz="2800" dirty="0" smtClean="0">
                <a:solidFill>
                  <a:schemeClr val="accent1"/>
                </a:solidFill>
              </a:rPr>
              <a:t>General Superintendence of CADE</a:t>
            </a:r>
          </a:p>
          <a:p>
            <a:pPr marL="914400" lvl="1" indent="-457200" algn="l">
              <a:buFont typeface="Arial" panose="020B0604020202020204" pitchFamily="34" charset="0"/>
              <a:buChar char="•"/>
            </a:pPr>
            <a:r>
              <a:rPr lang="en-US" sz="2400" dirty="0">
                <a:solidFill>
                  <a:schemeClr val="bg1"/>
                </a:solidFill>
              </a:rPr>
              <a:t>Prosecution: Companies </a:t>
            </a:r>
            <a:r>
              <a:rPr lang="en-US" sz="2400" dirty="0" smtClean="0">
                <a:solidFill>
                  <a:schemeClr val="bg1"/>
                </a:solidFill>
              </a:rPr>
              <a:t>and individuals</a:t>
            </a:r>
          </a:p>
          <a:p>
            <a:pPr marL="914400" lvl="1" indent="-457200" algn="l">
              <a:buFont typeface="Arial" panose="020B0604020202020204" pitchFamily="34" charset="0"/>
              <a:buChar char="•"/>
            </a:pPr>
            <a:r>
              <a:rPr lang="en-US" sz="2400" dirty="0" smtClean="0">
                <a:solidFill>
                  <a:schemeClr val="bg1"/>
                </a:solidFill>
              </a:rPr>
              <a:t>Judgment: CADE’s Tribunal</a:t>
            </a:r>
          </a:p>
          <a:p>
            <a:pPr lvl="1" algn="l"/>
            <a:endParaRPr lang="en-US" sz="2800" dirty="0">
              <a:solidFill>
                <a:schemeClr val="bg1"/>
              </a:solidFill>
            </a:endParaRPr>
          </a:p>
          <a:p>
            <a:pPr algn="l"/>
            <a:r>
              <a:rPr lang="en-US" sz="2800" b="1" u="sng" dirty="0" smtClean="0">
                <a:solidFill>
                  <a:schemeClr val="bg1"/>
                </a:solidFill>
              </a:rPr>
              <a:t>Cartel as a criminal violation</a:t>
            </a:r>
            <a:r>
              <a:rPr lang="en-US" sz="2800" dirty="0" smtClean="0">
                <a:solidFill>
                  <a:schemeClr val="bg1"/>
                </a:solidFill>
              </a:rPr>
              <a:t>: </a:t>
            </a:r>
          </a:p>
          <a:p>
            <a:pPr algn="l"/>
            <a:r>
              <a:rPr lang="en-US" dirty="0" smtClean="0">
                <a:solidFill>
                  <a:schemeClr val="bg1"/>
                </a:solidFill>
              </a:rPr>
              <a:t>Law 8.137/1990 </a:t>
            </a:r>
            <a:r>
              <a:rPr lang="en-US" sz="2800" dirty="0" smtClean="0">
                <a:solidFill>
                  <a:schemeClr val="bg1"/>
                </a:solidFill>
              </a:rPr>
              <a:t>(“Economic Crimes Law”)</a:t>
            </a:r>
          </a:p>
          <a:p>
            <a:pPr marL="914400" lvl="1" indent="-457200" algn="l">
              <a:buFont typeface="Arial" panose="020B0604020202020204" pitchFamily="34" charset="0"/>
              <a:buChar char="•"/>
            </a:pPr>
            <a:r>
              <a:rPr lang="en-US" sz="2800" dirty="0" smtClean="0">
                <a:solidFill>
                  <a:schemeClr val="accent1"/>
                </a:solidFill>
              </a:rPr>
              <a:t>Public prosecutors </a:t>
            </a:r>
            <a:r>
              <a:rPr lang="en-US" sz="2800" dirty="0" smtClean="0">
                <a:solidFill>
                  <a:schemeClr val="bg1"/>
                </a:solidFill>
              </a:rPr>
              <a:t>(Federal and/or State)</a:t>
            </a:r>
          </a:p>
          <a:p>
            <a:pPr marL="914400" lvl="1" indent="-457200" algn="l">
              <a:buFont typeface="Arial" panose="020B0604020202020204" pitchFamily="34" charset="0"/>
              <a:buChar char="•"/>
            </a:pPr>
            <a:r>
              <a:rPr lang="en-US" sz="2400" dirty="0">
                <a:solidFill>
                  <a:schemeClr val="bg1"/>
                </a:solidFill>
              </a:rPr>
              <a:t>Prosecution: Only </a:t>
            </a:r>
            <a:r>
              <a:rPr lang="en-US" sz="2400" dirty="0" smtClean="0">
                <a:solidFill>
                  <a:schemeClr val="bg1"/>
                </a:solidFill>
              </a:rPr>
              <a:t>individuals</a:t>
            </a:r>
          </a:p>
          <a:p>
            <a:pPr marL="914400" lvl="1" indent="-457200" algn="l">
              <a:buFont typeface="Arial" panose="020B0604020202020204" pitchFamily="34" charset="0"/>
              <a:buChar char="•"/>
            </a:pPr>
            <a:r>
              <a:rPr lang="en-US" sz="2400" dirty="0" smtClean="0">
                <a:solidFill>
                  <a:schemeClr val="bg1"/>
                </a:solidFill>
              </a:rPr>
              <a:t>Judgment: Criminal judge</a:t>
            </a:r>
            <a:endParaRPr lang="en-US" sz="2400" dirty="0">
              <a:solidFill>
                <a:schemeClr val="bg1"/>
              </a:solidFill>
            </a:endParaRPr>
          </a:p>
          <a:p>
            <a:pPr marL="914400" lvl="1" indent="-457200" algn="l">
              <a:buFont typeface="Arial" panose="020B0604020202020204" pitchFamily="34" charset="0"/>
              <a:buChar char="•"/>
            </a:pPr>
            <a:r>
              <a:rPr lang="en-US" sz="2400" dirty="0" smtClean="0">
                <a:solidFill>
                  <a:schemeClr val="bg1"/>
                </a:solidFill>
              </a:rPr>
              <a:t>Cooperation inside Brazil : General Controller</a:t>
            </a:r>
          </a:p>
        </p:txBody>
      </p:sp>
      <p:pic>
        <p:nvPicPr>
          <p:cNvPr id="4" name="Picture 3" descr="\\cade\dfs\Comunicação\Identidade visual\Logo Novo CADE - 29 MAI 2012\Logo_cade_neg.png"/>
          <p:cNvPicPr>
            <a:picLocks noChangeAspect="1" noChangeArrowheads="1"/>
          </p:cNvPicPr>
          <p:nvPr/>
        </p:nvPicPr>
        <p:blipFill>
          <a:blip r:embed="rId3" cstate="print"/>
          <a:srcRect/>
          <a:stretch>
            <a:fillRect/>
          </a:stretch>
        </p:blipFill>
        <p:spPr bwMode="auto">
          <a:xfrm>
            <a:off x="0" y="14055"/>
            <a:ext cx="2062065" cy="1046008"/>
          </a:xfrm>
          <a:prstGeom prst="rect">
            <a:avLst/>
          </a:prstGeom>
          <a:solidFill>
            <a:schemeClr val="tx2">
              <a:lumMod val="75000"/>
            </a:schemeClr>
          </a:solidFill>
          <a:ln w="9525">
            <a:noFill/>
            <a:miter lim="800000"/>
            <a:headEnd/>
            <a:tailEnd/>
          </a:ln>
        </p:spPr>
      </p:pic>
      <p:sp>
        <p:nvSpPr>
          <p:cNvPr id="5" name="Subtítulo 2"/>
          <p:cNvSpPr txBox="1">
            <a:spLocks/>
          </p:cNvSpPr>
          <p:nvPr/>
        </p:nvSpPr>
        <p:spPr>
          <a:xfrm>
            <a:off x="3315729" y="246463"/>
            <a:ext cx="9672137" cy="6325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500" dirty="0" smtClean="0">
                <a:solidFill>
                  <a:schemeClr val="bg1"/>
                </a:solidFill>
              </a:rPr>
              <a:t>1. Legal Framework on Cartels in Brazil</a:t>
            </a:r>
            <a:endParaRPr lang="en-US" sz="2800" dirty="0">
              <a:solidFill>
                <a:schemeClr val="bg1"/>
              </a:solidFill>
            </a:endParaRPr>
          </a:p>
        </p:txBody>
      </p:sp>
      <p:pic>
        <p:nvPicPr>
          <p:cNvPr id="3078" name="Picture 6" descr="http://content-portal.istoe.com.br/istoeimagens/imagens/mi_1268946658950857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6616" y="4016246"/>
            <a:ext cx="3188987" cy="2000545"/>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MP-S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18558" y="4016246"/>
            <a:ext cx="1858779" cy="2079754"/>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ttp://www.brasil247.com/images/cache/1000x357/crop/images%7Ccms-image-00042697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41735" y="1680287"/>
            <a:ext cx="4606212" cy="1644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334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7000">
              <a:schemeClr val="tx2">
                <a:lumMod val="75000"/>
              </a:schemeClr>
            </a:gs>
            <a:gs pos="5000">
              <a:schemeClr val="bg1">
                <a:lumMod val="95000"/>
                <a:shade val="100000"/>
                <a:satMod val="115000"/>
              </a:schemeClr>
            </a:gs>
          </a:gsLst>
          <a:lin ang="16200000" scaled="1"/>
        </a:gradFill>
        <a:effectLst/>
      </p:bgPr>
    </p:bg>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288859" y="1432734"/>
            <a:ext cx="8704139" cy="4737407"/>
          </a:xfrm>
        </p:spPr>
        <p:txBody>
          <a:bodyPr>
            <a:normAutofit/>
          </a:bodyPr>
          <a:lstStyle/>
          <a:p>
            <a:pPr marL="457200" indent="-457200" algn="l">
              <a:buFont typeface="Arial" panose="020B0604020202020204" pitchFamily="34" charset="0"/>
              <a:buChar char="•"/>
            </a:pPr>
            <a:r>
              <a:rPr lang="en-US" sz="2800" dirty="0" smtClean="0">
                <a:solidFill>
                  <a:schemeClr val="bg1"/>
                </a:solidFill>
              </a:rPr>
              <a:t>As a general rule, the </a:t>
            </a:r>
            <a:r>
              <a:rPr lang="en-US" sz="2800" b="1" u="sng" dirty="0" smtClean="0">
                <a:solidFill>
                  <a:schemeClr val="bg1"/>
                </a:solidFill>
              </a:rPr>
              <a:t>administrative proceedings</a:t>
            </a:r>
            <a:r>
              <a:rPr lang="en-US" sz="2800" b="1" dirty="0" smtClean="0">
                <a:solidFill>
                  <a:schemeClr val="bg1"/>
                </a:solidFill>
              </a:rPr>
              <a:t> </a:t>
            </a:r>
            <a:r>
              <a:rPr lang="en-US" sz="2800" dirty="0" smtClean="0">
                <a:solidFill>
                  <a:schemeClr val="bg1"/>
                </a:solidFill>
              </a:rPr>
              <a:t>are </a:t>
            </a:r>
            <a:r>
              <a:rPr lang="en-US" sz="2800" b="1" dirty="0" smtClean="0">
                <a:solidFill>
                  <a:schemeClr val="accent1"/>
                </a:solidFill>
              </a:rPr>
              <a:t>public</a:t>
            </a:r>
            <a:r>
              <a:rPr lang="en-US" sz="2800" dirty="0" smtClean="0">
                <a:solidFill>
                  <a:schemeClr val="accent1"/>
                </a:solidFill>
              </a:rPr>
              <a:t> </a:t>
            </a:r>
            <a:r>
              <a:rPr lang="en-US" sz="2800" dirty="0" smtClean="0">
                <a:solidFill>
                  <a:schemeClr val="bg1"/>
                </a:solidFill>
              </a:rPr>
              <a:t>in Brazil (Federal Constitution, art. 5o) – </a:t>
            </a:r>
            <a:r>
              <a:rPr lang="en-US" sz="2800" i="1" dirty="0" smtClean="0">
                <a:solidFill>
                  <a:schemeClr val="bg1"/>
                </a:solidFill>
              </a:rPr>
              <a:t>“broad discovery”</a:t>
            </a:r>
          </a:p>
          <a:p>
            <a:pPr algn="l"/>
            <a:endParaRPr lang="en-US" sz="2800" dirty="0" smtClean="0">
              <a:solidFill>
                <a:schemeClr val="bg1"/>
              </a:solidFill>
            </a:endParaRPr>
          </a:p>
          <a:p>
            <a:pPr marL="457200" indent="-457200" algn="l">
              <a:buFont typeface="Arial" panose="020B0604020202020204" pitchFamily="34" charset="0"/>
              <a:buChar char="•"/>
            </a:pPr>
            <a:r>
              <a:rPr lang="en-US" sz="2800" dirty="0" smtClean="0">
                <a:solidFill>
                  <a:schemeClr val="bg1"/>
                </a:solidFill>
              </a:rPr>
              <a:t>However, there are legal exceptions </a:t>
            </a:r>
            <a:r>
              <a:rPr lang="en-US" sz="2800" i="1" dirty="0" smtClean="0">
                <a:solidFill>
                  <a:schemeClr val="bg1"/>
                </a:solidFill>
              </a:rPr>
              <a:t>(“strict discovery”):</a:t>
            </a:r>
          </a:p>
          <a:p>
            <a:pPr marL="914400" lvl="1" indent="-457200" algn="l">
              <a:buFont typeface="Arial" panose="020B0604020202020204" pitchFamily="34" charset="0"/>
              <a:buChar char="•"/>
            </a:pPr>
            <a:r>
              <a:rPr lang="en-US" b="1" dirty="0" smtClean="0">
                <a:solidFill>
                  <a:schemeClr val="accent1"/>
                </a:solidFill>
              </a:rPr>
              <a:t>Intimacy </a:t>
            </a:r>
            <a:r>
              <a:rPr lang="en-US" dirty="0" smtClean="0">
                <a:solidFill>
                  <a:schemeClr val="bg1"/>
                </a:solidFill>
              </a:rPr>
              <a:t>and </a:t>
            </a:r>
            <a:r>
              <a:rPr lang="en-US" b="1" dirty="0" smtClean="0">
                <a:solidFill>
                  <a:schemeClr val="accent1"/>
                </a:solidFill>
              </a:rPr>
              <a:t>public interest </a:t>
            </a:r>
            <a:r>
              <a:rPr lang="en-US" dirty="0" smtClean="0">
                <a:solidFill>
                  <a:schemeClr val="bg1"/>
                </a:solidFill>
              </a:rPr>
              <a:t>(</a:t>
            </a:r>
            <a:r>
              <a:rPr lang="en-US" dirty="0">
                <a:solidFill>
                  <a:schemeClr val="bg1"/>
                </a:solidFill>
              </a:rPr>
              <a:t>General Law of Administrative </a:t>
            </a:r>
            <a:r>
              <a:rPr lang="en-US" dirty="0" smtClean="0">
                <a:solidFill>
                  <a:schemeClr val="bg1"/>
                </a:solidFill>
              </a:rPr>
              <a:t>Proceedings)</a:t>
            </a:r>
          </a:p>
          <a:p>
            <a:pPr marL="914400" lvl="1" indent="-457200" algn="l">
              <a:buFont typeface="Arial" panose="020B0604020202020204" pitchFamily="34" charset="0"/>
              <a:buChar char="•"/>
            </a:pPr>
            <a:endParaRPr lang="en-US" dirty="0" smtClean="0">
              <a:solidFill>
                <a:schemeClr val="bg1"/>
              </a:solidFill>
            </a:endParaRPr>
          </a:p>
          <a:p>
            <a:pPr marL="914400" lvl="1" indent="-457200" algn="l">
              <a:buFont typeface="Arial" panose="020B0604020202020204" pitchFamily="34" charset="0"/>
              <a:buChar char="•"/>
            </a:pPr>
            <a:r>
              <a:rPr lang="en-US" dirty="0">
                <a:solidFill>
                  <a:schemeClr val="bg1"/>
                </a:solidFill>
              </a:rPr>
              <a:t>Information that might provide </a:t>
            </a:r>
            <a:r>
              <a:rPr lang="en-US" b="1" dirty="0">
                <a:solidFill>
                  <a:schemeClr val="accent1"/>
                </a:solidFill>
              </a:rPr>
              <a:t>competitive advantage </a:t>
            </a:r>
            <a:r>
              <a:rPr lang="en-US" dirty="0">
                <a:solidFill>
                  <a:schemeClr val="bg1"/>
                </a:solidFill>
              </a:rPr>
              <a:t>to other economic agents or compromise </a:t>
            </a:r>
            <a:r>
              <a:rPr lang="en-US" b="1" dirty="0">
                <a:solidFill>
                  <a:schemeClr val="accent1"/>
                </a:solidFill>
              </a:rPr>
              <a:t>intelligence activities</a:t>
            </a:r>
            <a:r>
              <a:rPr lang="en-US" dirty="0">
                <a:solidFill>
                  <a:schemeClr val="bg1"/>
                </a:solidFill>
              </a:rPr>
              <a:t>, </a:t>
            </a:r>
            <a:r>
              <a:rPr lang="en-US" b="1" dirty="0">
                <a:solidFill>
                  <a:schemeClr val="accent1"/>
                </a:solidFill>
              </a:rPr>
              <a:t>investigation </a:t>
            </a:r>
            <a:r>
              <a:rPr lang="en-US" dirty="0">
                <a:solidFill>
                  <a:schemeClr val="bg1"/>
                </a:solidFill>
              </a:rPr>
              <a:t>or </a:t>
            </a:r>
            <a:r>
              <a:rPr lang="en-US" b="1" dirty="0">
                <a:solidFill>
                  <a:schemeClr val="accent1"/>
                </a:solidFill>
              </a:rPr>
              <a:t>ongoing inspections </a:t>
            </a:r>
            <a:r>
              <a:rPr lang="en-US" dirty="0">
                <a:solidFill>
                  <a:schemeClr val="bg1"/>
                </a:solidFill>
              </a:rPr>
              <a:t>related to the prevention or punishment of </a:t>
            </a:r>
            <a:r>
              <a:rPr lang="en-US" dirty="0" smtClean="0">
                <a:solidFill>
                  <a:schemeClr val="bg1"/>
                </a:solidFill>
              </a:rPr>
              <a:t>infractions</a:t>
            </a:r>
            <a:r>
              <a:rPr lang="en-US" dirty="0">
                <a:solidFill>
                  <a:schemeClr val="bg1"/>
                </a:solidFill>
              </a:rPr>
              <a:t> </a:t>
            </a:r>
            <a:r>
              <a:rPr lang="en-US" dirty="0" smtClean="0">
                <a:solidFill>
                  <a:schemeClr val="bg1"/>
                </a:solidFill>
              </a:rPr>
              <a:t>(</a:t>
            </a:r>
            <a:r>
              <a:rPr lang="en-US" dirty="0">
                <a:solidFill>
                  <a:schemeClr val="bg1"/>
                </a:solidFill>
              </a:rPr>
              <a:t>Information Access </a:t>
            </a:r>
            <a:r>
              <a:rPr lang="en-US" dirty="0" smtClean="0">
                <a:solidFill>
                  <a:schemeClr val="bg1"/>
                </a:solidFill>
              </a:rPr>
              <a:t>Law – “FOIA”)</a:t>
            </a:r>
          </a:p>
          <a:p>
            <a:pPr marL="914400" lvl="1" indent="-457200" algn="l">
              <a:buFont typeface="Arial" panose="020B0604020202020204" pitchFamily="34" charset="0"/>
              <a:buChar char="•"/>
            </a:pPr>
            <a:endParaRPr lang="en-US" dirty="0" smtClean="0">
              <a:solidFill>
                <a:schemeClr val="bg1"/>
              </a:solidFill>
            </a:endParaRPr>
          </a:p>
          <a:p>
            <a:pPr algn="l"/>
            <a:endParaRPr lang="en-US" sz="2800" b="1" u="sng" dirty="0" smtClean="0">
              <a:solidFill>
                <a:schemeClr val="bg1"/>
              </a:solidFill>
            </a:endParaRPr>
          </a:p>
        </p:txBody>
      </p:sp>
      <p:pic>
        <p:nvPicPr>
          <p:cNvPr id="4" name="Picture 3" descr="\\cade\dfs\Comunicação\Identidade visual\Logo Novo CADE - 29 MAI 2012\Logo_cade_neg.png"/>
          <p:cNvPicPr>
            <a:picLocks noChangeAspect="1" noChangeArrowheads="1"/>
          </p:cNvPicPr>
          <p:nvPr/>
        </p:nvPicPr>
        <p:blipFill>
          <a:blip r:embed="rId3" cstate="print"/>
          <a:srcRect/>
          <a:stretch>
            <a:fillRect/>
          </a:stretch>
        </p:blipFill>
        <p:spPr bwMode="auto">
          <a:xfrm>
            <a:off x="0" y="14055"/>
            <a:ext cx="2062065" cy="1046008"/>
          </a:xfrm>
          <a:prstGeom prst="rect">
            <a:avLst/>
          </a:prstGeom>
          <a:solidFill>
            <a:schemeClr val="tx2">
              <a:lumMod val="75000"/>
            </a:schemeClr>
          </a:solidFill>
          <a:ln w="9525">
            <a:noFill/>
            <a:miter lim="800000"/>
            <a:headEnd/>
            <a:tailEnd/>
          </a:ln>
        </p:spPr>
      </p:pic>
      <p:sp>
        <p:nvSpPr>
          <p:cNvPr id="5" name="Subtítulo 2"/>
          <p:cNvSpPr txBox="1">
            <a:spLocks/>
          </p:cNvSpPr>
          <p:nvPr/>
        </p:nvSpPr>
        <p:spPr>
          <a:xfrm>
            <a:off x="2130804" y="220766"/>
            <a:ext cx="10135469" cy="63258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500" dirty="0" smtClean="0">
                <a:solidFill>
                  <a:schemeClr val="bg1"/>
                </a:solidFill>
              </a:rPr>
              <a:t>2. General discovery in the administrative proceedings</a:t>
            </a:r>
            <a:endParaRPr lang="en-US" sz="3500" dirty="0">
              <a:solidFill>
                <a:schemeClr val="bg1"/>
              </a:solidFill>
            </a:endParaRPr>
          </a:p>
        </p:txBody>
      </p:sp>
      <p:pic>
        <p:nvPicPr>
          <p:cNvPr id="1026" name="Picture 2" descr="Resultado de imagem para publi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1244" y="2238078"/>
            <a:ext cx="2286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5141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7000">
              <a:schemeClr val="tx2">
                <a:lumMod val="75000"/>
              </a:schemeClr>
            </a:gs>
            <a:gs pos="5000">
              <a:schemeClr val="bg1">
                <a:lumMod val="95000"/>
                <a:shade val="100000"/>
                <a:satMod val="115000"/>
              </a:schemeClr>
            </a:gs>
          </a:gsLst>
          <a:lin ang="16200000" scaled="1"/>
        </a:gradFill>
        <a:effectLst/>
      </p:bgPr>
    </p:bg>
    <p:spTree>
      <p:nvGrpSpPr>
        <p:cNvPr id="1" name=""/>
        <p:cNvGrpSpPr/>
        <p:nvPr/>
      </p:nvGrpSpPr>
      <p:grpSpPr>
        <a:xfrm>
          <a:off x="0" y="0"/>
          <a:ext cx="0" cy="0"/>
          <a:chOff x="0" y="0"/>
          <a:chExt cx="0" cy="0"/>
        </a:xfrm>
      </p:grpSpPr>
      <p:pic>
        <p:nvPicPr>
          <p:cNvPr id="4" name="Picture 3" descr="\\cade\dfs\Comunicação\Identidade visual\Logo Novo CADE - 29 MAI 2012\Logo_cade_neg.png"/>
          <p:cNvPicPr>
            <a:picLocks noChangeAspect="1" noChangeArrowheads="1"/>
          </p:cNvPicPr>
          <p:nvPr/>
        </p:nvPicPr>
        <p:blipFill>
          <a:blip r:embed="rId3" cstate="print"/>
          <a:srcRect/>
          <a:stretch>
            <a:fillRect/>
          </a:stretch>
        </p:blipFill>
        <p:spPr bwMode="auto">
          <a:xfrm>
            <a:off x="0" y="14055"/>
            <a:ext cx="2062065" cy="1046008"/>
          </a:xfrm>
          <a:prstGeom prst="rect">
            <a:avLst/>
          </a:prstGeom>
          <a:solidFill>
            <a:schemeClr val="tx2">
              <a:lumMod val="75000"/>
            </a:schemeClr>
          </a:solidFill>
          <a:ln w="9525">
            <a:noFill/>
            <a:miter lim="800000"/>
            <a:headEnd/>
            <a:tailEnd/>
          </a:ln>
        </p:spPr>
      </p:pic>
      <p:sp>
        <p:nvSpPr>
          <p:cNvPr id="7" name="Subtítulo 2"/>
          <p:cNvSpPr txBox="1">
            <a:spLocks/>
          </p:cNvSpPr>
          <p:nvPr/>
        </p:nvSpPr>
        <p:spPr>
          <a:xfrm>
            <a:off x="2062066" y="220766"/>
            <a:ext cx="10214260" cy="63258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500" dirty="0" smtClean="0">
                <a:solidFill>
                  <a:schemeClr val="bg1"/>
                </a:solidFill>
              </a:rPr>
              <a:t>3. Discovery in the antitrust administrative proceedings</a:t>
            </a:r>
            <a:endParaRPr lang="en-US" sz="3500" dirty="0">
              <a:solidFill>
                <a:schemeClr val="bg1"/>
              </a:solidFill>
            </a:endParaRPr>
          </a:p>
        </p:txBody>
      </p:sp>
      <p:sp>
        <p:nvSpPr>
          <p:cNvPr id="11" name="Subtítulo 2"/>
          <p:cNvSpPr txBox="1">
            <a:spLocks/>
          </p:cNvSpPr>
          <p:nvPr/>
        </p:nvSpPr>
        <p:spPr>
          <a:xfrm>
            <a:off x="590558" y="1377939"/>
            <a:ext cx="9056594" cy="45615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lgn="l">
              <a:buFont typeface="Arial" panose="020B0604020202020204" pitchFamily="34" charset="0"/>
              <a:buChar char="•"/>
            </a:pPr>
            <a:r>
              <a:rPr lang="en-US" sz="2800" b="1" dirty="0" smtClean="0">
                <a:solidFill>
                  <a:schemeClr val="accent1"/>
                </a:solidFill>
              </a:rPr>
              <a:t>Before</a:t>
            </a:r>
            <a:r>
              <a:rPr lang="en-US" sz="2800" b="1" dirty="0" smtClean="0">
                <a:solidFill>
                  <a:schemeClr val="bg1"/>
                </a:solidFill>
              </a:rPr>
              <a:t> opening the antitrust administrative proceeding </a:t>
            </a:r>
            <a:r>
              <a:rPr lang="en-US" sz="2800" b="1" i="1" dirty="0" smtClean="0">
                <a:solidFill>
                  <a:schemeClr val="bg1"/>
                </a:solidFill>
              </a:rPr>
              <a:t>(“strict confidentiality”)</a:t>
            </a:r>
            <a:endParaRPr lang="en-US" sz="2800" b="1" i="1" dirty="0">
              <a:solidFill>
                <a:schemeClr val="bg1"/>
              </a:solidFill>
            </a:endParaRPr>
          </a:p>
          <a:p>
            <a:pPr marL="914400" lvl="1" indent="-457200" algn="l">
              <a:buFont typeface="Arial" panose="020B0604020202020204" pitchFamily="34" charset="0"/>
              <a:buChar char="•"/>
            </a:pPr>
            <a:r>
              <a:rPr lang="en-US" sz="2800" b="1" dirty="0" smtClean="0">
                <a:solidFill>
                  <a:schemeClr val="bg1"/>
                </a:solidFill>
              </a:rPr>
              <a:t>Leniency</a:t>
            </a:r>
          </a:p>
          <a:p>
            <a:pPr marL="1371600" lvl="2" indent="-457200" algn="l">
              <a:buFont typeface="Arial" panose="020B0604020202020204" pitchFamily="34" charset="0"/>
              <a:buChar char="•"/>
            </a:pPr>
            <a:r>
              <a:rPr lang="en-US" dirty="0" smtClean="0">
                <a:solidFill>
                  <a:schemeClr val="bg1"/>
                </a:solidFill>
              </a:rPr>
              <a:t>The marker and the entire negotiation are confidential</a:t>
            </a:r>
          </a:p>
          <a:p>
            <a:pPr marL="1371600" lvl="2" indent="-457200" algn="l">
              <a:buFont typeface="Arial" panose="020B0604020202020204" pitchFamily="34" charset="0"/>
              <a:buChar char="•"/>
            </a:pPr>
            <a:r>
              <a:rPr lang="en-US" dirty="0" smtClean="0">
                <a:solidFill>
                  <a:schemeClr val="bg1"/>
                </a:solidFill>
              </a:rPr>
              <a:t>Possibilities: (</a:t>
            </a:r>
            <a:r>
              <a:rPr lang="en-US" dirty="0" err="1" smtClean="0">
                <a:solidFill>
                  <a:schemeClr val="bg1"/>
                </a:solidFill>
              </a:rPr>
              <a:t>i</a:t>
            </a:r>
            <a:r>
              <a:rPr lang="en-US" dirty="0" smtClean="0">
                <a:solidFill>
                  <a:schemeClr val="bg1"/>
                </a:solidFill>
              </a:rPr>
              <a:t>) waiver and (ii) applicant request to make it public with Cade’s authorization</a:t>
            </a:r>
          </a:p>
          <a:p>
            <a:pPr marL="914400" lvl="1" indent="-457200" algn="l">
              <a:buFont typeface="Arial" panose="020B0604020202020204" pitchFamily="34" charset="0"/>
              <a:buChar char="•"/>
            </a:pPr>
            <a:r>
              <a:rPr lang="en-US" sz="2800" b="1" dirty="0" smtClean="0">
                <a:solidFill>
                  <a:schemeClr val="bg1"/>
                </a:solidFill>
              </a:rPr>
              <a:t>Cease-and-Desist Agreements</a:t>
            </a:r>
          </a:p>
          <a:p>
            <a:pPr marL="1371600" lvl="2" indent="-457200" algn="l">
              <a:buFont typeface="Arial" panose="020B0604020202020204" pitchFamily="34" charset="0"/>
              <a:buChar char="•"/>
            </a:pPr>
            <a:r>
              <a:rPr lang="en-US" dirty="0">
                <a:solidFill>
                  <a:schemeClr val="bg1"/>
                </a:solidFill>
              </a:rPr>
              <a:t>The marker and the entire negotiation </a:t>
            </a:r>
            <a:r>
              <a:rPr lang="en-US" dirty="0" smtClean="0">
                <a:solidFill>
                  <a:schemeClr val="bg1"/>
                </a:solidFill>
              </a:rPr>
              <a:t>are </a:t>
            </a:r>
            <a:r>
              <a:rPr lang="en-US" dirty="0">
                <a:solidFill>
                  <a:schemeClr val="bg1"/>
                </a:solidFill>
              </a:rPr>
              <a:t>confidential</a:t>
            </a:r>
          </a:p>
          <a:p>
            <a:pPr marL="1371600" lvl="2" indent="-457200" algn="l">
              <a:buFont typeface="Arial" panose="020B0604020202020204" pitchFamily="34" charset="0"/>
              <a:buChar char="•"/>
            </a:pPr>
            <a:r>
              <a:rPr lang="en-US" dirty="0">
                <a:solidFill>
                  <a:schemeClr val="bg1"/>
                </a:solidFill>
              </a:rPr>
              <a:t>Possibilities: (</a:t>
            </a:r>
            <a:r>
              <a:rPr lang="en-US" dirty="0" err="1">
                <a:solidFill>
                  <a:schemeClr val="bg1"/>
                </a:solidFill>
              </a:rPr>
              <a:t>i</a:t>
            </a:r>
            <a:r>
              <a:rPr lang="en-US" dirty="0">
                <a:solidFill>
                  <a:schemeClr val="bg1"/>
                </a:solidFill>
              </a:rPr>
              <a:t>) waiver and (ii) applicant request to make it public with Cade’s authorization</a:t>
            </a:r>
          </a:p>
          <a:p>
            <a:pPr marL="914400" lvl="1" indent="-457200" algn="l">
              <a:buFont typeface="Arial" panose="020B0604020202020204" pitchFamily="34" charset="0"/>
              <a:buChar char="•"/>
            </a:pPr>
            <a:r>
              <a:rPr lang="en-US" sz="2800" b="1" dirty="0" smtClean="0">
                <a:solidFill>
                  <a:schemeClr val="bg1"/>
                </a:solidFill>
              </a:rPr>
              <a:t>Dawn Raids</a:t>
            </a:r>
          </a:p>
          <a:p>
            <a:pPr marL="1371600" lvl="2" indent="-457200" algn="l">
              <a:buFont typeface="Arial" panose="020B0604020202020204" pitchFamily="34" charset="0"/>
              <a:buChar char="•"/>
            </a:pPr>
            <a:r>
              <a:rPr lang="en-US" sz="2000" dirty="0" smtClean="0">
                <a:solidFill>
                  <a:schemeClr val="bg1"/>
                </a:solidFill>
              </a:rPr>
              <a:t>Maximum level of secrecy requested to the judge, maintained after the conclusion of the dawn raid</a:t>
            </a:r>
            <a:endParaRPr lang="en-US" sz="2000" dirty="0">
              <a:solidFill>
                <a:schemeClr val="bg1"/>
              </a:solidFill>
            </a:endParaRPr>
          </a:p>
          <a:p>
            <a:pPr marL="914400" lvl="1" indent="-457200" algn="l">
              <a:buFont typeface="Arial" panose="020B0604020202020204" pitchFamily="34" charset="0"/>
              <a:buChar char="•"/>
            </a:pPr>
            <a:endParaRPr lang="en-US" sz="2800" b="1" dirty="0" smtClean="0">
              <a:solidFill>
                <a:schemeClr val="bg1"/>
              </a:solidFill>
            </a:endParaRPr>
          </a:p>
          <a:p>
            <a:pPr algn="l"/>
            <a:endParaRPr lang="en-US" sz="2800" b="1" u="sng" dirty="0" smtClean="0">
              <a:solidFill>
                <a:schemeClr val="bg1"/>
              </a:solidFill>
            </a:endParaRPr>
          </a:p>
        </p:txBody>
      </p:sp>
      <p:pic>
        <p:nvPicPr>
          <p:cNvPr id="12" name="Imagem 11"/>
          <p:cNvPicPr>
            <a:picLocks noChangeAspect="1"/>
          </p:cNvPicPr>
          <p:nvPr/>
        </p:nvPicPr>
        <p:blipFill>
          <a:blip r:embed="rId4"/>
          <a:stretch>
            <a:fillRect/>
          </a:stretch>
        </p:blipFill>
        <p:spPr>
          <a:xfrm>
            <a:off x="9798854" y="1060063"/>
            <a:ext cx="1664793" cy="2337325"/>
          </a:xfrm>
          <a:prstGeom prst="rect">
            <a:avLst/>
          </a:prstGeom>
        </p:spPr>
      </p:pic>
      <p:pic>
        <p:nvPicPr>
          <p:cNvPr id="14" name="Imagem 13"/>
          <p:cNvPicPr>
            <a:picLocks noChangeAspect="1"/>
          </p:cNvPicPr>
          <p:nvPr/>
        </p:nvPicPr>
        <p:blipFill>
          <a:blip r:embed="rId5"/>
          <a:stretch>
            <a:fillRect/>
          </a:stretch>
        </p:blipFill>
        <p:spPr>
          <a:xfrm>
            <a:off x="9737767" y="3523162"/>
            <a:ext cx="1786968" cy="2416340"/>
          </a:xfrm>
          <a:prstGeom prst="rect">
            <a:avLst/>
          </a:prstGeom>
        </p:spPr>
      </p:pic>
    </p:spTree>
    <p:extLst>
      <p:ext uri="{BB962C8B-B14F-4D97-AF65-F5344CB8AC3E}">
        <p14:creationId xmlns:p14="http://schemas.microsoft.com/office/powerpoint/2010/main" val="2393222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7000">
              <a:schemeClr val="tx2">
                <a:lumMod val="75000"/>
              </a:schemeClr>
            </a:gs>
            <a:gs pos="5000">
              <a:schemeClr val="bg1">
                <a:lumMod val="95000"/>
                <a:shade val="100000"/>
                <a:satMod val="115000"/>
              </a:schemeClr>
            </a:gs>
          </a:gsLst>
          <a:lin ang="16200000" scaled="1"/>
        </a:gradFill>
        <a:effectLst/>
      </p:bgPr>
    </p:bg>
    <p:spTree>
      <p:nvGrpSpPr>
        <p:cNvPr id="1" name=""/>
        <p:cNvGrpSpPr/>
        <p:nvPr/>
      </p:nvGrpSpPr>
      <p:grpSpPr>
        <a:xfrm>
          <a:off x="0" y="0"/>
          <a:ext cx="0" cy="0"/>
          <a:chOff x="0" y="0"/>
          <a:chExt cx="0" cy="0"/>
        </a:xfrm>
      </p:grpSpPr>
      <p:pic>
        <p:nvPicPr>
          <p:cNvPr id="4" name="Picture 3" descr="\\cade\dfs\Comunicação\Identidade visual\Logo Novo CADE - 29 MAI 2012\Logo_cade_neg.png"/>
          <p:cNvPicPr>
            <a:picLocks noChangeAspect="1" noChangeArrowheads="1"/>
          </p:cNvPicPr>
          <p:nvPr/>
        </p:nvPicPr>
        <p:blipFill>
          <a:blip r:embed="rId3" cstate="print"/>
          <a:srcRect/>
          <a:stretch>
            <a:fillRect/>
          </a:stretch>
        </p:blipFill>
        <p:spPr bwMode="auto">
          <a:xfrm>
            <a:off x="0" y="14055"/>
            <a:ext cx="2062065" cy="1046008"/>
          </a:xfrm>
          <a:prstGeom prst="rect">
            <a:avLst/>
          </a:prstGeom>
          <a:solidFill>
            <a:schemeClr val="tx2">
              <a:lumMod val="75000"/>
            </a:schemeClr>
          </a:solidFill>
          <a:ln w="9525">
            <a:noFill/>
            <a:miter lim="800000"/>
            <a:headEnd/>
            <a:tailEnd/>
          </a:ln>
        </p:spPr>
      </p:pic>
      <p:graphicFrame>
        <p:nvGraphicFramePr>
          <p:cNvPr id="8" name="Diagrama 7"/>
          <p:cNvGraphicFramePr/>
          <p:nvPr>
            <p:extLst>
              <p:ext uri="{D42A27DB-BD31-4B8C-83A1-F6EECF244321}">
                <p14:modId xmlns:p14="http://schemas.microsoft.com/office/powerpoint/2010/main" val="2262989839"/>
              </p:ext>
            </p:extLst>
          </p:nvPr>
        </p:nvGraphicFramePr>
        <p:xfrm>
          <a:off x="2463113" y="3566984"/>
          <a:ext cx="6862119" cy="25466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ubtítulo 2"/>
          <p:cNvSpPr>
            <a:spLocks noGrp="1"/>
          </p:cNvSpPr>
          <p:nvPr>
            <p:ph type="subTitle" idx="1"/>
          </p:nvPr>
        </p:nvSpPr>
        <p:spPr>
          <a:xfrm>
            <a:off x="681173" y="1377940"/>
            <a:ext cx="11005545" cy="2189044"/>
          </a:xfrm>
        </p:spPr>
        <p:txBody>
          <a:bodyPr>
            <a:normAutofit/>
          </a:bodyPr>
          <a:lstStyle/>
          <a:p>
            <a:pPr marL="457200" indent="-457200" algn="l">
              <a:buFont typeface="Arial" panose="020B0604020202020204" pitchFamily="34" charset="0"/>
              <a:buChar char="•"/>
            </a:pPr>
            <a:r>
              <a:rPr lang="en-US" sz="2800" b="1" dirty="0" smtClean="0">
                <a:solidFill>
                  <a:schemeClr val="accent1"/>
                </a:solidFill>
              </a:rPr>
              <a:t>During</a:t>
            </a:r>
            <a:r>
              <a:rPr lang="en-US" sz="2800" b="1" dirty="0" smtClean="0">
                <a:solidFill>
                  <a:schemeClr val="bg1"/>
                </a:solidFill>
              </a:rPr>
              <a:t> the investigation in the</a:t>
            </a:r>
            <a:r>
              <a:rPr lang="en-US" sz="2800" b="1" dirty="0">
                <a:solidFill>
                  <a:schemeClr val="bg1"/>
                </a:solidFill>
              </a:rPr>
              <a:t> antitrust</a:t>
            </a:r>
            <a:r>
              <a:rPr lang="en-US" sz="2800" b="1" dirty="0" smtClean="0">
                <a:solidFill>
                  <a:schemeClr val="bg1"/>
                </a:solidFill>
              </a:rPr>
              <a:t> administrative </a:t>
            </a:r>
            <a:r>
              <a:rPr lang="en-US" sz="2800" b="1" dirty="0">
                <a:solidFill>
                  <a:schemeClr val="bg1"/>
                </a:solidFill>
              </a:rPr>
              <a:t>proceeding </a:t>
            </a:r>
            <a:endParaRPr lang="en-US" sz="2800" b="1" i="1" dirty="0" smtClean="0">
              <a:solidFill>
                <a:schemeClr val="bg1"/>
              </a:solidFill>
            </a:endParaRPr>
          </a:p>
          <a:p>
            <a:pPr marL="914400" lvl="1" indent="-457200" algn="l">
              <a:buFont typeface="Arial" panose="020B0604020202020204" pitchFamily="34" charset="0"/>
              <a:buChar char="•"/>
            </a:pPr>
            <a:r>
              <a:rPr lang="en-US" dirty="0" smtClean="0">
                <a:solidFill>
                  <a:schemeClr val="bg1"/>
                </a:solidFill>
              </a:rPr>
              <a:t>‘public’</a:t>
            </a:r>
          </a:p>
          <a:p>
            <a:pPr marL="914400" lvl="1" indent="-457200" algn="l">
              <a:buFont typeface="Arial" panose="020B0604020202020204" pitchFamily="34" charset="0"/>
              <a:buChar char="•"/>
            </a:pPr>
            <a:r>
              <a:rPr lang="en-US" dirty="0">
                <a:solidFill>
                  <a:schemeClr val="bg1"/>
                </a:solidFill>
              </a:rPr>
              <a:t>‘restricted access’ (whenever the access is restricted to some of the parts involved in the case</a:t>
            </a:r>
            <a:r>
              <a:rPr lang="en-US" dirty="0" smtClean="0">
                <a:solidFill>
                  <a:schemeClr val="bg1"/>
                </a:solidFill>
              </a:rPr>
              <a:t>)</a:t>
            </a:r>
          </a:p>
          <a:p>
            <a:pPr marL="914400" lvl="1" indent="-457200" algn="l">
              <a:buFont typeface="Arial" panose="020B0604020202020204" pitchFamily="34" charset="0"/>
              <a:buChar char="•"/>
            </a:pPr>
            <a:r>
              <a:rPr lang="en-US" dirty="0" smtClean="0">
                <a:solidFill>
                  <a:schemeClr val="bg1"/>
                </a:solidFill>
              </a:rPr>
              <a:t>‘</a:t>
            </a:r>
            <a:r>
              <a:rPr lang="en-US" dirty="0">
                <a:solidFill>
                  <a:schemeClr val="bg1"/>
                </a:solidFill>
              </a:rPr>
              <a:t>confidential’ (whenever the access is restricted to public authorities) </a:t>
            </a:r>
            <a:endParaRPr lang="en-US" dirty="0" smtClean="0">
              <a:solidFill>
                <a:schemeClr val="bg1"/>
              </a:solidFill>
            </a:endParaRPr>
          </a:p>
          <a:p>
            <a:pPr marL="914400" lvl="1" indent="-457200" algn="l">
              <a:buFont typeface="Arial" panose="020B0604020202020204" pitchFamily="34" charset="0"/>
              <a:buChar char="•"/>
            </a:pPr>
            <a:r>
              <a:rPr lang="en-US" dirty="0" smtClean="0">
                <a:solidFill>
                  <a:schemeClr val="bg1"/>
                </a:solidFill>
              </a:rPr>
              <a:t>‘</a:t>
            </a:r>
            <a:r>
              <a:rPr lang="en-US" dirty="0">
                <a:solidFill>
                  <a:schemeClr val="bg1"/>
                </a:solidFill>
              </a:rPr>
              <a:t>investigation secrecy’ (whenever the access to information is limited by a judicial decision</a:t>
            </a:r>
            <a:r>
              <a:rPr lang="en-US" dirty="0" smtClean="0">
                <a:solidFill>
                  <a:schemeClr val="bg1"/>
                </a:solidFill>
              </a:rPr>
              <a:t>)</a:t>
            </a:r>
          </a:p>
          <a:p>
            <a:pPr algn="l"/>
            <a:endParaRPr lang="en-US" sz="2800" b="1" u="sng" dirty="0" smtClean="0">
              <a:solidFill>
                <a:schemeClr val="bg1"/>
              </a:solidFill>
            </a:endParaRPr>
          </a:p>
        </p:txBody>
      </p:sp>
      <p:sp>
        <p:nvSpPr>
          <p:cNvPr id="6" name="Subtítulo 2"/>
          <p:cNvSpPr txBox="1">
            <a:spLocks/>
          </p:cNvSpPr>
          <p:nvPr/>
        </p:nvSpPr>
        <p:spPr>
          <a:xfrm>
            <a:off x="2062066" y="220766"/>
            <a:ext cx="10214260" cy="63258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500" dirty="0" smtClean="0">
                <a:solidFill>
                  <a:schemeClr val="bg1"/>
                </a:solidFill>
              </a:rPr>
              <a:t>3. Discovery in the antitrust administrative proceedings</a:t>
            </a:r>
            <a:endParaRPr lang="en-US" sz="3500" dirty="0">
              <a:solidFill>
                <a:schemeClr val="bg1"/>
              </a:solidFill>
            </a:endParaRPr>
          </a:p>
        </p:txBody>
      </p:sp>
      <p:cxnSp>
        <p:nvCxnSpPr>
          <p:cNvPr id="3" name="Conector de seta reta 2"/>
          <p:cNvCxnSpPr/>
          <p:nvPr/>
        </p:nvCxnSpPr>
        <p:spPr>
          <a:xfrm flipV="1">
            <a:off x="1977081" y="4885038"/>
            <a:ext cx="1227438" cy="82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CaixaDeTexto 8"/>
          <p:cNvSpPr txBox="1"/>
          <p:nvPr/>
        </p:nvSpPr>
        <p:spPr>
          <a:xfrm>
            <a:off x="290930" y="4517135"/>
            <a:ext cx="1771135" cy="646331"/>
          </a:xfrm>
          <a:prstGeom prst="rect">
            <a:avLst/>
          </a:prstGeom>
          <a:noFill/>
        </p:spPr>
        <p:txBody>
          <a:bodyPr wrap="square" rtlCol="0">
            <a:spAutoFit/>
          </a:bodyPr>
          <a:lstStyle/>
          <a:p>
            <a:pPr algn="ctr"/>
            <a:r>
              <a:rPr lang="pt-BR" dirty="0" err="1" smtClean="0">
                <a:solidFill>
                  <a:srgbClr val="FF0000"/>
                </a:solidFill>
              </a:rPr>
              <a:t>Only</a:t>
            </a:r>
            <a:r>
              <a:rPr lang="pt-BR" dirty="0" smtClean="0">
                <a:solidFill>
                  <a:srgbClr val="FF0000"/>
                </a:solidFill>
              </a:rPr>
              <a:t> for </a:t>
            </a:r>
            <a:r>
              <a:rPr lang="pt-BR" dirty="0" err="1" smtClean="0">
                <a:solidFill>
                  <a:srgbClr val="FF0000"/>
                </a:solidFill>
              </a:rPr>
              <a:t>defense</a:t>
            </a:r>
            <a:r>
              <a:rPr lang="pt-BR" dirty="0" smtClean="0">
                <a:solidFill>
                  <a:srgbClr val="FF0000"/>
                </a:solidFill>
              </a:rPr>
              <a:t> </a:t>
            </a:r>
            <a:r>
              <a:rPr lang="pt-BR" dirty="0" err="1" smtClean="0">
                <a:solidFill>
                  <a:srgbClr val="FF0000"/>
                </a:solidFill>
              </a:rPr>
              <a:t>purposes</a:t>
            </a:r>
            <a:r>
              <a:rPr lang="pt-BR" dirty="0" smtClean="0">
                <a:solidFill>
                  <a:srgbClr val="FF0000"/>
                </a:solidFill>
              </a:rPr>
              <a:t>!</a:t>
            </a:r>
            <a:endParaRPr lang="pt-BR" dirty="0">
              <a:solidFill>
                <a:srgbClr val="FF0000"/>
              </a:solidFill>
            </a:endParaRPr>
          </a:p>
        </p:txBody>
      </p:sp>
    </p:spTree>
    <p:extLst>
      <p:ext uri="{BB962C8B-B14F-4D97-AF65-F5344CB8AC3E}">
        <p14:creationId xmlns:p14="http://schemas.microsoft.com/office/powerpoint/2010/main" val="7967257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7000">
              <a:schemeClr val="tx2">
                <a:lumMod val="75000"/>
              </a:schemeClr>
            </a:gs>
            <a:gs pos="5000">
              <a:schemeClr val="bg1">
                <a:lumMod val="95000"/>
                <a:shade val="100000"/>
                <a:satMod val="115000"/>
              </a:schemeClr>
            </a:gs>
          </a:gsLst>
          <a:lin ang="16200000" scaled="1"/>
        </a:gradFill>
        <a:effectLst/>
      </p:bgPr>
    </p:bg>
    <p:spTree>
      <p:nvGrpSpPr>
        <p:cNvPr id="1" name=""/>
        <p:cNvGrpSpPr/>
        <p:nvPr/>
      </p:nvGrpSpPr>
      <p:grpSpPr>
        <a:xfrm>
          <a:off x="0" y="0"/>
          <a:ext cx="0" cy="0"/>
          <a:chOff x="0" y="0"/>
          <a:chExt cx="0" cy="0"/>
        </a:xfrm>
      </p:grpSpPr>
      <p:pic>
        <p:nvPicPr>
          <p:cNvPr id="4" name="Picture 3" descr="\\cade\dfs\Comunicação\Identidade visual\Logo Novo CADE - 29 MAI 2012\Logo_cade_neg.png"/>
          <p:cNvPicPr>
            <a:picLocks noChangeAspect="1" noChangeArrowheads="1"/>
          </p:cNvPicPr>
          <p:nvPr/>
        </p:nvPicPr>
        <p:blipFill>
          <a:blip r:embed="rId3" cstate="print"/>
          <a:srcRect/>
          <a:stretch>
            <a:fillRect/>
          </a:stretch>
        </p:blipFill>
        <p:spPr bwMode="auto">
          <a:xfrm>
            <a:off x="0" y="14055"/>
            <a:ext cx="2062065" cy="1046008"/>
          </a:xfrm>
          <a:prstGeom prst="rect">
            <a:avLst/>
          </a:prstGeom>
          <a:solidFill>
            <a:schemeClr val="tx2">
              <a:lumMod val="75000"/>
            </a:schemeClr>
          </a:solidFill>
          <a:ln w="9525">
            <a:noFill/>
            <a:miter lim="800000"/>
            <a:headEnd/>
            <a:tailEnd/>
          </a:ln>
        </p:spPr>
      </p:pic>
      <p:sp>
        <p:nvSpPr>
          <p:cNvPr id="5" name="Subtítulo 2"/>
          <p:cNvSpPr>
            <a:spLocks noGrp="1"/>
          </p:cNvSpPr>
          <p:nvPr>
            <p:ph type="subTitle" idx="1"/>
          </p:nvPr>
        </p:nvSpPr>
        <p:spPr>
          <a:xfrm>
            <a:off x="172995" y="1361464"/>
            <a:ext cx="9794789" cy="4701584"/>
          </a:xfrm>
        </p:spPr>
        <p:txBody>
          <a:bodyPr>
            <a:normAutofit lnSpcReduction="10000"/>
          </a:bodyPr>
          <a:lstStyle/>
          <a:p>
            <a:pPr marL="457200" indent="-457200" algn="l">
              <a:buFont typeface="Arial" panose="020B0604020202020204" pitchFamily="34" charset="0"/>
              <a:buChar char="•"/>
            </a:pPr>
            <a:r>
              <a:rPr lang="en-US" sz="2800" b="1" dirty="0" smtClean="0">
                <a:solidFill>
                  <a:schemeClr val="accent1"/>
                </a:solidFill>
              </a:rPr>
              <a:t>After </a:t>
            </a:r>
            <a:r>
              <a:rPr lang="en-US" sz="2800" b="1" dirty="0" smtClean="0">
                <a:solidFill>
                  <a:schemeClr val="bg1"/>
                </a:solidFill>
              </a:rPr>
              <a:t>the judgement of </a:t>
            </a:r>
            <a:r>
              <a:rPr lang="en-US" sz="2800" b="1" dirty="0">
                <a:solidFill>
                  <a:schemeClr val="bg1"/>
                </a:solidFill>
              </a:rPr>
              <a:t>the antitrust </a:t>
            </a:r>
            <a:r>
              <a:rPr lang="en-US" sz="2800" b="1" dirty="0" smtClean="0">
                <a:solidFill>
                  <a:schemeClr val="bg1"/>
                </a:solidFill>
              </a:rPr>
              <a:t>administrative </a:t>
            </a:r>
            <a:r>
              <a:rPr lang="en-US" sz="2800" b="1" dirty="0">
                <a:solidFill>
                  <a:schemeClr val="bg1"/>
                </a:solidFill>
              </a:rPr>
              <a:t>proceeding </a:t>
            </a:r>
            <a:r>
              <a:rPr lang="en-US" sz="2800" b="1" dirty="0" smtClean="0">
                <a:solidFill>
                  <a:schemeClr val="bg1"/>
                </a:solidFill>
              </a:rPr>
              <a:t>by CADE’s Tribunal</a:t>
            </a:r>
            <a:endParaRPr lang="en-US" sz="2800" b="1" i="1" dirty="0" smtClean="0">
              <a:solidFill>
                <a:schemeClr val="bg1"/>
              </a:solidFill>
            </a:endParaRPr>
          </a:p>
          <a:p>
            <a:pPr marL="457200" indent="-457200" algn="l">
              <a:buFont typeface="Arial" panose="020B0604020202020204" pitchFamily="34" charset="0"/>
              <a:buChar char="•"/>
            </a:pPr>
            <a:endParaRPr lang="en-US" dirty="0" smtClean="0">
              <a:solidFill>
                <a:schemeClr val="bg1"/>
              </a:solidFill>
            </a:endParaRPr>
          </a:p>
          <a:p>
            <a:pPr marL="457200" indent="-457200" algn="l">
              <a:buFont typeface="Arial" panose="020B0604020202020204" pitchFamily="34" charset="0"/>
              <a:buChar char="•"/>
            </a:pPr>
            <a:r>
              <a:rPr lang="en-US" dirty="0" smtClean="0">
                <a:solidFill>
                  <a:schemeClr val="bg1"/>
                </a:solidFill>
              </a:rPr>
              <a:t>Commissioner(s)’s vote(s)</a:t>
            </a:r>
          </a:p>
          <a:p>
            <a:pPr marL="1371600" lvl="2" indent="-457200" algn="l">
              <a:buFont typeface="Arial" panose="020B0604020202020204" pitchFamily="34" charset="0"/>
              <a:buChar char="•"/>
            </a:pPr>
            <a:r>
              <a:rPr lang="en-US" dirty="0" smtClean="0">
                <a:solidFill>
                  <a:schemeClr val="bg1"/>
                </a:solidFill>
              </a:rPr>
              <a:t>Includes all the necessary information to prove the cartel, which may include documents and information originated from Leniency, Cease-and-Desist and dawn-raids</a:t>
            </a:r>
          </a:p>
          <a:p>
            <a:pPr marL="1371600" lvl="2" indent="-457200" algn="l">
              <a:buFont typeface="Arial" panose="020B0604020202020204" pitchFamily="34" charset="0"/>
              <a:buChar char="•"/>
            </a:pPr>
            <a:r>
              <a:rPr lang="en-US" dirty="0" smtClean="0">
                <a:solidFill>
                  <a:schemeClr val="bg1"/>
                </a:solidFill>
              </a:rPr>
              <a:t>All the other documents should be classified:</a:t>
            </a:r>
          </a:p>
          <a:p>
            <a:pPr marL="1828800" lvl="3" indent="-457200" algn="l">
              <a:buFont typeface="Arial" panose="020B0604020202020204" pitchFamily="34" charset="0"/>
              <a:buChar char="•"/>
            </a:pPr>
            <a:r>
              <a:rPr lang="en-US" dirty="0">
                <a:solidFill>
                  <a:schemeClr val="bg1"/>
                </a:solidFill>
              </a:rPr>
              <a:t>‘public’</a:t>
            </a:r>
          </a:p>
          <a:p>
            <a:pPr marL="1828800" lvl="3" indent="-457200" algn="l">
              <a:buFont typeface="Arial" panose="020B0604020202020204" pitchFamily="34" charset="0"/>
              <a:buChar char="•"/>
            </a:pPr>
            <a:r>
              <a:rPr lang="en-US" dirty="0">
                <a:solidFill>
                  <a:schemeClr val="bg1"/>
                </a:solidFill>
              </a:rPr>
              <a:t>‘restricted access’ (whenever the access is restricted to some of the parts involved in the case)</a:t>
            </a:r>
          </a:p>
          <a:p>
            <a:pPr marL="1828800" lvl="3" indent="-457200" algn="l">
              <a:buFont typeface="Arial" panose="020B0604020202020204" pitchFamily="34" charset="0"/>
              <a:buChar char="•"/>
            </a:pPr>
            <a:r>
              <a:rPr lang="en-US" dirty="0">
                <a:solidFill>
                  <a:schemeClr val="bg1"/>
                </a:solidFill>
              </a:rPr>
              <a:t>‘confidential’ (whenever the access is restricted to public authorities) </a:t>
            </a:r>
          </a:p>
          <a:p>
            <a:pPr marL="1828800" lvl="3" indent="-457200" algn="l">
              <a:buFont typeface="Arial" panose="020B0604020202020204" pitchFamily="34" charset="0"/>
              <a:buChar char="•"/>
            </a:pPr>
            <a:r>
              <a:rPr lang="en-US" dirty="0">
                <a:solidFill>
                  <a:schemeClr val="bg1"/>
                </a:solidFill>
              </a:rPr>
              <a:t>‘investigation secrecy’ (whenever the access to information is limited by a judicial decision</a:t>
            </a:r>
            <a:r>
              <a:rPr lang="en-US" dirty="0" smtClean="0">
                <a:solidFill>
                  <a:schemeClr val="bg1"/>
                </a:solidFill>
              </a:rPr>
              <a:t>)</a:t>
            </a:r>
          </a:p>
          <a:p>
            <a:pPr marL="457200" indent="-457200" algn="l">
              <a:buFont typeface="Arial" panose="020B0604020202020204" pitchFamily="34" charset="0"/>
              <a:buChar char="•"/>
            </a:pPr>
            <a:endParaRPr lang="en-US" dirty="0" smtClean="0">
              <a:solidFill>
                <a:schemeClr val="bg1"/>
              </a:solidFill>
            </a:endParaRPr>
          </a:p>
          <a:p>
            <a:pPr marL="457200" indent="-457200" algn="l">
              <a:buFont typeface="Arial" panose="020B0604020202020204" pitchFamily="34" charset="0"/>
              <a:buChar char="•"/>
            </a:pPr>
            <a:r>
              <a:rPr lang="en-US" b="1" dirty="0" smtClean="0">
                <a:solidFill>
                  <a:schemeClr val="bg1"/>
                </a:solidFill>
              </a:rPr>
              <a:t>Third parties </a:t>
            </a:r>
            <a:r>
              <a:rPr lang="en-US" dirty="0" smtClean="0">
                <a:solidFill>
                  <a:schemeClr val="bg1"/>
                </a:solidFill>
              </a:rPr>
              <a:t>may have access to ‘restricted access’ documents only upon final ruling of a Brazilian judge of due to legal obligation</a:t>
            </a:r>
            <a:endParaRPr lang="en-US" dirty="0">
              <a:solidFill>
                <a:schemeClr val="bg1"/>
              </a:solidFill>
            </a:endParaRPr>
          </a:p>
          <a:p>
            <a:pPr marL="1371600" lvl="2" indent="-457200" algn="l">
              <a:buFont typeface="Arial" panose="020B0604020202020204" pitchFamily="34" charset="0"/>
              <a:buChar char="•"/>
            </a:pPr>
            <a:endParaRPr lang="en-US" dirty="0" smtClean="0">
              <a:solidFill>
                <a:schemeClr val="bg1"/>
              </a:solidFill>
            </a:endParaRPr>
          </a:p>
          <a:p>
            <a:pPr algn="l"/>
            <a:endParaRPr lang="en-US" sz="2800" b="1" u="sng" dirty="0" smtClean="0">
              <a:solidFill>
                <a:schemeClr val="bg1"/>
              </a:solidFill>
            </a:endParaRPr>
          </a:p>
        </p:txBody>
      </p:sp>
      <p:sp>
        <p:nvSpPr>
          <p:cNvPr id="6" name="Subtítulo 2"/>
          <p:cNvSpPr txBox="1">
            <a:spLocks/>
          </p:cNvSpPr>
          <p:nvPr/>
        </p:nvSpPr>
        <p:spPr>
          <a:xfrm>
            <a:off x="2062066" y="220766"/>
            <a:ext cx="10214260" cy="63258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500" dirty="0" smtClean="0">
                <a:solidFill>
                  <a:schemeClr val="bg1"/>
                </a:solidFill>
              </a:rPr>
              <a:t>3. Discovery in the antitrust administrative proceedings</a:t>
            </a:r>
            <a:endParaRPr lang="en-US" sz="3500" dirty="0">
              <a:solidFill>
                <a:schemeClr val="bg1"/>
              </a:solidFill>
            </a:endParaRPr>
          </a:p>
        </p:txBody>
      </p:sp>
      <p:pic>
        <p:nvPicPr>
          <p:cNvPr id="2052" name="Picture 4" descr="Resultado de imagem para juiz"/>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2725" y="853351"/>
            <a:ext cx="3046520" cy="1986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40852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7000">
              <a:schemeClr val="tx2">
                <a:lumMod val="75000"/>
              </a:schemeClr>
            </a:gs>
            <a:gs pos="5000">
              <a:schemeClr val="bg1">
                <a:lumMod val="95000"/>
                <a:shade val="100000"/>
                <a:satMod val="115000"/>
              </a:schemeClr>
            </a:gs>
          </a:gsLst>
          <a:lin ang="16200000" scaled="1"/>
        </a:gradFill>
        <a:effectLst/>
      </p:bgPr>
    </p:bg>
    <p:spTree>
      <p:nvGrpSpPr>
        <p:cNvPr id="1" name=""/>
        <p:cNvGrpSpPr/>
        <p:nvPr/>
      </p:nvGrpSpPr>
      <p:grpSpPr>
        <a:xfrm>
          <a:off x="0" y="0"/>
          <a:ext cx="0" cy="0"/>
          <a:chOff x="0" y="0"/>
          <a:chExt cx="0" cy="0"/>
        </a:xfrm>
      </p:grpSpPr>
      <p:pic>
        <p:nvPicPr>
          <p:cNvPr id="4" name="Picture 3" descr="\\cade\dfs\Comunicação\Identidade visual\Logo Novo CADE - 29 MAI 2012\Logo_cade_neg.png"/>
          <p:cNvPicPr>
            <a:picLocks noChangeAspect="1" noChangeArrowheads="1"/>
          </p:cNvPicPr>
          <p:nvPr/>
        </p:nvPicPr>
        <p:blipFill>
          <a:blip r:embed="rId3" cstate="print"/>
          <a:srcRect/>
          <a:stretch>
            <a:fillRect/>
          </a:stretch>
        </p:blipFill>
        <p:spPr bwMode="auto">
          <a:xfrm>
            <a:off x="0" y="14055"/>
            <a:ext cx="2062065" cy="1046008"/>
          </a:xfrm>
          <a:prstGeom prst="rect">
            <a:avLst/>
          </a:prstGeom>
          <a:solidFill>
            <a:schemeClr val="tx2">
              <a:lumMod val="75000"/>
            </a:schemeClr>
          </a:solidFill>
          <a:ln w="9525">
            <a:noFill/>
            <a:miter lim="800000"/>
            <a:headEnd/>
            <a:tailEnd/>
          </a:ln>
        </p:spPr>
      </p:pic>
      <p:sp>
        <p:nvSpPr>
          <p:cNvPr id="7" name="Subtítulo 2"/>
          <p:cNvSpPr txBox="1">
            <a:spLocks/>
          </p:cNvSpPr>
          <p:nvPr/>
        </p:nvSpPr>
        <p:spPr>
          <a:xfrm>
            <a:off x="2338631" y="220766"/>
            <a:ext cx="9672137" cy="6325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3500" dirty="0">
                <a:solidFill>
                  <a:schemeClr val="bg1"/>
                </a:solidFill>
              </a:rPr>
              <a:t>4</a:t>
            </a:r>
            <a:r>
              <a:rPr lang="en-US" sz="3500" dirty="0" smtClean="0">
                <a:solidFill>
                  <a:schemeClr val="bg1"/>
                </a:solidFill>
              </a:rPr>
              <a:t>. Recent administrative and judicial experience</a:t>
            </a:r>
            <a:endParaRPr lang="en-US" sz="2800" b="1" u="sng" dirty="0">
              <a:solidFill>
                <a:schemeClr val="bg1"/>
              </a:solidFill>
            </a:endParaRPr>
          </a:p>
        </p:txBody>
      </p:sp>
      <p:sp>
        <p:nvSpPr>
          <p:cNvPr id="5" name="Subtítulo 2"/>
          <p:cNvSpPr>
            <a:spLocks noGrp="1"/>
          </p:cNvSpPr>
          <p:nvPr>
            <p:ph type="subTitle" idx="1"/>
          </p:nvPr>
        </p:nvSpPr>
        <p:spPr>
          <a:xfrm>
            <a:off x="148281" y="1353227"/>
            <a:ext cx="9391135" cy="4701584"/>
          </a:xfrm>
        </p:spPr>
        <p:txBody>
          <a:bodyPr>
            <a:normAutofit/>
          </a:bodyPr>
          <a:lstStyle/>
          <a:p>
            <a:pPr marL="457200" indent="-457200" algn="l">
              <a:buFont typeface="Arial" panose="020B0604020202020204" pitchFamily="34" charset="0"/>
              <a:buChar char="•"/>
            </a:pPr>
            <a:r>
              <a:rPr lang="en-US" sz="2800" b="1" dirty="0" smtClean="0">
                <a:solidFill>
                  <a:schemeClr val="accent1"/>
                </a:solidFill>
              </a:rPr>
              <a:t>Administrative Experience:</a:t>
            </a:r>
          </a:p>
          <a:p>
            <a:pPr marL="914400" lvl="1" indent="-457200" algn="l">
              <a:buFont typeface="Arial" panose="020B0604020202020204" pitchFamily="34" charset="0"/>
              <a:buChar char="•"/>
            </a:pPr>
            <a:r>
              <a:rPr lang="en-US" dirty="0" smtClean="0">
                <a:solidFill>
                  <a:schemeClr val="bg1"/>
                </a:solidFill>
              </a:rPr>
              <a:t>Some leniency applicants are actively asking for their identity to become public</a:t>
            </a:r>
          </a:p>
          <a:p>
            <a:pPr marL="914400" lvl="1" indent="-457200" algn="l">
              <a:buFont typeface="Arial" panose="020B0604020202020204" pitchFamily="34" charset="0"/>
              <a:buChar char="•"/>
            </a:pPr>
            <a:r>
              <a:rPr lang="en-US" dirty="0" smtClean="0">
                <a:solidFill>
                  <a:schemeClr val="bg1"/>
                </a:solidFill>
              </a:rPr>
              <a:t>“Car Wash Operation - Petrobras”: public documents during the antitrust administrative investigation</a:t>
            </a:r>
          </a:p>
          <a:p>
            <a:pPr marL="914400" lvl="1" indent="-457200" algn="l">
              <a:buFont typeface="Arial" panose="020B0604020202020204" pitchFamily="34" charset="0"/>
              <a:buChar char="•"/>
            </a:pPr>
            <a:endParaRPr lang="en-US" b="1" dirty="0">
              <a:solidFill>
                <a:schemeClr val="accent1"/>
              </a:solidFill>
            </a:endParaRPr>
          </a:p>
          <a:p>
            <a:pPr marL="457200" indent="-457200" algn="l">
              <a:buFont typeface="Arial" panose="020B0604020202020204" pitchFamily="34" charset="0"/>
              <a:buChar char="•"/>
            </a:pPr>
            <a:r>
              <a:rPr lang="en-US" sz="2800" b="1" dirty="0" smtClean="0">
                <a:solidFill>
                  <a:schemeClr val="accent1"/>
                </a:solidFill>
              </a:rPr>
              <a:t>Judicial Experience:</a:t>
            </a:r>
            <a:endParaRPr lang="en-US" sz="2800" b="1" i="1" dirty="0" smtClean="0">
              <a:solidFill>
                <a:schemeClr val="bg1"/>
              </a:solidFill>
            </a:endParaRPr>
          </a:p>
          <a:p>
            <a:pPr marL="914400" lvl="1" indent="-457200" algn="l">
              <a:buFont typeface="Arial" panose="020B0604020202020204" pitchFamily="34" charset="0"/>
              <a:buChar char="•"/>
            </a:pPr>
            <a:r>
              <a:rPr lang="en-US" b="1" u="sng" dirty="0" smtClean="0">
                <a:solidFill>
                  <a:schemeClr val="bg1"/>
                </a:solidFill>
              </a:rPr>
              <a:t>The “metro case”:</a:t>
            </a:r>
            <a:r>
              <a:rPr lang="en-US" dirty="0" smtClean="0">
                <a:solidFill>
                  <a:schemeClr val="bg1"/>
                </a:solidFill>
              </a:rPr>
              <a:t> after a dawn raid, a federal judge in São Paulo decided to open the information and documents of the leniency applicant, justifying it by the “public interest”. Afterwards, it was overruled.</a:t>
            </a:r>
          </a:p>
          <a:p>
            <a:pPr lvl="1" algn="l"/>
            <a:endParaRPr lang="en-US" dirty="0" smtClean="0">
              <a:solidFill>
                <a:schemeClr val="bg1"/>
              </a:solidFill>
            </a:endParaRPr>
          </a:p>
          <a:p>
            <a:pPr marL="914400" lvl="1" indent="-457200" algn="l">
              <a:buFont typeface="Arial" panose="020B0604020202020204" pitchFamily="34" charset="0"/>
              <a:buChar char="•"/>
            </a:pPr>
            <a:r>
              <a:rPr lang="en-US" b="1" u="sng" dirty="0" smtClean="0">
                <a:solidFill>
                  <a:schemeClr val="bg1"/>
                </a:solidFill>
              </a:rPr>
              <a:t>The “compressors case”:</a:t>
            </a:r>
            <a:r>
              <a:rPr lang="en-US" dirty="0" smtClean="0">
                <a:solidFill>
                  <a:schemeClr val="bg1"/>
                </a:solidFill>
              </a:rPr>
              <a:t> private damages lawsuit in which the Superior Court of Justice ruled that in special circumstances, during the investigation in the Administrative Proceeding, CADE may have to provide the documents and information (similar to the </a:t>
            </a:r>
            <a:r>
              <a:rPr lang="en-US" i="1" dirty="0" smtClean="0">
                <a:solidFill>
                  <a:schemeClr val="bg1"/>
                </a:solidFill>
              </a:rPr>
              <a:t>Pfleiderer </a:t>
            </a:r>
            <a:r>
              <a:rPr lang="en-US" dirty="0" smtClean="0">
                <a:solidFill>
                  <a:schemeClr val="bg1"/>
                </a:solidFill>
              </a:rPr>
              <a:t>case in EU?) </a:t>
            </a:r>
            <a:r>
              <a:rPr lang="en-US" u="sng" dirty="0" smtClean="0">
                <a:solidFill>
                  <a:schemeClr val="bg1"/>
                </a:solidFill>
              </a:rPr>
              <a:t>(pending final judgment)</a:t>
            </a:r>
          </a:p>
          <a:p>
            <a:pPr marL="1371600" lvl="2" indent="-457200" algn="l">
              <a:buFont typeface="Arial" panose="020B0604020202020204" pitchFamily="34" charset="0"/>
              <a:buChar char="•"/>
            </a:pPr>
            <a:endParaRPr lang="en-US" dirty="0" smtClean="0">
              <a:solidFill>
                <a:schemeClr val="bg1"/>
              </a:solidFill>
            </a:endParaRPr>
          </a:p>
          <a:p>
            <a:pPr algn="l"/>
            <a:endParaRPr lang="en-US" sz="2800" b="1" u="sng" dirty="0" smtClean="0">
              <a:solidFill>
                <a:schemeClr val="bg1"/>
              </a:solidFill>
            </a:endParaRPr>
          </a:p>
        </p:txBody>
      </p:sp>
      <p:pic>
        <p:nvPicPr>
          <p:cNvPr id="3074" name="Picture 2" descr="Resultado de imagem para operação lava jato char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16049" y="1270753"/>
            <a:ext cx="2654001" cy="138807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sultado de imagem para metro s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16049" y="2951993"/>
            <a:ext cx="2323395" cy="161933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Resultado de imagem para compressor para refrigeraçã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539416" y="4864493"/>
            <a:ext cx="1104814" cy="1393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46923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7000">
              <a:schemeClr val="tx2">
                <a:lumMod val="75000"/>
              </a:schemeClr>
            </a:gs>
            <a:gs pos="5000">
              <a:schemeClr val="bg1">
                <a:lumMod val="95000"/>
                <a:shade val="100000"/>
                <a:satMod val="115000"/>
              </a:schemeClr>
            </a:gs>
          </a:gsLst>
          <a:lin ang="16200000" scaled="1"/>
        </a:gradFill>
        <a:effectLst/>
      </p:bgPr>
    </p:bg>
    <p:spTree>
      <p:nvGrpSpPr>
        <p:cNvPr id="1" name=""/>
        <p:cNvGrpSpPr/>
        <p:nvPr/>
      </p:nvGrpSpPr>
      <p:grpSpPr>
        <a:xfrm>
          <a:off x="0" y="0"/>
          <a:ext cx="0" cy="0"/>
          <a:chOff x="0" y="0"/>
          <a:chExt cx="0" cy="0"/>
        </a:xfrm>
      </p:grpSpPr>
      <p:pic>
        <p:nvPicPr>
          <p:cNvPr id="4" name="Picture 3" descr="\\cade\dfs\Comunicação\Identidade visual\Logo Novo CADE - 29 MAI 2012\Logo_cade_neg.png"/>
          <p:cNvPicPr>
            <a:picLocks noChangeAspect="1" noChangeArrowheads="1"/>
          </p:cNvPicPr>
          <p:nvPr/>
        </p:nvPicPr>
        <p:blipFill>
          <a:blip r:embed="rId3" cstate="print"/>
          <a:srcRect/>
          <a:stretch>
            <a:fillRect/>
          </a:stretch>
        </p:blipFill>
        <p:spPr bwMode="auto">
          <a:xfrm>
            <a:off x="0" y="14055"/>
            <a:ext cx="2062065" cy="1046008"/>
          </a:xfrm>
          <a:prstGeom prst="rect">
            <a:avLst/>
          </a:prstGeom>
          <a:solidFill>
            <a:schemeClr val="tx2">
              <a:lumMod val="75000"/>
            </a:schemeClr>
          </a:solidFill>
          <a:ln w="9525">
            <a:noFill/>
            <a:miter lim="800000"/>
            <a:headEnd/>
            <a:tailEnd/>
          </a:ln>
        </p:spPr>
      </p:pic>
      <p:sp>
        <p:nvSpPr>
          <p:cNvPr id="7" name="Subtítulo 2"/>
          <p:cNvSpPr txBox="1">
            <a:spLocks/>
          </p:cNvSpPr>
          <p:nvPr/>
        </p:nvSpPr>
        <p:spPr>
          <a:xfrm>
            <a:off x="2398242" y="220766"/>
            <a:ext cx="9672137" cy="6325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3500" dirty="0" smtClean="0">
                <a:solidFill>
                  <a:schemeClr val="bg1"/>
                </a:solidFill>
              </a:rPr>
              <a:t>5. Possible outcomes in the short run</a:t>
            </a:r>
            <a:endParaRPr lang="en-US" sz="2800" b="1" u="sng" dirty="0">
              <a:solidFill>
                <a:schemeClr val="bg1"/>
              </a:solidFill>
            </a:endParaRPr>
          </a:p>
        </p:txBody>
      </p:sp>
      <p:sp>
        <p:nvSpPr>
          <p:cNvPr id="5" name="Subtítulo 2"/>
          <p:cNvSpPr>
            <a:spLocks noGrp="1"/>
          </p:cNvSpPr>
          <p:nvPr>
            <p:ph type="subTitle" idx="1"/>
          </p:nvPr>
        </p:nvSpPr>
        <p:spPr>
          <a:xfrm>
            <a:off x="469557" y="1377940"/>
            <a:ext cx="8073081" cy="4701584"/>
          </a:xfrm>
        </p:spPr>
        <p:txBody>
          <a:bodyPr>
            <a:normAutofit/>
          </a:bodyPr>
          <a:lstStyle/>
          <a:p>
            <a:pPr marL="457200" indent="-457200" algn="l">
              <a:buFont typeface="Arial" panose="020B0604020202020204" pitchFamily="34" charset="0"/>
              <a:buChar char="•"/>
            </a:pPr>
            <a:r>
              <a:rPr lang="en-US" sz="2800" b="1" dirty="0" smtClean="0">
                <a:solidFill>
                  <a:schemeClr val="accent1"/>
                </a:solidFill>
              </a:rPr>
              <a:t>Benchmarking</a:t>
            </a:r>
          </a:p>
          <a:p>
            <a:pPr marL="914400" lvl="1" indent="-457200" algn="l">
              <a:buFont typeface="Arial" panose="020B0604020202020204" pitchFamily="34" charset="0"/>
              <a:buChar char="•"/>
            </a:pPr>
            <a:r>
              <a:rPr lang="en-US" dirty="0" smtClean="0">
                <a:solidFill>
                  <a:schemeClr val="bg1"/>
                </a:solidFill>
              </a:rPr>
              <a:t>USA, EU, UK, </a:t>
            </a:r>
            <a:r>
              <a:rPr lang="en-US" dirty="0">
                <a:solidFill>
                  <a:schemeClr val="bg1"/>
                </a:solidFill>
              </a:rPr>
              <a:t>Germany, </a:t>
            </a:r>
            <a:r>
              <a:rPr lang="en-US" dirty="0" smtClean="0">
                <a:solidFill>
                  <a:schemeClr val="bg1"/>
                </a:solidFill>
              </a:rPr>
              <a:t>the Netherlands, Australia, Canada, etc. </a:t>
            </a:r>
          </a:p>
          <a:p>
            <a:pPr marL="457200" indent="-457200" algn="l">
              <a:buFont typeface="Arial" panose="020B0604020202020204" pitchFamily="34" charset="0"/>
              <a:buChar char="•"/>
            </a:pPr>
            <a:endParaRPr lang="en-US" sz="2800" b="1" dirty="0" smtClean="0">
              <a:solidFill>
                <a:schemeClr val="accent1"/>
              </a:solidFill>
            </a:endParaRPr>
          </a:p>
          <a:p>
            <a:pPr marL="457200" indent="-457200" algn="l">
              <a:buFont typeface="Arial" panose="020B0604020202020204" pitchFamily="34" charset="0"/>
              <a:buChar char="•"/>
            </a:pPr>
            <a:r>
              <a:rPr lang="en-US" sz="2800" b="1" dirty="0" smtClean="0">
                <a:solidFill>
                  <a:schemeClr val="accent1"/>
                </a:solidFill>
              </a:rPr>
              <a:t>New Regulation: </a:t>
            </a:r>
            <a:r>
              <a:rPr lang="en-US" sz="2800" b="1" u="sng" dirty="0" smtClean="0">
                <a:solidFill>
                  <a:schemeClr val="bg1"/>
                </a:solidFill>
              </a:rPr>
              <a:t>Public and Private Enforcement</a:t>
            </a:r>
          </a:p>
          <a:p>
            <a:pPr marL="914400" lvl="1" indent="-457200" algn="l">
              <a:buFont typeface="Arial" panose="020B0604020202020204" pitchFamily="34" charset="0"/>
              <a:buChar char="•"/>
            </a:pPr>
            <a:r>
              <a:rPr lang="en-US" dirty="0" smtClean="0">
                <a:solidFill>
                  <a:schemeClr val="bg1"/>
                </a:solidFill>
              </a:rPr>
              <a:t>Foster the private damage lawsuits in Brazil</a:t>
            </a:r>
          </a:p>
          <a:p>
            <a:pPr marL="914400" lvl="1" indent="-457200" algn="l">
              <a:buFont typeface="Arial" panose="020B0604020202020204" pitchFamily="34" charset="0"/>
              <a:buChar char="•"/>
            </a:pPr>
            <a:r>
              <a:rPr lang="en-US" dirty="0" smtClean="0">
                <a:solidFill>
                  <a:schemeClr val="bg1"/>
                </a:solidFill>
              </a:rPr>
              <a:t>Maintain the incentives for the Leniency and Cease-and-Desist Programs</a:t>
            </a:r>
          </a:p>
          <a:p>
            <a:pPr marL="914400" lvl="1" indent="-457200" algn="l">
              <a:buFont typeface="Arial" panose="020B0604020202020204" pitchFamily="34" charset="0"/>
              <a:buChar char="•"/>
            </a:pPr>
            <a:r>
              <a:rPr lang="en-US" dirty="0" smtClean="0">
                <a:solidFill>
                  <a:schemeClr val="bg1"/>
                </a:solidFill>
              </a:rPr>
              <a:t>Clarify the discovery rules in the antitrust administrative proceedings</a:t>
            </a:r>
          </a:p>
          <a:p>
            <a:pPr marL="914400" lvl="1" indent="-457200" algn="l">
              <a:buFont typeface="Arial" panose="020B0604020202020204" pitchFamily="34" charset="0"/>
              <a:buChar char="•"/>
            </a:pPr>
            <a:r>
              <a:rPr lang="en-US" dirty="0" smtClean="0">
                <a:solidFill>
                  <a:schemeClr val="bg1"/>
                </a:solidFill>
              </a:rPr>
              <a:t>Propose some legal modifications in the Competition Law, focused on the following issues:</a:t>
            </a:r>
          </a:p>
          <a:p>
            <a:pPr marL="1371600" lvl="2" indent="-457200" algn="l">
              <a:buFont typeface="Arial" panose="020B0604020202020204" pitchFamily="34" charset="0"/>
              <a:buChar char="•"/>
            </a:pPr>
            <a:r>
              <a:rPr lang="en-US" dirty="0" smtClean="0">
                <a:solidFill>
                  <a:schemeClr val="bg1"/>
                </a:solidFill>
              </a:rPr>
              <a:t>Extent of the civil liability</a:t>
            </a:r>
          </a:p>
          <a:p>
            <a:pPr marL="1371600" lvl="2" indent="-457200" algn="l">
              <a:buFont typeface="Arial" panose="020B0604020202020204" pitchFamily="34" charset="0"/>
              <a:buChar char="•"/>
            </a:pPr>
            <a:r>
              <a:rPr lang="en-US" dirty="0" smtClean="0">
                <a:solidFill>
                  <a:schemeClr val="bg1"/>
                </a:solidFill>
              </a:rPr>
              <a:t>Limitation Periods</a:t>
            </a:r>
          </a:p>
          <a:p>
            <a:pPr marL="1371600" lvl="2" indent="-457200" algn="l">
              <a:buFont typeface="Arial" panose="020B0604020202020204" pitchFamily="34" charset="0"/>
              <a:buChar char="•"/>
            </a:pPr>
            <a:endParaRPr lang="en-US" dirty="0" smtClean="0">
              <a:solidFill>
                <a:schemeClr val="bg1"/>
              </a:solidFill>
            </a:endParaRPr>
          </a:p>
          <a:p>
            <a:pPr algn="l"/>
            <a:endParaRPr lang="en-US" sz="2800" b="1" u="sng" dirty="0" smtClean="0">
              <a:solidFill>
                <a:schemeClr val="bg1"/>
              </a:solidFill>
            </a:endParaRPr>
          </a:p>
        </p:txBody>
      </p:sp>
      <p:pic>
        <p:nvPicPr>
          <p:cNvPr id="4100" name="Picture 4" descr="Resultado de imagem para regul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31854" y="1846731"/>
            <a:ext cx="3438525" cy="3171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3469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1566</TotalTime>
  <Words>797</Words>
  <Application>Microsoft Office PowerPoint</Application>
  <PresentationFormat>Custom</PresentationFormat>
  <Paragraphs>114</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Tema do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Amanda Athayde Linhares Martins</dc:creator>
  <cp:lastModifiedBy>LENK Karin (COMP)</cp:lastModifiedBy>
  <cp:revision>129</cp:revision>
  <cp:lastPrinted>2015-09-15T18:25:18Z</cp:lastPrinted>
  <dcterms:created xsi:type="dcterms:W3CDTF">2015-09-08T18:37:16Z</dcterms:created>
  <dcterms:modified xsi:type="dcterms:W3CDTF">2016-09-06T07:27:35Z</dcterms:modified>
</cp:coreProperties>
</file>