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452" r:id="rId3"/>
    <p:sldId id="426" r:id="rId4"/>
    <p:sldId id="442" r:id="rId5"/>
    <p:sldId id="443" r:id="rId6"/>
    <p:sldId id="444" r:id="rId7"/>
    <p:sldId id="446" r:id="rId8"/>
    <p:sldId id="445" r:id="rId9"/>
    <p:sldId id="447" r:id="rId10"/>
    <p:sldId id="449" r:id="rId11"/>
    <p:sldId id="450" r:id="rId12"/>
    <p:sldId id="451" r:id="rId13"/>
    <p:sldId id="453" r:id="rId14"/>
    <p:sldId id="454" r:id="rId15"/>
    <p:sldId id="327" r:id="rId16"/>
  </p:sldIdLst>
  <p:sldSz cx="9144000" cy="6858000" type="screen4x3"/>
  <p:notesSz cx="6726238" cy="98758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568"/>
    <a:srgbClr val="D0D8E8"/>
    <a:srgbClr val="E9EDF4"/>
    <a:srgbClr val="C4F5FC"/>
    <a:srgbClr val="4F81BD"/>
    <a:srgbClr val="ECF1F8"/>
    <a:srgbClr val="F0F0F0"/>
    <a:srgbClr val="F68B00"/>
    <a:srgbClr val="F68B1E"/>
    <a:srgbClr val="01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527" autoAdjust="0"/>
    <p:restoredTop sz="87744" autoAdjust="0"/>
  </p:normalViewPr>
  <p:slideViewPr>
    <p:cSldViewPr>
      <p:cViewPr>
        <p:scale>
          <a:sx n="60" d="100"/>
          <a:sy n="60" d="100"/>
        </p:scale>
        <p:origin x="-3084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917" cy="494588"/>
          </a:xfrm>
          <a:prstGeom prst="rect">
            <a:avLst/>
          </a:prstGeom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9721" y="0"/>
            <a:ext cx="2914917" cy="494588"/>
          </a:xfrm>
          <a:prstGeom prst="rect">
            <a:avLst/>
          </a:prstGeom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1A232A-B97F-4EE1-A2BA-152E4C5801B0}" type="datetimeFigureOut">
              <a:rPr lang="en-GB"/>
              <a:pPr>
                <a:defRPr/>
              </a:pPr>
              <a:t>09/09/2016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9661"/>
            <a:ext cx="2914917" cy="494588"/>
          </a:xfrm>
          <a:prstGeom prst="rect">
            <a:avLst/>
          </a:prstGeom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9721" y="9379661"/>
            <a:ext cx="2914917" cy="494588"/>
          </a:xfrm>
          <a:prstGeom prst="rect">
            <a:avLst/>
          </a:prstGeom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7EA059-0313-4747-9BA7-1044E6854D1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481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917" cy="494588"/>
          </a:xfrm>
          <a:prstGeom prst="rect">
            <a:avLst/>
          </a:prstGeom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9721" y="0"/>
            <a:ext cx="2914917" cy="494588"/>
          </a:xfrm>
          <a:prstGeom prst="rect">
            <a:avLst/>
          </a:prstGeom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F176246-76D8-4A53-ABE4-55033333AFE6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3763" y="741363"/>
            <a:ext cx="4938712" cy="3703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2" tIns="45921" rIns="91842" bIns="45921" rtlCol="0" anchor="ctr"/>
          <a:lstStyle/>
          <a:p>
            <a:pPr lvl="0"/>
            <a:endParaRPr lang="en-SG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304" y="4691421"/>
            <a:ext cx="5381631" cy="4443332"/>
          </a:xfrm>
          <a:prstGeom prst="rect">
            <a:avLst/>
          </a:prstGeom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SG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9661"/>
            <a:ext cx="2914917" cy="494588"/>
          </a:xfrm>
          <a:prstGeom prst="rect">
            <a:avLst/>
          </a:prstGeom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9721" y="9379661"/>
            <a:ext cx="2914917" cy="494588"/>
          </a:xfrm>
          <a:prstGeom prst="rect">
            <a:avLst/>
          </a:prstGeom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91710AF-A813-44A5-A8FF-42AA6567281A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4088670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SG" sz="800" baseline="0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9" indent="-2870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9" indent="-2296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41" indent="-2296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53" indent="-2296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64" indent="-2296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6" indent="-2296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8" indent="-2296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9" indent="-2296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1546A12-E2B2-43D2-B584-A9B5BED81D57}" type="slidenum">
              <a:rPr lang="en-SG" smtClean="0">
                <a:latin typeface="Calibri" pitchFamily="34" charset="0"/>
              </a:rPr>
              <a:pPr eaLnBrk="1" hangingPunct="1"/>
              <a:t>1</a:t>
            </a:fld>
            <a:endParaRPr lang="en-SG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AF7B56-3F90-4DB5-A8F3-3289503DF54E}" type="slidenum">
              <a:rPr lang="en-SG" smtClean="0"/>
              <a:pPr eaLnBrk="1" hangingPunct="1"/>
              <a:t>10</a:t>
            </a:fld>
            <a:endParaRPr lang="en-SG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AF7B56-3F90-4DB5-A8F3-3289503DF54E}" type="slidenum">
              <a:rPr lang="en-SG" smtClean="0"/>
              <a:pPr eaLnBrk="1" hangingPunct="1"/>
              <a:t>11</a:t>
            </a:fld>
            <a:endParaRPr lang="en-SG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014568"/>
              </a:solidFill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AF7B56-3F90-4DB5-A8F3-3289503DF54E}" type="slidenum">
              <a:rPr lang="en-SG" smtClean="0"/>
              <a:pPr eaLnBrk="1" hangingPunct="1"/>
              <a:t>12</a:t>
            </a:fld>
            <a:endParaRPr lang="en-SG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D60E3B6-DE32-461D-9A8E-F024AB91D649}" type="slidenum">
              <a:rPr lang="en-SG" smtClean="0"/>
              <a:pPr eaLnBrk="1" hangingPunct="1"/>
              <a:t>13</a:t>
            </a:fld>
            <a:endParaRPr lang="en-SG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D60E3B6-DE32-461D-9A8E-F024AB91D649}" type="slidenum">
              <a:rPr lang="en-SG" smtClean="0"/>
              <a:pPr eaLnBrk="1" hangingPunct="1"/>
              <a:t>14</a:t>
            </a:fld>
            <a:endParaRPr lang="en-SG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SG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9" indent="-2870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9" indent="-2296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41" indent="-2296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53" indent="-2296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64" indent="-2296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6" indent="-2296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8" indent="-2296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9" indent="-2296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E34E906-2A3E-4395-B457-DEB6CAB48D76}" type="slidenum">
              <a:rPr lang="en-SG" smtClean="0"/>
              <a:pPr eaLnBrk="1" hangingPunct="1"/>
              <a:t>15</a:t>
            </a:fld>
            <a:endParaRPr lang="en-SG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D60E3B6-DE32-461D-9A8E-F024AB91D649}" type="slidenum">
              <a:rPr lang="en-SG" smtClean="0"/>
              <a:pPr eaLnBrk="1" hangingPunct="1"/>
              <a:t>2</a:t>
            </a:fld>
            <a:endParaRPr lang="en-SG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D60E3B6-DE32-461D-9A8E-F024AB91D649}" type="slidenum">
              <a:rPr lang="en-SG" smtClean="0"/>
              <a:pPr eaLnBrk="1" hangingPunct="1"/>
              <a:t>3</a:t>
            </a:fld>
            <a:endParaRPr lang="en-SG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87425" y="741363"/>
            <a:ext cx="2933700" cy="2201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2307" y="3304143"/>
            <a:ext cx="5381626" cy="583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en-GB" noProof="0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4213" indent="-28623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4943" indent="-22898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2920" indent="-22898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0898" indent="-22898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A8D7F64-C5CF-452D-A585-9983B6C919B4}" type="slidenum">
              <a:rPr lang="en-SG" smtClean="0"/>
              <a:pPr eaLnBrk="1" hangingPunct="1"/>
              <a:t>4</a:t>
            </a:fld>
            <a:endParaRPr lang="en-SG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/>
            </a:pPr>
            <a:endParaRPr lang="en-US" sz="1000" baseline="0" dirty="0" smtClean="0">
              <a:cs typeface="Times New Roman" pitchFamily="18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183B608-62DD-4DE1-A689-71E42F91553D}" type="slidenum">
              <a:rPr lang="en-SG" smtClean="0"/>
              <a:pPr eaLnBrk="1" hangingPunct="1"/>
              <a:t>5</a:t>
            </a:fld>
            <a:endParaRPr lang="en-SG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altLang="zh-CN" sz="1100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D34C2DA-C47D-4254-B161-A716E36CA8E7}" type="slidenum">
              <a:rPr lang="en-SG" smtClean="0"/>
              <a:pPr eaLnBrk="1" hangingPunct="1"/>
              <a:t>6</a:t>
            </a:fld>
            <a:endParaRPr lang="en-SG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AF7B56-3F90-4DB5-A8F3-3289503DF54E}" type="slidenum">
              <a:rPr lang="en-SG" smtClean="0"/>
              <a:pPr eaLnBrk="1" hangingPunct="1"/>
              <a:t>7</a:t>
            </a:fld>
            <a:endParaRPr lang="en-SG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AF7B56-3F90-4DB5-A8F3-3289503DF54E}" type="slidenum">
              <a:rPr lang="en-SG" smtClean="0"/>
              <a:pPr eaLnBrk="1" hangingPunct="1"/>
              <a:t>8</a:t>
            </a:fld>
            <a:endParaRPr lang="en-SG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6486" indent="-2832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3056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6278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9501" indent="-22661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2723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5945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9168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2390" indent="-2266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AF7B56-3F90-4DB5-A8F3-3289503DF54E}" type="slidenum">
              <a:rPr lang="en-SG" smtClean="0"/>
              <a:pPr eaLnBrk="1" hangingPunct="1"/>
              <a:t>9</a:t>
            </a:fld>
            <a:endParaRPr lang="en-SG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57A62-D67B-4FA1-9534-D7225C58ABB5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62A7B-4AC9-437A-A61E-E31A0977678F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045837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7F8C4-F0CD-4E6E-8023-EC8483E12A75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C8C4F-2BBD-4287-8536-63ECBAD5BDA6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801953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EAE96-0006-4CAF-A205-1C7F92748025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57A38-0C04-4C16-A8A7-C37F65578BD0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66902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0F9F4-C5F9-49E3-9903-EF0065423E7C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A3378-EE46-41A8-8776-004229C2574D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36897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398A9-9CD7-49B1-941F-68823CAFBBEB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4B826-BEC7-47AC-983C-E62AF38F1463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06073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A22C0-7249-4235-B4EA-D70792EB5619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E451F-BC20-4BEF-9E2B-B2EFDFF05DBD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61337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C6A7D-ADB6-43AC-8569-9EA5E589563C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2637F-9314-4927-9E30-453E5E8F098A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870492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09177-23FC-4AA6-A90D-C7FCDCB3E4AD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3D93F-8A13-4C05-9B5F-2E57517926EA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183725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09A2D-E8E6-4E49-B579-59F583366976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0DA6C-F062-4976-AA65-0A2D4C75B479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21057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08FE-63D0-4E42-A828-E3AFAE465FD1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BCCE5-C00A-4396-A4CE-2451D085F320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212578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8AD86-E047-4028-AC3E-F40C45DBA2F3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0272-3C53-42C4-9D17-6243EE7167CB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282205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S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8871E6A-C5C5-4244-B397-1BFBF45711C5}" type="datetimeFigureOut">
              <a:rPr lang="en-SG"/>
              <a:pPr>
                <a:defRPr/>
              </a:pPr>
              <a:t>9/9/2016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AB5F711-2C9E-4075-93B7-F47B9D1DE32A}" type="slidenum">
              <a:rPr lang="en-SG"/>
              <a:pPr>
                <a:defRPr/>
              </a:pPr>
              <a:t>‹#›</a:t>
            </a:fld>
            <a:endParaRPr lang="en-S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MP900411724.JP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14932"/>
          <a:stretch>
            <a:fillRect/>
          </a:stretch>
        </p:blipFill>
        <p:spPr>
          <a:xfrm>
            <a:off x="-1" y="926276"/>
            <a:ext cx="13916187" cy="4436708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33387" y="780686"/>
            <a:ext cx="8277225" cy="3051175"/>
          </a:xfrm>
          <a:prstGeom prst="rect">
            <a:avLst/>
          </a:prstGeom>
          <a:gradFill>
            <a:gsLst>
              <a:gs pos="0">
                <a:schemeClr val="bg1">
                  <a:alpha val="74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2052" name="Group 2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2" name="Frame 21"/>
            <p:cNvSpPr/>
            <p:nvPr/>
          </p:nvSpPr>
          <p:spPr>
            <a:xfrm>
              <a:off x="0" y="676275"/>
              <a:ext cx="9144000" cy="5086350"/>
            </a:xfrm>
            <a:prstGeom prst="frame">
              <a:avLst>
                <a:gd name="adj1" fmla="val 53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>
                <a:solidFill>
                  <a:schemeClr val="tx1"/>
                </a:solidFill>
              </a:endParaRPr>
            </a:p>
          </p:txBody>
        </p:sp>
        <p:sp>
          <p:nvSpPr>
            <p:cNvPr id="25" name="Frame 24"/>
            <p:cNvSpPr/>
            <p:nvPr/>
          </p:nvSpPr>
          <p:spPr>
            <a:xfrm>
              <a:off x="258763" y="760413"/>
              <a:ext cx="8428037" cy="4789487"/>
            </a:xfrm>
            <a:prstGeom prst="frame">
              <a:avLst>
                <a:gd name="adj1" fmla="val 3852"/>
              </a:avLst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0" y="0"/>
              <a:ext cx="9144000" cy="55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5607050"/>
              <a:ext cx="9144000" cy="1250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675688" y="0"/>
              <a:ext cx="46831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0" y="0"/>
              <a:ext cx="277813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3" name="Trapezoid 2"/>
          <p:cNvSpPr/>
          <p:nvPr/>
        </p:nvSpPr>
        <p:spPr>
          <a:xfrm>
            <a:off x="-177419" y="5413241"/>
            <a:ext cx="9321419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6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SG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056" name="Group 9"/>
          <p:cNvGrpSpPr>
            <a:grpSpLocks/>
          </p:cNvGrpSpPr>
          <p:nvPr/>
        </p:nvGrpSpPr>
        <p:grpSpPr bwMode="auto">
          <a:xfrm>
            <a:off x="-88710" y="231775"/>
            <a:ext cx="9144000" cy="6626225"/>
            <a:chOff x="0" y="232131"/>
            <a:chExt cx="9144000" cy="6625869"/>
          </a:xfrm>
        </p:grpSpPr>
        <p:grpSp>
          <p:nvGrpSpPr>
            <p:cNvPr id="2062" name="Group 45"/>
            <p:cNvGrpSpPr>
              <a:grpSpLocks/>
            </p:cNvGrpSpPr>
            <p:nvPr/>
          </p:nvGrpSpPr>
          <p:grpSpPr bwMode="auto">
            <a:xfrm>
              <a:off x="0" y="1199411"/>
              <a:ext cx="9144000" cy="5658589"/>
              <a:chOff x="0" y="1199411"/>
              <a:chExt cx="9144000" cy="5658589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SG" dirty="0" smtClea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pic>
            <p:nvPicPr>
              <p:cNvPr id="2067" name="Picture 14" descr="CCS LOGO.p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7287" y="1199411"/>
                <a:ext cx="2396173" cy="2149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0" y="6810378"/>
                <a:ext cx="9144000" cy="47622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2063" name="TextBox 6"/>
            <p:cNvSpPr txBox="1">
              <a:spLocks noChangeArrowheads="1"/>
            </p:cNvSpPr>
            <p:nvPr/>
          </p:nvSpPr>
          <p:spPr bwMode="auto">
            <a:xfrm>
              <a:off x="6012160" y="232131"/>
              <a:ext cx="2819103" cy="523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2800" b="1" dirty="0">
                  <a:solidFill>
                    <a:srgbClr val="003550"/>
                  </a:solidFill>
                  <a:latin typeface="Calibri" pitchFamily="34" charset="0"/>
                </a:rPr>
                <a:t>www.ccs.gov.sg</a:t>
              </a:r>
              <a:endParaRPr lang="en-SG" sz="2800" b="1" dirty="0">
                <a:solidFill>
                  <a:srgbClr val="003550"/>
                </a:solidFill>
                <a:latin typeface="Calibri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116013" y="4149080"/>
            <a:ext cx="7793831" cy="900757"/>
          </a:xfrm>
          <a:prstGeom prst="rect">
            <a:avLst/>
          </a:prstGeom>
          <a:solidFill>
            <a:srgbClr val="004568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76425" indent="-1876425">
              <a:defRPr/>
            </a:pPr>
            <a:r>
              <a:rPr lang="en-SG" dirty="0" smtClean="0">
                <a:solidFill>
                  <a:srgbClr val="FFFFFF"/>
                </a:solidFill>
                <a:cs typeface="Arial" charset="0"/>
              </a:rPr>
              <a:t>Presenter:	Edmund Lam, 2 Deputy Director (Legal)</a:t>
            </a:r>
          </a:p>
          <a:p>
            <a:pPr marL="1876425" indent="-1876425">
              <a:defRPr/>
            </a:pPr>
            <a:r>
              <a:rPr lang="en-US" dirty="0" smtClean="0">
                <a:latin typeface="Calibri" pitchFamily="34" charset="0"/>
              </a:rPr>
              <a:t>	14 September 2016</a:t>
            </a:r>
            <a:endParaRPr lang="en-SG" dirty="0">
              <a:latin typeface="Calibri" pitchFamily="34" charset="0"/>
            </a:endParaRPr>
          </a:p>
          <a:p>
            <a:pPr marL="1876425" indent="-1876425">
              <a:defRPr/>
            </a:pPr>
            <a:endParaRPr lang="en-SG" dirty="0" smtClea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" name="Right Triangle 18"/>
          <p:cNvSpPr/>
          <p:nvPr/>
        </p:nvSpPr>
        <p:spPr>
          <a:xfrm rot="5400000">
            <a:off x="8633620" y="5082381"/>
            <a:ext cx="309562" cy="244475"/>
          </a:xfrm>
          <a:prstGeom prst="rtTriangle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059" name="TextBox 23"/>
          <p:cNvSpPr txBox="1">
            <a:spLocks noChangeArrowheads="1"/>
          </p:cNvSpPr>
          <p:nvPr/>
        </p:nvSpPr>
        <p:spPr bwMode="auto">
          <a:xfrm>
            <a:off x="3635896" y="1199107"/>
            <a:ext cx="475252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400" b="1" dirty="0" smtClean="0">
                <a:solidFill>
                  <a:srgbClr val="014568"/>
                </a:solidFill>
              </a:rPr>
              <a:t>ICN </a:t>
            </a:r>
            <a:r>
              <a:rPr lang="en-US" sz="2400" b="1" dirty="0">
                <a:solidFill>
                  <a:srgbClr val="014568"/>
                </a:solidFill>
              </a:rPr>
              <a:t>Cartel Working Group SG-1 </a:t>
            </a:r>
            <a:endParaRPr lang="en-US" sz="2400" b="1" dirty="0" smtClean="0">
              <a:solidFill>
                <a:srgbClr val="014568"/>
              </a:solidFill>
            </a:endParaRPr>
          </a:p>
          <a:p>
            <a:endParaRPr lang="en-US" sz="2400" b="1" dirty="0" smtClean="0">
              <a:solidFill>
                <a:srgbClr val="014568"/>
              </a:solidFill>
            </a:endParaRPr>
          </a:p>
          <a:p>
            <a:r>
              <a:rPr lang="en-US" sz="2400" b="1" dirty="0" smtClean="0">
                <a:solidFill>
                  <a:srgbClr val="014568"/>
                </a:solidFill>
              </a:rPr>
              <a:t>Webinar: Disclosure/Discovery </a:t>
            </a:r>
            <a:r>
              <a:rPr lang="en-US" sz="2400" b="1" dirty="0">
                <a:solidFill>
                  <a:srgbClr val="014568"/>
                </a:solidFill>
              </a:rPr>
              <a:t>in Private </a:t>
            </a:r>
            <a:r>
              <a:rPr lang="en-US" sz="2400" b="1" dirty="0" smtClean="0">
                <a:solidFill>
                  <a:srgbClr val="014568"/>
                </a:solidFill>
              </a:rPr>
              <a:t>Actions – </a:t>
            </a:r>
            <a:r>
              <a:rPr lang="en-US" sz="2400" b="1" dirty="0">
                <a:solidFill>
                  <a:srgbClr val="014568"/>
                </a:solidFill>
              </a:rPr>
              <a:t>Perspectives &amp; Anticipations from Singapore</a:t>
            </a:r>
            <a:endParaRPr lang="en-GB" sz="2400" b="1" dirty="0">
              <a:solidFill>
                <a:srgbClr val="01456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144016" y="5805264"/>
            <a:ext cx="8892480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39750" y="1123950"/>
            <a:ext cx="7561263" cy="4752975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2295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2300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2301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chemeClr val="bg1"/>
                  </a:solidFill>
                </a:rPr>
                <a:t>www.ccs.gov.sg</a:t>
              </a:r>
              <a:endParaRPr lang="en-SG" sz="1000" b="1">
                <a:solidFill>
                  <a:schemeClr val="bg1"/>
                </a:solidFill>
              </a:endParaRPr>
            </a:p>
          </p:txBody>
        </p:sp>
      </p:grpSp>
      <p:sp>
        <p:nvSpPr>
          <p:cNvPr id="12297" name="Rectangle 64"/>
          <p:cNvSpPr>
            <a:spLocks noChangeArrowheads="1"/>
          </p:cNvSpPr>
          <p:nvPr/>
        </p:nvSpPr>
        <p:spPr bwMode="auto">
          <a:xfrm>
            <a:off x="827088" y="152400"/>
            <a:ext cx="5113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dirty="0" smtClean="0">
                <a:solidFill>
                  <a:srgbClr val="00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BALANCING ACT</a:t>
            </a:r>
            <a:endParaRPr lang="en-SG" sz="3000" dirty="0">
              <a:solidFill>
                <a:srgbClr val="00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8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Box 96"/>
          <p:cNvSpPr txBox="1">
            <a:spLocks noChangeArrowheads="1"/>
          </p:cNvSpPr>
          <p:nvPr/>
        </p:nvSpPr>
        <p:spPr bwMode="auto">
          <a:xfrm>
            <a:off x="827088" y="3140968"/>
            <a:ext cx="72009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1" indent="0" algn="just" eaLnBrk="1" hangingPunct="1"/>
            <a:r>
              <a:rPr lang="en-GB" sz="2000" dirty="0">
                <a:solidFill>
                  <a:srgbClr val="014568"/>
                </a:solidFill>
              </a:rPr>
              <a:t>CCS may </a:t>
            </a:r>
            <a:r>
              <a:rPr lang="en-GB" sz="2000" dirty="0" smtClean="0">
                <a:solidFill>
                  <a:srgbClr val="014568"/>
                </a:solidFill>
              </a:rPr>
              <a:t>also withhold </a:t>
            </a:r>
            <a:r>
              <a:rPr lang="en-GB" sz="2000" dirty="0">
                <a:solidFill>
                  <a:srgbClr val="014568"/>
                </a:solidFill>
              </a:rPr>
              <a:t>a document from the file inspection process if it is an internal document. </a:t>
            </a:r>
          </a:p>
          <a:p>
            <a:pPr lvl="1" algn="just" eaLnBrk="1" hangingPunct="1">
              <a:buFont typeface="Calibri" pitchFamily="34" charset="0"/>
              <a:buAutoNum type="romanLcPeriod"/>
            </a:pPr>
            <a:endParaRPr lang="en-US" sz="2000" dirty="0">
              <a:solidFill>
                <a:srgbClr val="014568"/>
              </a:solidFill>
            </a:endParaRPr>
          </a:p>
          <a:p>
            <a:pPr marL="0" lvl="0" indent="0" algn="just"/>
            <a:r>
              <a:rPr lang="en-GB" sz="2000" dirty="0" smtClean="0">
                <a:solidFill>
                  <a:srgbClr val="014568"/>
                </a:solidFill>
              </a:rPr>
              <a:t>Internal documents include documents produced </a:t>
            </a:r>
            <a:r>
              <a:rPr lang="en-GB" sz="2000" dirty="0">
                <a:solidFill>
                  <a:srgbClr val="014568"/>
                </a:solidFill>
              </a:rPr>
              <a:t>by </a:t>
            </a:r>
            <a:r>
              <a:rPr lang="en-GB" sz="2000" dirty="0" smtClean="0">
                <a:solidFill>
                  <a:srgbClr val="014568"/>
                </a:solidFill>
              </a:rPr>
              <a:t>CCS (e.g. oral proffers </a:t>
            </a:r>
            <a:r>
              <a:rPr lang="en-US" sz="2000" dirty="0" smtClean="0">
                <a:solidFill>
                  <a:srgbClr val="014568"/>
                </a:solidFill>
              </a:rPr>
              <a:t>reduced </a:t>
            </a:r>
            <a:r>
              <a:rPr lang="en-US" sz="2000" dirty="0">
                <a:solidFill>
                  <a:srgbClr val="014568"/>
                </a:solidFill>
              </a:rPr>
              <a:t>in writing by CCS </a:t>
            </a:r>
            <a:r>
              <a:rPr lang="en-US" sz="2000" dirty="0" smtClean="0">
                <a:solidFill>
                  <a:srgbClr val="014568"/>
                </a:solidFill>
              </a:rPr>
              <a:t>and internal deliberations</a:t>
            </a:r>
            <a:r>
              <a:rPr lang="en-GB" sz="2000" dirty="0" smtClean="0">
                <a:solidFill>
                  <a:srgbClr val="014568"/>
                </a:solidFill>
              </a:rPr>
              <a:t>) and by </a:t>
            </a:r>
            <a:r>
              <a:rPr lang="en-GB" sz="2000" dirty="0">
                <a:solidFill>
                  <a:srgbClr val="014568"/>
                </a:solidFill>
              </a:rPr>
              <a:t>any person under a contract </a:t>
            </a:r>
            <a:r>
              <a:rPr lang="en-GB" sz="2000" dirty="0" smtClean="0">
                <a:solidFill>
                  <a:srgbClr val="014568"/>
                </a:solidFill>
              </a:rPr>
              <a:t>of retainer </a:t>
            </a:r>
            <a:r>
              <a:rPr lang="en-GB" sz="2000" dirty="0">
                <a:solidFill>
                  <a:srgbClr val="014568"/>
                </a:solidFill>
              </a:rPr>
              <a:t>with the </a:t>
            </a:r>
            <a:r>
              <a:rPr lang="en-GB" sz="2000" dirty="0" smtClean="0">
                <a:solidFill>
                  <a:srgbClr val="014568"/>
                </a:solidFill>
              </a:rPr>
              <a:t>CCS (e.g. external expert).</a:t>
            </a:r>
          </a:p>
          <a:p>
            <a:pPr algn="just"/>
            <a:r>
              <a:rPr lang="en-GB" sz="2000" dirty="0">
                <a:solidFill>
                  <a:srgbClr val="014568"/>
                </a:solidFill>
              </a:rPr>
              <a:t> </a:t>
            </a:r>
            <a:endParaRPr lang="en-SG" sz="2000" dirty="0">
              <a:solidFill>
                <a:srgbClr val="014568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3714750" cy="2080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02873"/>
            <a:ext cx="2228850" cy="205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5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144016" y="5805264"/>
            <a:ext cx="8892480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39750" y="1123950"/>
            <a:ext cx="7561263" cy="4752975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2295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2300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2301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chemeClr val="bg1"/>
                  </a:solidFill>
                </a:rPr>
                <a:t>www.ccs.gov.sg</a:t>
              </a:r>
              <a:endParaRPr lang="en-SG" sz="1000" b="1">
                <a:solidFill>
                  <a:schemeClr val="bg1"/>
                </a:solidFill>
              </a:endParaRPr>
            </a:p>
          </p:txBody>
        </p:sp>
      </p:grpSp>
      <p:sp>
        <p:nvSpPr>
          <p:cNvPr id="12297" name="Rectangle 64"/>
          <p:cNvSpPr>
            <a:spLocks noChangeArrowheads="1"/>
          </p:cNvSpPr>
          <p:nvPr/>
        </p:nvSpPr>
        <p:spPr bwMode="auto">
          <a:xfrm>
            <a:off x="827088" y="152400"/>
            <a:ext cx="5113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dirty="0" smtClean="0">
                <a:solidFill>
                  <a:srgbClr val="00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BALANCING ACT</a:t>
            </a:r>
            <a:endParaRPr lang="en-SG" sz="3000" dirty="0">
              <a:solidFill>
                <a:srgbClr val="00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8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Box 96"/>
          <p:cNvSpPr txBox="1">
            <a:spLocks noChangeArrowheads="1"/>
          </p:cNvSpPr>
          <p:nvPr/>
        </p:nvSpPr>
        <p:spPr bwMode="auto">
          <a:xfrm>
            <a:off x="539750" y="3140968"/>
            <a:ext cx="748823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just"/>
            <a:r>
              <a:rPr lang="en-GB" sz="2000" dirty="0" smtClean="0">
                <a:solidFill>
                  <a:srgbClr val="014568"/>
                </a:solidFill>
              </a:rPr>
              <a:t>Documents </a:t>
            </a:r>
            <a:r>
              <a:rPr lang="en-GB" sz="2000" dirty="0">
                <a:solidFill>
                  <a:srgbClr val="014568"/>
                </a:solidFill>
              </a:rPr>
              <a:t>provided by leniency applicants </a:t>
            </a:r>
            <a:r>
              <a:rPr lang="en-GB" sz="2000" dirty="0" smtClean="0">
                <a:solidFill>
                  <a:srgbClr val="014568"/>
                </a:solidFill>
              </a:rPr>
              <a:t>are placed </a:t>
            </a:r>
            <a:r>
              <a:rPr lang="en-GB" sz="2000" dirty="0">
                <a:solidFill>
                  <a:srgbClr val="014568"/>
                </a:solidFill>
              </a:rPr>
              <a:t>in the file. Leniency submissions in documentary form (which are not records of oral submissions) </a:t>
            </a:r>
            <a:r>
              <a:rPr lang="en-GB" sz="2000" dirty="0" smtClean="0">
                <a:solidFill>
                  <a:srgbClr val="014568"/>
                </a:solidFill>
              </a:rPr>
              <a:t>will </a:t>
            </a:r>
            <a:r>
              <a:rPr lang="en-GB" sz="2000" dirty="0">
                <a:solidFill>
                  <a:srgbClr val="014568"/>
                </a:solidFill>
              </a:rPr>
              <a:t>be accessible </a:t>
            </a:r>
            <a:r>
              <a:rPr lang="en-GB" sz="2000" dirty="0" smtClean="0">
                <a:solidFill>
                  <a:srgbClr val="014568"/>
                </a:solidFill>
              </a:rPr>
              <a:t>by </a:t>
            </a:r>
            <a:r>
              <a:rPr lang="en-GB" sz="2000" dirty="0">
                <a:solidFill>
                  <a:srgbClr val="014568"/>
                </a:solidFill>
              </a:rPr>
              <a:t>the </a:t>
            </a:r>
            <a:r>
              <a:rPr lang="en-GB" sz="2000" dirty="0" smtClean="0">
                <a:solidFill>
                  <a:srgbClr val="014568"/>
                </a:solidFill>
              </a:rPr>
              <a:t>addressees. </a:t>
            </a:r>
          </a:p>
          <a:p>
            <a:pPr marL="0" indent="0" algn="just"/>
            <a:endParaRPr lang="en-GB" sz="2000" dirty="0">
              <a:solidFill>
                <a:srgbClr val="014568"/>
              </a:solidFill>
            </a:endParaRPr>
          </a:p>
          <a:p>
            <a:pPr marL="0" indent="0" algn="just"/>
            <a:r>
              <a:rPr lang="en-GB" sz="2000" dirty="0" smtClean="0">
                <a:solidFill>
                  <a:srgbClr val="014568"/>
                </a:solidFill>
              </a:rPr>
              <a:t>However</a:t>
            </a:r>
            <a:r>
              <a:rPr lang="en-GB" sz="2000" dirty="0">
                <a:solidFill>
                  <a:srgbClr val="014568"/>
                </a:solidFill>
              </a:rPr>
              <a:t>, access to these will be </a:t>
            </a:r>
            <a:r>
              <a:rPr lang="en-GB" sz="2000" dirty="0" smtClean="0">
                <a:solidFill>
                  <a:srgbClr val="014568"/>
                </a:solidFill>
              </a:rPr>
              <a:t>limited:</a:t>
            </a:r>
          </a:p>
          <a:p>
            <a:pPr marL="514350" indent="-514350" algn="just">
              <a:buFont typeface="+mj-lt"/>
              <a:buAutoNum type="romanLcPeriod"/>
            </a:pPr>
            <a:r>
              <a:rPr lang="en-GB" sz="2000" dirty="0" smtClean="0">
                <a:solidFill>
                  <a:srgbClr val="014568"/>
                </a:solidFill>
              </a:rPr>
              <a:t>Only to be viewed </a:t>
            </a:r>
            <a:r>
              <a:rPr lang="en-GB" sz="2000" dirty="0">
                <a:solidFill>
                  <a:srgbClr val="014568"/>
                </a:solidFill>
              </a:rPr>
              <a:t>at CCS’s </a:t>
            </a:r>
            <a:r>
              <a:rPr lang="en-GB" sz="2000" dirty="0" smtClean="0">
                <a:solidFill>
                  <a:srgbClr val="014568"/>
                </a:solidFill>
              </a:rPr>
              <a:t>premises; and</a:t>
            </a:r>
          </a:p>
          <a:p>
            <a:pPr marL="514350" indent="-514350" algn="just">
              <a:buFont typeface="+mj-lt"/>
              <a:buAutoNum type="romanLcPeriod"/>
            </a:pPr>
            <a:r>
              <a:rPr lang="en-GB" sz="2000" dirty="0" smtClean="0">
                <a:solidFill>
                  <a:srgbClr val="014568"/>
                </a:solidFill>
              </a:rPr>
              <a:t>No </a:t>
            </a:r>
            <a:r>
              <a:rPr lang="en-GB" sz="2000" dirty="0">
                <a:solidFill>
                  <a:srgbClr val="014568"/>
                </a:solidFill>
              </a:rPr>
              <a:t>mechanical copying will be allowed of leniency submissions in documentary form.   </a:t>
            </a:r>
            <a:endParaRPr lang="en-SG" sz="2000" dirty="0">
              <a:solidFill>
                <a:srgbClr val="014568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3714750" cy="2080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02873"/>
            <a:ext cx="2228850" cy="205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46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144016" y="5805264"/>
            <a:ext cx="8892480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39750" y="1123950"/>
            <a:ext cx="7561263" cy="4752975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2295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2300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2301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chemeClr val="bg1"/>
                  </a:solidFill>
                </a:rPr>
                <a:t>www.ccs.gov.sg</a:t>
              </a:r>
              <a:endParaRPr lang="en-SG" sz="1000" b="1">
                <a:solidFill>
                  <a:schemeClr val="bg1"/>
                </a:solidFill>
              </a:endParaRPr>
            </a:p>
          </p:txBody>
        </p:sp>
      </p:grpSp>
      <p:sp>
        <p:nvSpPr>
          <p:cNvPr id="12297" name="Rectangle 64"/>
          <p:cNvSpPr>
            <a:spLocks noChangeArrowheads="1"/>
          </p:cNvSpPr>
          <p:nvPr/>
        </p:nvSpPr>
        <p:spPr bwMode="auto">
          <a:xfrm>
            <a:off x="827088" y="152400"/>
            <a:ext cx="5113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dirty="0" smtClean="0">
                <a:solidFill>
                  <a:srgbClr val="00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BALANCING ACT</a:t>
            </a:r>
            <a:endParaRPr lang="en-SG" sz="3000" dirty="0">
              <a:solidFill>
                <a:srgbClr val="00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8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Box 96"/>
          <p:cNvSpPr txBox="1">
            <a:spLocks noChangeArrowheads="1"/>
          </p:cNvSpPr>
          <p:nvPr/>
        </p:nvSpPr>
        <p:spPr bwMode="auto">
          <a:xfrm>
            <a:off x="827088" y="3140968"/>
            <a:ext cx="72009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2000" dirty="0">
                <a:solidFill>
                  <a:srgbClr val="014568"/>
                </a:solidFill>
              </a:rPr>
              <a:t> </a:t>
            </a:r>
            <a:endParaRPr lang="en-SG" sz="2000" dirty="0">
              <a:solidFill>
                <a:srgbClr val="014568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393798"/>
              </p:ext>
            </p:extLst>
          </p:nvPr>
        </p:nvGraphicFramePr>
        <p:xfrm>
          <a:off x="551704" y="1123949"/>
          <a:ext cx="7561262" cy="45878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156200"/>
                <a:gridCol w="4405062"/>
              </a:tblGrid>
              <a:tr h="293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Type of information</a:t>
                      </a:r>
                      <a:endParaRPr lang="en-SG" sz="1100" dirty="0"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Whether to disclose</a:t>
                      </a:r>
                      <a:endParaRPr lang="en-SG" sz="1100"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43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Information which may assist the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effectLst/>
                        </a:rPr>
                        <a:t>addressee</a:t>
                      </a:r>
                      <a:endParaRPr lang="en-SG" sz="1800" dirty="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Must be disclosed, but redacted as appropriate (bearing in mind rights of defence) for confidentiality</a:t>
                      </a:r>
                      <a:endParaRPr lang="en-SG" sz="1800" dirty="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066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Information relied on by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effectLst/>
                        </a:rPr>
                        <a:t>CCS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in the PID</a:t>
                      </a:r>
                      <a:endParaRPr lang="en-SG" sz="1800" dirty="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Must be disclosed, but redacted as appropriate (bearing in mind rights of defence) for confidentiality</a:t>
                      </a:r>
                      <a:endParaRPr lang="en-SG" sz="180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89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Internal documents </a:t>
                      </a:r>
                      <a:endParaRPr lang="en-SG" sz="1800" dirty="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Must not be disclosed</a:t>
                      </a:r>
                      <a:endParaRPr lang="en-SG" sz="1800" dirty="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842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Information which strengthens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effectLst/>
                        </a:rPr>
                        <a:t>CCS’s decision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but is not relied on in the PID</a:t>
                      </a:r>
                      <a:endParaRPr lang="en-SG" sz="1800" dirty="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Must be disclosed, but redacted as appropriate (bearing in mind rights of defence) for confidentiality.</a:t>
                      </a:r>
                      <a:endParaRPr lang="en-SG" sz="1800" dirty="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802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Information which weakens the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effectLst/>
                        </a:rPr>
                        <a:t>addressee’s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potential defence but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effectLst/>
                        </a:rPr>
                        <a:t>not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relied on in the PID</a:t>
                      </a:r>
                      <a:endParaRPr lang="en-SG" sz="1800" dirty="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Must be disclosed, but redacted as appropriate (bearing in mind rights of defence) for confidentiality.</a:t>
                      </a:r>
                      <a:endParaRPr lang="en-SG" sz="1800" dirty="0">
                        <a:solidFill>
                          <a:schemeClr val="tx1"/>
                        </a:solidFill>
                        <a:effectLst/>
                        <a:latin typeface="Univer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31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252536" y="5589240"/>
            <a:ext cx="9073008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39750" y="1125538"/>
            <a:ext cx="7488238" cy="4601448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1271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1276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1277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chemeClr val="bg1"/>
                  </a:solidFill>
                </a:rPr>
                <a:t>www.ccs.gov.sg</a:t>
              </a:r>
              <a:endParaRPr lang="en-SG" sz="1000" b="1">
                <a:solidFill>
                  <a:schemeClr val="bg1"/>
                </a:solidFill>
              </a:endParaRPr>
            </a:p>
          </p:txBody>
        </p:sp>
      </p:grpSp>
      <p:sp>
        <p:nvSpPr>
          <p:cNvPr id="11273" name="Rectangle 64"/>
          <p:cNvSpPr>
            <a:spLocks noChangeArrowheads="1"/>
          </p:cNvSpPr>
          <p:nvPr/>
        </p:nvSpPr>
        <p:spPr bwMode="auto">
          <a:xfrm>
            <a:off x="827088" y="152400"/>
            <a:ext cx="5113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dirty="0" smtClean="0">
                <a:solidFill>
                  <a:srgbClr val="01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 ON PRIVATE ACTIONS</a:t>
            </a:r>
            <a:endParaRPr lang="en-SG" sz="3000" dirty="0">
              <a:solidFill>
                <a:srgbClr val="01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274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TextBox 96"/>
          <p:cNvSpPr txBox="1">
            <a:spLocks noChangeArrowheads="1"/>
          </p:cNvSpPr>
          <p:nvPr/>
        </p:nvSpPr>
        <p:spPr bwMode="auto">
          <a:xfrm>
            <a:off x="827088" y="3141663"/>
            <a:ext cx="72009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dirty="0">
                <a:solidFill>
                  <a:srgbClr val="014568"/>
                </a:solidFill>
              </a:rPr>
              <a:t>Parties suffering loss or damage directly </a:t>
            </a:r>
            <a:r>
              <a:rPr lang="en-US" dirty="0" smtClean="0">
                <a:solidFill>
                  <a:srgbClr val="014568"/>
                </a:solidFill>
              </a:rPr>
              <a:t>arising from competition law infringements are </a:t>
            </a:r>
            <a:r>
              <a:rPr lang="en-US" dirty="0">
                <a:solidFill>
                  <a:srgbClr val="014568"/>
                </a:solidFill>
              </a:rPr>
              <a:t>entitled to commence a civil action against the </a:t>
            </a:r>
            <a:r>
              <a:rPr lang="en-US" dirty="0" smtClean="0">
                <a:solidFill>
                  <a:srgbClr val="014568"/>
                </a:solidFill>
              </a:rPr>
              <a:t>addressee.</a:t>
            </a:r>
            <a:endParaRPr lang="en-US" dirty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Such </a:t>
            </a:r>
            <a:r>
              <a:rPr lang="en-US" dirty="0">
                <a:solidFill>
                  <a:srgbClr val="014568"/>
                </a:solidFill>
              </a:rPr>
              <a:t>rights </a:t>
            </a:r>
            <a:r>
              <a:rPr lang="en-US" dirty="0" smtClean="0">
                <a:solidFill>
                  <a:srgbClr val="014568"/>
                </a:solidFill>
              </a:rPr>
              <a:t>arise only after CCS </a:t>
            </a:r>
            <a:r>
              <a:rPr lang="en-US" dirty="0">
                <a:solidFill>
                  <a:srgbClr val="014568"/>
                </a:solidFill>
              </a:rPr>
              <a:t>has made a decision </a:t>
            </a:r>
            <a:r>
              <a:rPr lang="en-US" dirty="0" smtClean="0">
                <a:solidFill>
                  <a:srgbClr val="014568"/>
                </a:solidFill>
              </a:rPr>
              <a:t>on the infringement and the conclusion of the appeal, if any (i.e. no standalone private actions).</a:t>
            </a:r>
            <a:endParaRPr lang="en-US" dirty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2 </a:t>
            </a:r>
            <a:r>
              <a:rPr lang="en-US" dirty="0">
                <a:solidFill>
                  <a:srgbClr val="014568"/>
                </a:solidFill>
              </a:rPr>
              <a:t>year </a:t>
            </a:r>
            <a:r>
              <a:rPr lang="en-US" dirty="0" smtClean="0">
                <a:solidFill>
                  <a:srgbClr val="014568"/>
                </a:solidFill>
              </a:rPr>
              <a:t>time bar.</a:t>
            </a:r>
            <a:endParaRPr lang="en-US" dirty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Court bound to accept the </a:t>
            </a:r>
            <a:r>
              <a:rPr lang="en-US" dirty="0">
                <a:solidFill>
                  <a:srgbClr val="014568"/>
                </a:solidFill>
              </a:rPr>
              <a:t>infringement </a:t>
            </a:r>
            <a:r>
              <a:rPr lang="en-US" dirty="0" smtClean="0">
                <a:solidFill>
                  <a:srgbClr val="014568"/>
                </a:solidFill>
              </a:rPr>
              <a:t>decision as </a:t>
            </a:r>
            <a:r>
              <a:rPr lang="en-US" dirty="0">
                <a:solidFill>
                  <a:srgbClr val="014568"/>
                </a:solidFill>
              </a:rPr>
              <a:t>final and </a:t>
            </a:r>
            <a:r>
              <a:rPr lang="en-US" dirty="0" smtClean="0">
                <a:solidFill>
                  <a:srgbClr val="014568"/>
                </a:solidFill>
              </a:rPr>
              <a:t>conclusive.</a:t>
            </a:r>
            <a:endParaRPr lang="en-US" dirty="0">
              <a:solidFill>
                <a:srgbClr val="014568"/>
              </a:solidFill>
            </a:endParaRPr>
          </a:p>
        </p:txBody>
      </p:sp>
      <p:pic>
        <p:nvPicPr>
          <p:cNvPr id="2" name="Picture 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01" y="1082521"/>
            <a:ext cx="3798760" cy="20111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361" y="1082519"/>
            <a:ext cx="2987040" cy="198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83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252536" y="5589240"/>
            <a:ext cx="9073008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39750" y="1125537"/>
            <a:ext cx="7488238" cy="4586287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1271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1276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1277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>
                  <a:solidFill>
                    <a:schemeClr val="bg1"/>
                  </a:solidFill>
                </a:rPr>
                <a:t>www.ccs.gov.sg</a:t>
              </a:r>
              <a:endParaRPr lang="en-SG" sz="1000" b="1">
                <a:solidFill>
                  <a:schemeClr val="bg1"/>
                </a:solidFill>
              </a:endParaRPr>
            </a:p>
          </p:txBody>
        </p:sp>
      </p:grpSp>
      <p:sp>
        <p:nvSpPr>
          <p:cNvPr id="11273" name="Rectangle 64"/>
          <p:cNvSpPr>
            <a:spLocks noChangeArrowheads="1"/>
          </p:cNvSpPr>
          <p:nvPr/>
        </p:nvSpPr>
        <p:spPr bwMode="auto">
          <a:xfrm>
            <a:off x="827088" y="152400"/>
            <a:ext cx="5113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dirty="0" smtClean="0">
                <a:solidFill>
                  <a:srgbClr val="01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 ON PRIVATE ACTIONS</a:t>
            </a:r>
            <a:endParaRPr lang="en-SG" sz="3000" dirty="0">
              <a:solidFill>
                <a:srgbClr val="01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274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TextBox 96"/>
          <p:cNvSpPr txBox="1">
            <a:spLocks noChangeArrowheads="1"/>
          </p:cNvSpPr>
          <p:nvPr/>
        </p:nvSpPr>
        <p:spPr bwMode="auto">
          <a:xfrm>
            <a:off x="539750" y="3141663"/>
            <a:ext cx="748823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Immunity/leniency applicants are not protected from private actions </a:t>
            </a: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CCS already </a:t>
            </a:r>
            <a:r>
              <a:rPr lang="en-US" dirty="0">
                <a:solidFill>
                  <a:srgbClr val="014568"/>
                </a:solidFill>
              </a:rPr>
              <a:t>discloses substantial amounts of </a:t>
            </a:r>
            <a:r>
              <a:rPr lang="en-US" dirty="0" smtClean="0">
                <a:solidFill>
                  <a:srgbClr val="014568"/>
                </a:solidFill>
              </a:rPr>
              <a:t>evidence in an Infringement Decision and allows access to file by providing electronic copies of documents in a CD form to addressees</a:t>
            </a: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Private litigant can obtain such documents by way of discovery order against the addressee </a:t>
            </a: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Query: How relevant are remaining confidential and internal documents in determining causal link and quantum of damages?   </a:t>
            </a:r>
          </a:p>
          <a:p>
            <a:pPr lvl="1" eaLnBrk="1" hangingPunct="1">
              <a:buFont typeface="Calibri" pitchFamily="34" charset="0"/>
              <a:buAutoNum type="romanLcPeriod"/>
            </a:pPr>
            <a:endParaRPr lang="en-US" dirty="0">
              <a:solidFill>
                <a:srgbClr val="014568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431" y="1125538"/>
            <a:ext cx="2857500" cy="1857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77913"/>
            <a:ext cx="284797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6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MP90041172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32"/>
          <a:stretch>
            <a:fillRect/>
          </a:stretch>
        </p:blipFill>
        <p:spPr bwMode="auto">
          <a:xfrm>
            <a:off x="-2773363" y="836613"/>
            <a:ext cx="13916026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59" name="Group 2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2" name="Frame 21"/>
            <p:cNvSpPr/>
            <p:nvPr/>
          </p:nvSpPr>
          <p:spPr>
            <a:xfrm>
              <a:off x="0" y="676275"/>
              <a:ext cx="9144000" cy="5086350"/>
            </a:xfrm>
            <a:prstGeom prst="frame">
              <a:avLst>
                <a:gd name="adj1" fmla="val 53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chemeClr val="tx1"/>
                </a:solidFill>
              </a:endParaRPr>
            </a:p>
          </p:txBody>
        </p:sp>
        <p:sp>
          <p:nvSpPr>
            <p:cNvPr id="25" name="Frame 24"/>
            <p:cNvSpPr/>
            <p:nvPr/>
          </p:nvSpPr>
          <p:spPr>
            <a:xfrm>
              <a:off x="258763" y="760413"/>
              <a:ext cx="8428037" cy="4789487"/>
            </a:xfrm>
            <a:prstGeom prst="frame">
              <a:avLst>
                <a:gd name="adj1" fmla="val 3852"/>
              </a:avLst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0" y="0"/>
              <a:ext cx="9144000" cy="55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5607050"/>
              <a:ext cx="9144000" cy="1250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675688" y="0"/>
              <a:ext cx="46831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0" y="0"/>
              <a:ext cx="277813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dirty="0">
                <a:solidFill>
                  <a:srgbClr val="FFFFFF"/>
                </a:solidFill>
                <a:cs typeface="Arial" charset="0"/>
              </a:endParaRPr>
            </a:p>
          </p:txBody>
        </p:sp>
      </p:grpSp>
      <p:sp>
        <p:nvSpPr>
          <p:cNvPr id="3" name="Trapezoid 2"/>
          <p:cNvSpPr/>
          <p:nvPr/>
        </p:nvSpPr>
        <p:spPr>
          <a:xfrm>
            <a:off x="-177419" y="5413241"/>
            <a:ext cx="9321419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6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SG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19463" name="Group 9"/>
          <p:cNvGrpSpPr>
            <a:grpSpLocks/>
          </p:cNvGrpSpPr>
          <p:nvPr/>
        </p:nvGrpSpPr>
        <p:grpSpPr bwMode="auto">
          <a:xfrm>
            <a:off x="0" y="231775"/>
            <a:ext cx="9144000" cy="6626225"/>
            <a:chOff x="0" y="232131"/>
            <a:chExt cx="9144000" cy="6625869"/>
          </a:xfrm>
        </p:grpSpPr>
        <p:grpSp>
          <p:nvGrpSpPr>
            <p:cNvPr id="19468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SG" dirty="0" smtClea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0" y="6810377"/>
                <a:ext cx="9144000" cy="47623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9469" name="TextBox 6"/>
            <p:cNvSpPr txBox="1">
              <a:spLocks noChangeArrowheads="1"/>
            </p:cNvSpPr>
            <p:nvPr/>
          </p:nvSpPr>
          <p:spPr bwMode="auto">
            <a:xfrm>
              <a:off x="6084888" y="232131"/>
              <a:ext cx="2663825" cy="4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/>
              <a:r>
                <a:rPr lang="en-US" sz="2400" b="1" dirty="0">
                  <a:solidFill>
                    <a:srgbClr val="002060"/>
                  </a:solidFill>
                </a:rPr>
                <a:t>www.ccs.gov.sg</a:t>
              </a:r>
              <a:endParaRPr lang="en-SG" sz="2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163638" y="3849688"/>
            <a:ext cx="7747000" cy="1200150"/>
          </a:xfrm>
          <a:prstGeom prst="rect">
            <a:avLst/>
          </a:prstGeom>
          <a:solidFill>
            <a:srgbClr val="004568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" name="Right Triangle 18"/>
          <p:cNvSpPr/>
          <p:nvPr/>
        </p:nvSpPr>
        <p:spPr>
          <a:xfrm rot="5400000">
            <a:off x="8633620" y="5082381"/>
            <a:ext cx="309562" cy="244475"/>
          </a:xfrm>
          <a:prstGeom prst="rtTriangle">
            <a:avLst/>
          </a:prstGeom>
          <a:solidFill>
            <a:srgbClr val="0045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9466" name="Picture 362" descr="CCS LOG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38" y="5759450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TextBox 23"/>
          <p:cNvSpPr txBox="1">
            <a:spLocks noChangeArrowheads="1"/>
          </p:cNvSpPr>
          <p:nvPr/>
        </p:nvSpPr>
        <p:spPr bwMode="auto">
          <a:xfrm>
            <a:off x="1258888" y="3933825"/>
            <a:ext cx="6192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>
                <a:solidFill>
                  <a:schemeClr val="bg1"/>
                </a:solidFill>
              </a:rPr>
              <a:t>Thank </a:t>
            </a:r>
            <a:r>
              <a:rPr lang="en-US" sz="2800" b="1" dirty="0" smtClean="0">
                <a:solidFill>
                  <a:schemeClr val="bg1"/>
                </a:solidFill>
              </a:rPr>
              <a:t>you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48334 0.00047 " pathEditMode="relative" rAng="0" ptsTypes="AA">
                                      <p:cBhvr>
                                        <p:cTn id="6" dur="2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252536" y="5589240"/>
            <a:ext cx="9073008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39750" y="1125538"/>
            <a:ext cx="7488238" cy="4464050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1271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1276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1277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chemeClr val="bg1"/>
                  </a:solidFill>
                </a:rPr>
                <a:t>www.ccs.gov.sg</a:t>
              </a:r>
              <a:endParaRPr lang="en-SG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273" name="Rectangle 64"/>
          <p:cNvSpPr>
            <a:spLocks noChangeArrowheads="1"/>
          </p:cNvSpPr>
          <p:nvPr/>
        </p:nvSpPr>
        <p:spPr bwMode="auto">
          <a:xfrm>
            <a:off x="827088" y="152400"/>
            <a:ext cx="55451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rgbClr val="01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COMPETITION LAW IN SINGAPORE</a:t>
            </a:r>
            <a:endParaRPr lang="en-SG" sz="3000" dirty="0">
              <a:solidFill>
                <a:srgbClr val="01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274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TextBox 96"/>
          <p:cNvSpPr txBox="1">
            <a:spLocks noChangeArrowheads="1"/>
          </p:cNvSpPr>
          <p:nvPr/>
        </p:nvSpPr>
        <p:spPr bwMode="auto">
          <a:xfrm>
            <a:off x="683567" y="908720"/>
            <a:ext cx="7344421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sz="1900" dirty="0" smtClean="0">
                <a:solidFill>
                  <a:srgbClr val="014568"/>
                </a:solidFill>
              </a:rPr>
              <a:t>Generic Competition Law prohibiting Anti-Competitive Agreements came into operation on 2006</a:t>
            </a:r>
            <a:endParaRPr lang="en-US" sz="1900" dirty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endParaRPr lang="en-US" sz="1900" dirty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sz="1900" dirty="0" smtClean="0">
                <a:solidFill>
                  <a:srgbClr val="014568"/>
                </a:solidFill>
              </a:rPr>
              <a:t>Singapore is </a:t>
            </a:r>
            <a:r>
              <a:rPr lang="en-US" sz="1900" dirty="0">
                <a:solidFill>
                  <a:srgbClr val="014568"/>
                </a:solidFill>
              </a:rPr>
              <a:t>a common law </a:t>
            </a:r>
            <a:r>
              <a:rPr lang="en-US" sz="1900" dirty="0" smtClean="0">
                <a:solidFill>
                  <a:srgbClr val="014568"/>
                </a:solidFill>
              </a:rPr>
              <a:t>country that inherited the English legal traditions including the discovery processes. </a:t>
            </a:r>
          </a:p>
          <a:p>
            <a:pPr lvl="1" algn="just" eaLnBrk="1" hangingPunct="1">
              <a:buFont typeface="Calibri" pitchFamily="34" charset="0"/>
              <a:buAutoNum type="romanLcPeriod"/>
            </a:pPr>
            <a:endParaRPr lang="en-US" sz="1900" dirty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sz="1900" dirty="0" smtClean="0">
                <a:solidFill>
                  <a:srgbClr val="014568"/>
                </a:solidFill>
              </a:rPr>
              <a:t>However, Competition Law enforcement in Singapore is an administrative system </a:t>
            </a:r>
          </a:p>
          <a:p>
            <a:pPr lvl="1" algn="just" eaLnBrk="1" hangingPunct="1">
              <a:buFont typeface="Calibri" pitchFamily="34" charset="0"/>
              <a:buAutoNum type="romanLcPeriod"/>
            </a:pPr>
            <a:endParaRPr lang="en-US" sz="1900" dirty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sz="1900" dirty="0" smtClean="0">
                <a:solidFill>
                  <a:srgbClr val="014568"/>
                </a:solidFill>
              </a:rPr>
              <a:t>Competition Law infringement only results in civil liabilities. </a:t>
            </a:r>
          </a:p>
          <a:p>
            <a:pPr lvl="1" algn="just" eaLnBrk="1" hangingPunct="1">
              <a:buFont typeface="Calibri" pitchFamily="34" charset="0"/>
              <a:buAutoNum type="romanLcPeriod"/>
            </a:pPr>
            <a:endParaRPr lang="en-US" sz="1900" dirty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sz="1900" dirty="0" smtClean="0">
                <a:solidFill>
                  <a:srgbClr val="014568"/>
                </a:solidFill>
              </a:rPr>
              <a:t>Competition Commission of Singapore is not under any obligation to disclose information to competition agencies or courts of another jurisdiction.</a:t>
            </a:r>
          </a:p>
          <a:p>
            <a:pPr lvl="1" algn="just" eaLnBrk="1" hangingPunct="1">
              <a:buFont typeface="Calibri" pitchFamily="34" charset="0"/>
              <a:buAutoNum type="romanLcPeriod"/>
            </a:pPr>
            <a:endParaRPr lang="en-US" sz="1900" dirty="0" smtClean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sz="1900" dirty="0" smtClean="0">
                <a:solidFill>
                  <a:srgbClr val="014568"/>
                </a:solidFill>
              </a:rPr>
              <a:t>No private follow on action has yet been commenced.</a:t>
            </a:r>
            <a:endParaRPr lang="en-US" dirty="0">
              <a:solidFill>
                <a:srgbClr val="0145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3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252536" y="5589240"/>
            <a:ext cx="9073008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39750" y="1125538"/>
            <a:ext cx="7488238" cy="4464050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1271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1276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1277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chemeClr val="bg1"/>
                  </a:solidFill>
                </a:rPr>
                <a:t>www.ccs.gov.sg</a:t>
              </a:r>
              <a:endParaRPr lang="en-SG" sz="1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" name="Picture 18" descr="carte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052736"/>
            <a:ext cx="7488832" cy="1547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273" name="Rectangle 64"/>
          <p:cNvSpPr>
            <a:spLocks noChangeArrowheads="1"/>
          </p:cNvSpPr>
          <p:nvPr/>
        </p:nvSpPr>
        <p:spPr bwMode="auto">
          <a:xfrm>
            <a:off x="827088" y="152400"/>
            <a:ext cx="5113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dirty="0" smtClean="0">
                <a:solidFill>
                  <a:srgbClr val="01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LENIENCY REGIME</a:t>
            </a:r>
            <a:endParaRPr lang="en-SG" sz="3000" dirty="0">
              <a:solidFill>
                <a:srgbClr val="01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274" name="Picture 9" descr="CCS 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TextBox 96"/>
          <p:cNvSpPr txBox="1">
            <a:spLocks noChangeArrowheads="1"/>
          </p:cNvSpPr>
          <p:nvPr/>
        </p:nvSpPr>
        <p:spPr bwMode="auto">
          <a:xfrm>
            <a:off x="827088" y="3141663"/>
            <a:ext cx="72009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buFont typeface="Calibri" pitchFamily="34" charset="0"/>
              <a:buAutoNum type="romanLcPeriod"/>
            </a:pPr>
            <a:r>
              <a:rPr lang="en-GB" dirty="0">
                <a:solidFill>
                  <a:srgbClr val="014568"/>
                </a:solidFill>
              </a:rPr>
              <a:t>Leniency</a:t>
            </a:r>
            <a:r>
              <a:rPr lang="en-US" dirty="0">
                <a:solidFill>
                  <a:srgbClr val="014568"/>
                </a:solidFill>
              </a:rPr>
              <a:t> </a:t>
            </a:r>
            <a:r>
              <a:rPr lang="en-GB" dirty="0">
                <a:solidFill>
                  <a:srgbClr val="014568"/>
                </a:solidFill>
              </a:rPr>
              <a:t>Programme</a:t>
            </a:r>
            <a:r>
              <a:rPr lang="en-US" dirty="0">
                <a:solidFill>
                  <a:srgbClr val="014568"/>
                </a:solidFill>
              </a:rPr>
              <a:t> since </a:t>
            </a:r>
            <a:r>
              <a:rPr lang="en-US" dirty="0" smtClean="0">
                <a:solidFill>
                  <a:srgbClr val="014568"/>
                </a:solidFill>
              </a:rPr>
              <a:t>2006 – an important tool in detecting cartels.</a:t>
            </a:r>
            <a:endParaRPr lang="en-US" dirty="0">
              <a:solidFill>
                <a:srgbClr val="014568"/>
              </a:solidFill>
            </a:endParaRPr>
          </a:p>
          <a:p>
            <a:pPr lvl="1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3 </a:t>
            </a:r>
            <a:r>
              <a:rPr lang="en-US" dirty="0">
                <a:solidFill>
                  <a:srgbClr val="014568"/>
                </a:solidFill>
              </a:rPr>
              <a:t>successful leniency </a:t>
            </a:r>
            <a:r>
              <a:rPr lang="en-US" dirty="0" smtClean="0">
                <a:solidFill>
                  <a:srgbClr val="014568"/>
                </a:solidFill>
              </a:rPr>
              <a:t>cases </a:t>
            </a:r>
            <a:r>
              <a:rPr lang="en-US" dirty="0">
                <a:solidFill>
                  <a:srgbClr val="014568"/>
                </a:solidFill>
              </a:rPr>
              <a:t>- Electrical Works </a:t>
            </a:r>
            <a:r>
              <a:rPr lang="en-US" dirty="0" smtClean="0">
                <a:solidFill>
                  <a:srgbClr val="014568"/>
                </a:solidFill>
              </a:rPr>
              <a:t>Case, Ball Bearings Case &amp; Freight Forwarders</a:t>
            </a:r>
          </a:p>
          <a:p>
            <a:pPr lvl="1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Identity of Leniency applicant disclosed in Proposed Infringement Decision </a:t>
            </a:r>
            <a:endParaRPr lang="en-US" dirty="0">
              <a:solidFill>
                <a:srgbClr val="014568"/>
              </a:solidFill>
            </a:endParaRPr>
          </a:p>
          <a:p>
            <a:pPr lvl="1" eaLnBrk="1" hangingPunct="1">
              <a:buFont typeface="Calibri" pitchFamily="34" charset="0"/>
              <a:buAutoNum type="romanLcPeriod"/>
            </a:pPr>
            <a:r>
              <a:rPr lang="en-US" dirty="0" smtClean="0">
                <a:solidFill>
                  <a:srgbClr val="014568"/>
                </a:solidFill>
              </a:rPr>
              <a:t>Enforcement tool complimented by Secret </a:t>
            </a:r>
            <a:r>
              <a:rPr lang="en-US" dirty="0">
                <a:solidFill>
                  <a:srgbClr val="014568"/>
                </a:solidFill>
              </a:rPr>
              <a:t>Complaint &amp; Reward </a:t>
            </a:r>
            <a:r>
              <a:rPr lang="en-US" dirty="0" smtClean="0">
                <a:solidFill>
                  <a:srgbClr val="014568"/>
                </a:solidFill>
              </a:rPr>
              <a:t>Scheme which is relatively more sensitive</a:t>
            </a:r>
            <a:endParaRPr lang="en-US" dirty="0">
              <a:solidFill>
                <a:srgbClr val="014568"/>
              </a:solidFill>
            </a:endParaRPr>
          </a:p>
          <a:p>
            <a:pPr lvl="1" eaLnBrk="1" hangingPunct="1">
              <a:buFont typeface="Calibri" pitchFamily="34" charset="0"/>
              <a:buAutoNum type="romanLcPeriod"/>
            </a:pPr>
            <a:endParaRPr lang="en-US" dirty="0">
              <a:solidFill>
                <a:srgbClr val="0145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6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8435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8441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8442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chemeClr val="bg1"/>
                  </a:solidFill>
                </a:rPr>
                <a:t>www.ccs.gov.sg</a:t>
              </a:r>
              <a:endParaRPr lang="en-SG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436" name="Rectangle 64"/>
          <p:cNvSpPr>
            <a:spLocks noChangeArrowheads="1"/>
          </p:cNvSpPr>
          <p:nvPr/>
        </p:nvSpPr>
        <p:spPr bwMode="auto">
          <a:xfrm>
            <a:off x="827088" y="152400"/>
            <a:ext cx="7632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dirty="0">
                <a:solidFill>
                  <a:srgbClr val="004568"/>
                </a:solidFill>
                <a:latin typeface="Calibri" pitchFamily="34" charset="0"/>
              </a:rPr>
              <a:t>Secret complainant and Whistleblower program</a:t>
            </a:r>
            <a:endParaRPr lang="en-SG" sz="3600" dirty="0">
              <a:solidFill>
                <a:srgbClr val="004568"/>
              </a:solidFill>
              <a:latin typeface="Calibri" pitchFamily="34" charset="0"/>
            </a:endParaRPr>
          </a:p>
        </p:txBody>
      </p:sp>
      <p:pic>
        <p:nvPicPr>
          <p:cNvPr id="18437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39750" y="2719370"/>
            <a:ext cx="8135938" cy="3508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00050" indent="-400050" algn="just">
              <a:spcBef>
                <a:spcPts val="0"/>
              </a:spcBef>
              <a:spcAft>
                <a:spcPts val="600"/>
              </a:spcAft>
              <a:buFont typeface="+mj-lt"/>
              <a:buAutoNum type="romanLcPeriod"/>
              <a:defRPr/>
            </a:pPr>
            <a:r>
              <a:rPr lang="en-US" sz="17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Secret complainants </a:t>
            </a:r>
          </a:p>
          <a:p>
            <a:pPr marL="857250" lvl="1" indent="-400050" algn="just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sz="17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Provides persons with an additional layer of protection regarding their identities</a:t>
            </a:r>
          </a:p>
          <a:p>
            <a:pPr marL="857250" lvl="1" indent="-400050" algn="just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sz="17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Reward seekers under whistleblower scheme also fall under the category of  secret complainants</a:t>
            </a:r>
          </a:p>
          <a:p>
            <a:pPr marL="400050" indent="-400050" algn="just">
              <a:spcBef>
                <a:spcPts val="0"/>
              </a:spcBef>
              <a:spcAft>
                <a:spcPts val="600"/>
              </a:spcAft>
              <a:buFont typeface="+mj-lt"/>
              <a:buAutoNum type="romanLcPeriod"/>
              <a:defRPr/>
            </a:pPr>
            <a:r>
              <a:rPr lang="en-US" sz="17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Whistleblower or Reward scheme</a:t>
            </a:r>
          </a:p>
          <a:p>
            <a:pPr marL="857250" lvl="1" indent="-400050" algn="just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sz="17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Launched in 2009, </a:t>
            </a:r>
            <a:r>
              <a:rPr lang="en-US" sz="17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revamped </a:t>
            </a:r>
            <a:r>
              <a:rPr lang="en-US" sz="17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 December 2013</a:t>
            </a:r>
          </a:p>
          <a:p>
            <a:pPr marL="857250" lvl="1" indent="-400050" algn="just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sz="17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Any person coming forward with first hand information on cartel cases eligible for a reward – no payments if an investigation is already on-going</a:t>
            </a:r>
          </a:p>
          <a:p>
            <a:pPr marL="857250" lvl="1" indent="-400050" algn="just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US" sz="17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Initiator of cartel or directly involved will not be eligible</a:t>
            </a:r>
          </a:p>
          <a:p>
            <a:pPr marL="857250" lvl="1" indent="-400050" algn="just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  <a:defRPr/>
            </a:pPr>
            <a:r>
              <a:rPr lang="en-SG" sz="17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Reward amount at CCS discretion up to S$120,000</a:t>
            </a:r>
          </a:p>
        </p:txBody>
      </p:sp>
      <p:pic>
        <p:nvPicPr>
          <p:cNvPr id="13" name="Picture 19" descr="C:\Users\ccssphari\Pictures\Presentations\whistleblower-protec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340768"/>
            <a:ext cx="3672408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8" descr="C:\Users\ccssphari\Pictures\Presentations\whistle-blow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764704"/>
            <a:ext cx="3875584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2530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6"/>
          <p:cNvGrpSpPr>
            <a:grpSpLocks/>
          </p:cNvGrpSpPr>
          <p:nvPr/>
        </p:nvGrpSpPr>
        <p:grpSpPr bwMode="auto">
          <a:xfrm>
            <a:off x="0" y="336550"/>
            <a:ext cx="9144000" cy="6521450"/>
            <a:chOff x="0" y="336500"/>
            <a:chExt cx="9144000" cy="6521500"/>
          </a:xfrm>
        </p:grpSpPr>
        <p:sp>
          <p:nvSpPr>
            <p:cNvPr id="8" name="Rectangle 7"/>
            <p:cNvSpPr/>
            <p:nvPr/>
          </p:nvSpPr>
          <p:spPr>
            <a:xfrm>
              <a:off x="0" y="336500"/>
              <a:ext cx="841375" cy="328616"/>
            </a:xfrm>
            <a:prstGeom prst="rect">
              <a:avLst/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grpSp>
          <p:nvGrpSpPr>
            <p:cNvPr id="5254" name="Group 9"/>
            <p:cNvGrpSpPr>
              <a:grpSpLocks/>
            </p:cNvGrpSpPr>
            <p:nvPr/>
          </p:nvGrpSpPr>
          <p:grpSpPr bwMode="auto">
            <a:xfrm>
              <a:off x="0" y="5711174"/>
              <a:ext cx="9144000" cy="1146826"/>
              <a:chOff x="0" y="5711174"/>
              <a:chExt cx="9144000" cy="1146826"/>
            </a:xfrm>
          </p:grpSpPr>
          <p:grpSp>
            <p:nvGrpSpPr>
              <p:cNvPr id="5255" name="Group 45"/>
              <p:cNvGrpSpPr>
                <a:grpSpLocks/>
              </p:cNvGrpSpPr>
              <p:nvPr/>
            </p:nvGrpSpPr>
            <p:grpSpPr bwMode="auto">
              <a:xfrm>
                <a:off x="0" y="5711174"/>
                <a:ext cx="9144000" cy="1146826"/>
                <a:chOff x="0" y="5711174"/>
                <a:chExt cx="9144000" cy="1146826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0" y="6496050"/>
                  <a:ext cx="9144000" cy="36195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4568">
                        <a:shade val="30000"/>
                        <a:satMod val="115000"/>
                      </a:srgbClr>
                    </a:gs>
                    <a:gs pos="50000">
                      <a:srgbClr val="004568">
                        <a:shade val="67500"/>
                        <a:satMod val="115000"/>
                      </a:srgbClr>
                    </a:gs>
                    <a:gs pos="100000">
                      <a:srgbClr val="004568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/>
                </a:p>
              </p:txBody>
            </p:sp>
            <p:pic>
              <p:nvPicPr>
                <p:cNvPr id="5260" name="Picture 14" descr="CCS LOGO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21848" y="5711174"/>
                  <a:ext cx="773297" cy="6936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0" y="6810375"/>
                  <a:ext cx="9144000" cy="47625"/>
                </a:xfrm>
                <a:prstGeom prst="rect">
                  <a:avLst/>
                </a:prstGeom>
                <a:solidFill>
                  <a:srgbClr val="F68B1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/>
                </a:p>
              </p:txBody>
            </p:sp>
          </p:grpSp>
          <p:sp>
            <p:nvSpPr>
              <p:cNvPr id="5256" name="TextBox 6"/>
              <p:cNvSpPr txBox="1">
                <a:spLocks noChangeArrowheads="1"/>
              </p:cNvSpPr>
              <p:nvPr/>
            </p:nvSpPr>
            <p:spPr bwMode="auto">
              <a:xfrm>
                <a:off x="152400" y="6526054"/>
                <a:ext cx="226695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000" b="1" dirty="0">
                    <a:solidFill>
                      <a:schemeClr val="bg1"/>
                    </a:solidFill>
                  </a:rPr>
                  <a:t>www.ccs.gov.sg</a:t>
                </a:r>
                <a:endParaRPr lang="en-SG" sz="1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123" name="Group 74"/>
          <p:cNvGrpSpPr>
            <a:grpSpLocks/>
          </p:cNvGrpSpPr>
          <p:nvPr/>
        </p:nvGrpSpPr>
        <p:grpSpPr bwMode="auto">
          <a:xfrm>
            <a:off x="144463" y="1125538"/>
            <a:ext cx="9036050" cy="5040312"/>
            <a:chOff x="144015" y="1339702"/>
            <a:chExt cx="9036497" cy="5040560"/>
          </a:xfrm>
        </p:grpSpPr>
        <p:sp>
          <p:nvSpPr>
            <p:cNvPr id="3" name="Trapezoid 2"/>
            <p:cNvSpPr/>
            <p:nvPr/>
          </p:nvSpPr>
          <p:spPr>
            <a:xfrm>
              <a:off x="144015" y="5327634"/>
              <a:ext cx="9036497" cy="1052628"/>
            </a:xfrm>
            <a:prstGeom prst="trapezoid">
              <a:avLst>
                <a:gd name="adj" fmla="val 88797"/>
              </a:avLst>
            </a:prstGeom>
            <a:gradFill flip="none" rotWithShape="1">
              <a:gsLst>
                <a:gs pos="0">
                  <a:schemeClr val="tx1">
                    <a:alpha val="53000"/>
                  </a:schemeClr>
                </a:gs>
                <a:gs pos="100000">
                  <a:srgbClr val="004569"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531384" y="1339702"/>
              <a:ext cx="8112526" cy="41896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tint val="66000"/>
                    <a:satMod val="160000"/>
                  </a:schemeClr>
                </a:gs>
                <a:gs pos="50000">
                  <a:schemeClr val="bg1">
                    <a:lumMod val="75000"/>
                    <a:tint val="44500"/>
                    <a:satMod val="160000"/>
                  </a:schemeClr>
                </a:gs>
                <a:gs pos="100000">
                  <a:schemeClr val="bg1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7846" y="1504431"/>
              <a:ext cx="7746303" cy="3896909"/>
            </a:xfrm>
            <a:prstGeom prst="rect">
              <a:avLst/>
            </a:prstGeom>
            <a:gradFill flip="none" rotWithShape="1">
              <a:gsLst>
                <a:gs pos="0">
                  <a:srgbClr val="004568">
                    <a:shade val="30000"/>
                    <a:satMod val="115000"/>
                  </a:srgbClr>
                </a:gs>
                <a:gs pos="50000">
                  <a:srgbClr val="004568">
                    <a:shade val="67500"/>
                    <a:satMod val="115000"/>
                  </a:srgbClr>
                </a:gs>
                <a:gs pos="100000">
                  <a:srgbClr val="004568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87400" y="174625"/>
            <a:ext cx="77533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spc="-200" dirty="0" smtClean="0">
                <a:solidFill>
                  <a:srgbClr val="004568"/>
                </a:solidFill>
                <a:latin typeface="+mj-lt"/>
                <a:cs typeface="Arial" pitchFamily="34" charset="0"/>
              </a:rPr>
              <a:t>INVESTIGATION PROCEDURE</a:t>
            </a:r>
            <a:endParaRPr lang="en-SG" sz="3000" spc="-200" dirty="0">
              <a:solidFill>
                <a:srgbClr val="004568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5125" name="Group 69"/>
          <p:cNvGrpSpPr>
            <a:grpSpLocks/>
          </p:cNvGrpSpPr>
          <p:nvPr/>
        </p:nvGrpSpPr>
        <p:grpSpPr bwMode="auto">
          <a:xfrm>
            <a:off x="1228725" y="2205038"/>
            <a:ext cx="1571625" cy="2192337"/>
            <a:chOff x="1228726" y="2695575"/>
            <a:chExt cx="1571624" cy="2193261"/>
          </a:xfrm>
        </p:grpSpPr>
        <p:grpSp>
          <p:nvGrpSpPr>
            <p:cNvPr id="5242" name="Group 29"/>
            <p:cNvGrpSpPr>
              <a:grpSpLocks/>
            </p:cNvGrpSpPr>
            <p:nvPr/>
          </p:nvGrpSpPr>
          <p:grpSpPr bwMode="auto">
            <a:xfrm>
              <a:off x="1409700" y="2695575"/>
              <a:ext cx="1276349" cy="1276349"/>
              <a:chOff x="409575" y="3419475"/>
              <a:chExt cx="2028825" cy="2028825"/>
            </a:xfrm>
          </p:grpSpPr>
          <p:sp>
            <p:nvSpPr>
              <p:cNvPr id="31" name="Rounded Rectangle 30"/>
              <p:cNvSpPr/>
              <p:nvPr/>
            </p:nvSpPr>
            <p:spPr>
              <a:xfrm>
                <a:off x="409577" y="3419475"/>
                <a:ext cx="2028825" cy="2029682"/>
              </a:xfrm>
              <a:prstGeom prst="roundRect">
                <a:avLst>
                  <a:gd name="adj" fmla="val 13381"/>
                </a:avLst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475185" y="3467439"/>
                <a:ext cx="1887514" cy="1105722"/>
              </a:xfrm>
              <a:prstGeom prst="roundRect">
                <a:avLst>
                  <a:gd name="adj" fmla="val 19253"/>
                </a:avLst>
              </a:prstGeom>
              <a:gradFill flip="none" rotWithShape="1">
                <a:gsLst>
                  <a:gs pos="0">
                    <a:schemeClr val="bg1">
                      <a:alpha val="76000"/>
                    </a:schemeClr>
                  </a:gs>
                  <a:gs pos="60000">
                    <a:schemeClr val="bg1">
                      <a:lumMod val="75000"/>
                      <a:tint val="44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</p:grpSp>
        <p:sp>
          <p:nvSpPr>
            <p:cNvPr id="5243" name="TextBox 64"/>
            <p:cNvSpPr txBox="1">
              <a:spLocks noChangeArrowheads="1"/>
            </p:cNvSpPr>
            <p:nvPr/>
          </p:nvSpPr>
          <p:spPr bwMode="auto">
            <a:xfrm>
              <a:off x="1228726" y="4057650"/>
              <a:ext cx="1571624" cy="831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600" dirty="0">
                  <a:solidFill>
                    <a:srgbClr val="F68B1E"/>
                  </a:solidFill>
                  <a:latin typeface="Calibri" pitchFamily="34" charset="0"/>
                </a:rPr>
                <a:t>Initiation &amp; Preliminary Enquiry</a:t>
              </a:r>
              <a:endParaRPr lang="en-SG" sz="1600" dirty="0">
                <a:solidFill>
                  <a:srgbClr val="F68B1E"/>
                </a:solidFill>
                <a:latin typeface="Calibri" pitchFamily="34" charset="0"/>
              </a:endParaRPr>
            </a:p>
          </p:txBody>
        </p:sp>
      </p:grpSp>
      <p:grpSp>
        <p:nvGrpSpPr>
          <p:cNvPr id="5126" name="Group 70"/>
          <p:cNvGrpSpPr>
            <a:grpSpLocks/>
          </p:cNvGrpSpPr>
          <p:nvPr/>
        </p:nvGrpSpPr>
        <p:grpSpPr bwMode="auto">
          <a:xfrm>
            <a:off x="2771775" y="2205038"/>
            <a:ext cx="1752600" cy="2647950"/>
            <a:chOff x="2771775" y="2705100"/>
            <a:chExt cx="1752600" cy="2647099"/>
          </a:xfrm>
        </p:grpSpPr>
        <p:grpSp>
          <p:nvGrpSpPr>
            <p:cNvPr id="5237" name="Group 34"/>
            <p:cNvGrpSpPr>
              <a:grpSpLocks/>
            </p:cNvGrpSpPr>
            <p:nvPr/>
          </p:nvGrpSpPr>
          <p:grpSpPr bwMode="auto">
            <a:xfrm>
              <a:off x="3095625" y="2705100"/>
              <a:ext cx="1276349" cy="1276349"/>
              <a:chOff x="504825" y="1171575"/>
              <a:chExt cx="2028825" cy="2028825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504825" y="1171575"/>
                <a:ext cx="2028827" cy="2028175"/>
              </a:xfrm>
              <a:prstGeom prst="roundRect">
                <a:avLst>
                  <a:gd name="adj" fmla="val 13381"/>
                </a:avLst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570434" y="1219504"/>
                <a:ext cx="1887515" cy="1104901"/>
              </a:xfrm>
              <a:prstGeom prst="roundRect">
                <a:avLst>
                  <a:gd name="adj" fmla="val 19253"/>
                </a:avLst>
              </a:prstGeom>
              <a:gradFill flip="none" rotWithShape="1">
                <a:gsLst>
                  <a:gs pos="0">
                    <a:schemeClr val="bg1">
                      <a:alpha val="76000"/>
                    </a:schemeClr>
                  </a:gs>
                  <a:gs pos="60000">
                    <a:schemeClr val="bg1">
                      <a:lumMod val="75000"/>
                      <a:tint val="44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</p:grpSp>
        <p:sp>
          <p:nvSpPr>
            <p:cNvPr id="56" name="Right Arrow 55"/>
            <p:cNvSpPr/>
            <p:nvPr/>
          </p:nvSpPr>
          <p:spPr>
            <a:xfrm>
              <a:off x="2771775" y="3171675"/>
              <a:ext cx="257175" cy="265027"/>
            </a:xfrm>
            <a:prstGeom prst="rightArrow">
              <a:avLst/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5239" name="TextBox 61"/>
            <p:cNvSpPr txBox="1">
              <a:spLocks noChangeArrowheads="1"/>
            </p:cNvSpPr>
            <p:nvPr/>
          </p:nvSpPr>
          <p:spPr bwMode="auto">
            <a:xfrm>
              <a:off x="2952751" y="4029075"/>
              <a:ext cx="1571624" cy="1323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600" dirty="0">
                  <a:solidFill>
                    <a:srgbClr val="F68B1E"/>
                  </a:solidFill>
                  <a:latin typeface="Calibri" pitchFamily="34" charset="0"/>
                </a:rPr>
                <a:t>Investigation, Exercise of Formal Powers: Section 63, 64 &amp; 65</a:t>
              </a:r>
              <a:endParaRPr lang="en-SG" sz="1600" dirty="0">
                <a:solidFill>
                  <a:srgbClr val="F68B1E"/>
                </a:solidFill>
                <a:latin typeface="Calibri" pitchFamily="34" charset="0"/>
              </a:endParaRPr>
            </a:p>
          </p:txBody>
        </p:sp>
      </p:grpSp>
      <p:grpSp>
        <p:nvGrpSpPr>
          <p:cNvPr id="5127" name="Group 71"/>
          <p:cNvGrpSpPr>
            <a:grpSpLocks/>
          </p:cNvGrpSpPr>
          <p:nvPr/>
        </p:nvGrpSpPr>
        <p:grpSpPr bwMode="auto">
          <a:xfrm>
            <a:off x="4448175" y="2205038"/>
            <a:ext cx="1790700" cy="2130425"/>
            <a:chOff x="4448175" y="2705100"/>
            <a:chExt cx="1790700" cy="2131074"/>
          </a:xfrm>
        </p:grpSpPr>
        <p:grpSp>
          <p:nvGrpSpPr>
            <p:cNvPr id="5232" name="Group 41"/>
            <p:cNvGrpSpPr>
              <a:grpSpLocks/>
            </p:cNvGrpSpPr>
            <p:nvPr/>
          </p:nvGrpSpPr>
          <p:grpSpPr bwMode="auto">
            <a:xfrm>
              <a:off x="4781550" y="2705100"/>
              <a:ext cx="1276349" cy="1276349"/>
              <a:chOff x="-1685925" y="1209675"/>
              <a:chExt cx="2028825" cy="2028825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-1685925" y="1209675"/>
                <a:ext cx="2028827" cy="2029445"/>
              </a:xfrm>
              <a:prstGeom prst="roundRect">
                <a:avLst>
                  <a:gd name="adj" fmla="val 13381"/>
                </a:avLst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-1620316" y="1257634"/>
                <a:ext cx="1887515" cy="1105593"/>
              </a:xfrm>
              <a:prstGeom prst="roundRect">
                <a:avLst>
                  <a:gd name="adj" fmla="val 19253"/>
                </a:avLst>
              </a:prstGeom>
              <a:gradFill flip="none" rotWithShape="1">
                <a:gsLst>
                  <a:gs pos="0">
                    <a:schemeClr val="bg1">
                      <a:alpha val="76000"/>
                    </a:schemeClr>
                  </a:gs>
                  <a:gs pos="60000">
                    <a:schemeClr val="bg1">
                      <a:lumMod val="75000"/>
                      <a:tint val="44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</p:grpSp>
        <p:sp>
          <p:nvSpPr>
            <p:cNvPr id="60" name="Right Arrow 59"/>
            <p:cNvSpPr/>
            <p:nvPr/>
          </p:nvSpPr>
          <p:spPr>
            <a:xfrm>
              <a:off x="4448175" y="3181495"/>
              <a:ext cx="257175" cy="265193"/>
            </a:xfrm>
            <a:prstGeom prst="rightArrow">
              <a:avLst/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5234" name="TextBox 62"/>
            <p:cNvSpPr txBox="1">
              <a:spLocks noChangeArrowheads="1"/>
            </p:cNvSpPr>
            <p:nvPr/>
          </p:nvSpPr>
          <p:spPr bwMode="auto">
            <a:xfrm>
              <a:off x="4667251" y="4005064"/>
              <a:ext cx="1571624" cy="831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600" dirty="0">
                  <a:solidFill>
                    <a:srgbClr val="F68B1E"/>
                  </a:solidFill>
                  <a:latin typeface="Calibri" pitchFamily="34" charset="0"/>
                </a:rPr>
                <a:t>Interviews &amp; Information Gathering</a:t>
              </a:r>
              <a:endParaRPr lang="en-SG" sz="1600" dirty="0">
                <a:solidFill>
                  <a:srgbClr val="F68B1E"/>
                </a:solidFill>
                <a:latin typeface="Calibri" pitchFamily="34" charset="0"/>
              </a:endParaRPr>
            </a:p>
          </p:txBody>
        </p:sp>
      </p:grpSp>
      <p:grpSp>
        <p:nvGrpSpPr>
          <p:cNvPr id="5128" name="Group 72"/>
          <p:cNvGrpSpPr>
            <a:grpSpLocks/>
          </p:cNvGrpSpPr>
          <p:nvPr/>
        </p:nvGrpSpPr>
        <p:grpSpPr bwMode="auto">
          <a:xfrm>
            <a:off x="6124575" y="2205038"/>
            <a:ext cx="1762125" cy="2184400"/>
            <a:chOff x="6124575" y="2705100"/>
            <a:chExt cx="1762125" cy="2184277"/>
          </a:xfrm>
        </p:grpSpPr>
        <p:grpSp>
          <p:nvGrpSpPr>
            <p:cNvPr id="5227" name="Group 48"/>
            <p:cNvGrpSpPr>
              <a:grpSpLocks/>
            </p:cNvGrpSpPr>
            <p:nvPr/>
          </p:nvGrpSpPr>
          <p:grpSpPr bwMode="auto">
            <a:xfrm>
              <a:off x="6496050" y="2705100"/>
              <a:ext cx="1276349" cy="1276349"/>
              <a:chOff x="-1857375" y="3438525"/>
              <a:chExt cx="2028825" cy="2028825"/>
            </a:xfrm>
          </p:grpSpPr>
          <p:sp>
            <p:nvSpPr>
              <p:cNvPr id="50" name="Rounded Rectangle 49"/>
              <p:cNvSpPr/>
              <p:nvPr/>
            </p:nvSpPr>
            <p:spPr>
              <a:xfrm>
                <a:off x="-1857375" y="3438525"/>
                <a:ext cx="2028827" cy="2028712"/>
              </a:xfrm>
              <a:prstGeom prst="roundRect">
                <a:avLst>
                  <a:gd name="adj" fmla="val 13381"/>
                </a:avLst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-1791766" y="3486466"/>
                <a:ext cx="1887515" cy="1105194"/>
              </a:xfrm>
              <a:prstGeom prst="roundRect">
                <a:avLst>
                  <a:gd name="adj" fmla="val 19253"/>
                </a:avLst>
              </a:prstGeom>
              <a:gradFill flip="none" rotWithShape="1">
                <a:gsLst>
                  <a:gs pos="0">
                    <a:schemeClr val="bg1">
                      <a:alpha val="76000"/>
                    </a:schemeClr>
                  </a:gs>
                  <a:gs pos="60000">
                    <a:schemeClr val="bg1">
                      <a:lumMod val="75000"/>
                      <a:tint val="44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</p:grpSp>
        <p:sp>
          <p:nvSpPr>
            <p:cNvPr id="61" name="Right Arrow 60"/>
            <p:cNvSpPr/>
            <p:nvPr/>
          </p:nvSpPr>
          <p:spPr>
            <a:xfrm>
              <a:off x="6124575" y="3190848"/>
              <a:ext cx="257175" cy="265097"/>
            </a:xfrm>
            <a:prstGeom prst="rightArrow">
              <a:avLst/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5229" name="TextBox 63"/>
            <p:cNvSpPr txBox="1">
              <a:spLocks noChangeArrowheads="1"/>
            </p:cNvSpPr>
            <p:nvPr/>
          </p:nvSpPr>
          <p:spPr bwMode="auto">
            <a:xfrm>
              <a:off x="6305550" y="4058488"/>
              <a:ext cx="1581150" cy="830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600" dirty="0">
                  <a:solidFill>
                    <a:srgbClr val="F68B1E"/>
                  </a:solidFill>
                  <a:latin typeface="Calibri" pitchFamily="34" charset="0"/>
                </a:rPr>
                <a:t>Evidence Review &amp; Assessment of Facts</a:t>
              </a:r>
              <a:endParaRPr lang="en-SG" sz="1600" dirty="0">
                <a:solidFill>
                  <a:srgbClr val="F68B1E"/>
                </a:solidFill>
                <a:latin typeface="Calibri" pitchFamily="34" charset="0"/>
              </a:endParaRPr>
            </a:p>
          </p:txBody>
        </p:sp>
      </p:grpSp>
      <p:grpSp>
        <p:nvGrpSpPr>
          <p:cNvPr id="5129" name="Group 127"/>
          <p:cNvGrpSpPr>
            <a:grpSpLocks/>
          </p:cNvGrpSpPr>
          <p:nvPr/>
        </p:nvGrpSpPr>
        <p:grpSpPr bwMode="auto">
          <a:xfrm>
            <a:off x="4932363" y="2492375"/>
            <a:ext cx="1114425" cy="906463"/>
            <a:chOff x="6876256" y="2132856"/>
            <a:chExt cx="1152128" cy="936104"/>
          </a:xfrm>
        </p:grpSpPr>
        <p:grpSp>
          <p:nvGrpSpPr>
            <p:cNvPr id="5217" name="Group 19"/>
            <p:cNvGrpSpPr>
              <a:grpSpLocks/>
            </p:cNvGrpSpPr>
            <p:nvPr/>
          </p:nvGrpSpPr>
          <p:grpSpPr bwMode="auto">
            <a:xfrm>
              <a:off x="6948264" y="2132856"/>
              <a:ext cx="936104" cy="606490"/>
              <a:chOff x="4932040" y="1988840"/>
              <a:chExt cx="5112568" cy="3312368"/>
            </a:xfrm>
          </p:grpSpPr>
          <p:sp>
            <p:nvSpPr>
              <p:cNvPr id="70" name="Rounded Rectangular Callout 69"/>
              <p:cNvSpPr/>
              <p:nvPr/>
            </p:nvSpPr>
            <p:spPr>
              <a:xfrm>
                <a:off x="4932040" y="1988840"/>
                <a:ext cx="3096344" cy="2376264"/>
              </a:xfrm>
              <a:prstGeom prst="wedgeRoundRectCallout">
                <a:avLst>
                  <a:gd name="adj1" fmla="val -117"/>
                  <a:gd name="adj2" fmla="val 71689"/>
                  <a:gd name="adj3" fmla="val 16667"/>
                </a:avLst>
              </a:prstGeom>
              <a:solidFill>
                <a:schemeClr val="bg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sz="2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Rounded Rectangular Callout 70"/>
              <p:cNvSpPr/>
              <p:nvPr/>
            </p:nvSpPr>
            <p:spPr>
              <a:xfrm flipH="1">
                <a:off x="6948264" y="2924944"/>
                <a:ext cx="3096344" cy="2376264"/>
              </a:xfrm>
              <a:prstGeom prst="wedgeRoundRectCallout">
                <a:avLst>
                  <a:gd name="adj1" fmla="val -117"/>
                  <a:gd name="adj2" fmla="val 71689"/>
                  <a:gd name="adj3" fmla="val 16667"/>
                </a:avLst>
              </a:prstGeom>
              <a:gradFill flip="none" rotWithShape="1">
                <a:gsLst>
                  <a:gs pos="0">
                    <a:schemeClr val="accent1">
                      <a:lumMod val="5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5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sz="2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Rounded Rectangle 72"/>
              <p:cNvSpPr/>
              <p:nvPr/>
            </p:nvSpPr>
            <p:spPr>
              <a:xfrm>
                <a:off x="7093364" y="3000611"/>
                <a:ext cx="2805586" cy="1217704"/>
              </a:xfrm>
              <a:prstGeom prst="roundRect">
                <a:avLst>
                  <a:gd name="adj" fmla="val 25586"/>
                </a:avLst>
              </a:prstGeom>
              <a:gradFill>
                <a:gsLst>
                  <a:gs pos="0">
                    <a:schemeClr val="bg1">
                      <a:alpha val="75000"/>
                    </a:schemeClr>
                  </a:gs>
                  <a:gs pos="85000">
                    <a:srgbClr val="0070C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sz="2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Rounded Rectangle 74"/>
              <p:cNvSpPr/>
              <p:nvPr/>
            </p:nvSpPr>
            <p:spPr>
              <a:xfrm>
                <a:off x="4942119" y="1988840"/>
                <a:ext cx="2841440" cy="1217704"/>
              </a:xfrm>
              <a:prstGeom prst="roundRect">
                <a:avLst>
                  <a:gd name="adj" fmla="val 2558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85000">
                    <a:srgbClr val="0070C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sz="2600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9" name="Oval 58"/>
            <p:cNvSpPr/>
            <p:nvPr/>
          </p:nvSpPr>
          <p:spPr>
            <a:xfrm>
              <a:off x="6876256" y="2780424"/>
              <a:ext cx="1152128" cy="28853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26000"/>
                  </a:schemeClr>
                </a:gs>
                <a:gs pos="100000">
                  <a:srgbClr val="0070C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sz="26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130" name="Group 392"/>
          <p:cNvGrpSpPr>
            <a:grpSpLocks/>
          </p:cNvGrpSpPr>
          <p:nvPr/>
        </p:nvGrpSpPr>
        <p:grpSpPr bwMode="auto">
          <a:xfrm>
            <a:off x="6659563" y="2492375"/>
            <a:ext cx="1074737" cy="720725"/>
            <a:chOff x="8460432" y="1556792"/>
            <a:chExt cx="5472608" cy="3672408"/>
          </a:xfrm>
        </p:grpSpPr>
        <p:sp>
          <p:nvSpPr>
            <p:cNvPr id="77" name="Oval 76"/>
            <p:cNvSpPr/>
            <p:nvPr/>
          </p:nvSpPr>
          <p:spPr>
            <a:xfrm>
              <a:off x="8460432" y="4865197"/>
              <a:ext cx="2376584" cy="364003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0000"/>
                  </a:schemeClr>
                </a:gs>
                <a:gs pos="100000">
                  <a:srgbClr val="0070C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sz="2600" dirty="0">
                <a:solidFill>
                  <a:prstClr val="white"/>
                </a:solidFill>
              </a:endParaRPr>
            </a:p>
          </p:txBody>
        </p:sp>
        <p:grpSp>
          <p:nvGrpSpPr>
            <p:cNvPr id="5183" name="Group 391"/>
            <p:cNvGrpSpPr>
              <a:grpSpLocks/>
            </p:cNvGrpSpPr>
            <p:nvPr/>
          </p:nvGrpSpPr>
          <p:grpSpPr bwMode="auto">
            <a:xfrm>
              <a:off x="8964488" y="1556792"/>
              <a:ext cx="4968552" cy="3672408"/>
              <a:chOff x="8964488" y="1556792"/>
              <a:chExt cx="4968552" cy="3672408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9826561" y="4865197"/>
                <a:ext cx="2376584" cy="36400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60000"/>
                    </a:schemeClr>
                  </a:gs>
                  <a:gs pos="100000">
                    <a:srgbClr val="0070C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sz="2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1265445" y="4865197"/>
                <a:ext cx="2667595" cy="36400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60000"/>
                    </a:schemeClr>
                  </a:gs>
                  <a:gs pos="100000">
                    <a:srgbClr val="0070C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sz="2600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186" name="Group 387"/>
              <p:cNvGrpSpPr>
                <a:grpSpLocks/>
              </p:cNvGrpSpPr>
              <p:nvPr/>
            </p:nvGrpSpPr>
            <p:grpSpPr bwMode="auto">
              <a:xfrm>
                <a:off x="8964488" y="1556792"/>
                <a:ext cx="4318917" cy="3529323"/>
                <a:chOff x="8964488" y="692696"/>
                <a:chExt cx="7931751" cy="6481651"/>
              </a:xfrm>
            </p:grpSpPr>
            <p:grpSp>
              <p:nvGrpSpPr>
                <p:cNvPr id="5187" name="Group 366"/>
                <p:cNvGrpSpPr>
                  <a:grpSpLocks/>
                </p:cNvGrpSpPr>
                <p:nvPr/>
              </p:nvGrpSpPr>
              <p:grpSpPr bwMode="auto">
                <a:xfrm>
                  <a:off x="8964488" y="692696"/>
                  <a:ext cx="2520280" cy="6480720"/>
                  <a:chOff x="8964488" y="692696"/>
                  <a:chExt cx="2520280" cy="6480720"/>
                </a:xfrm>
              </p:grpSpPr>
              <p:sp>
                <p:nvSpPr>
                  <p:cNvPr id="103" name="Rounded Rectangle 102"/>
                  <p:cNvSpPr/>
                  <p:nvPr/>
                </p:nvSpPr>
                <p:spPr>
                  <a:xfrm>
                    <a:off x="8959214" y="692696"/>
                    <a:ext cx="2523768" cy="6477024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rgbClr val="004C98">
                          <a:shade val="30000"/>
                          <a:satMod val="115000"/>
                        </a:srgbClr>
                      </a:gs>
                      <a:gs pos="50000">
                        <a:srgbClr val="004C98">
                          <a:shade val="67500"/>
                          <a:satMod val="115000"/>
                        </a:srgbClr>
                      </a:gs>
                      <a:gs pos="100000">
                        <a:srgbClr val="004C98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5209" name="Group 361"/>
                  <p:cNvGrpSpPr>
                    <a:grpSpLocks/>
                  </p:cNvGrpSpPr>
                  <p:nvPr/>
                </p:nvGrpSpPr>
                <p:grpSpPr bwMode="auto">
                  <a:xfrm>
                    <a:off x="9540552" y="5157192"/>
                    <a:ext cx="1368152" cy="1368152"/>
                    <a:chOff x="9144000" y="1772816"/>
                    <a:chExt cx="2844824" cy="2844824"/>
                  </a:xfrm>
                </p:grpSpPr>
                <p:sp>
                  <p:nvSpPr>
                    <p:cNvPr id="109" name="Oval 108"/>
                    <p:cNvSpPr/>
                    <p:nvPr/>
                  </p:nvSpPr>
                  <p:spPr>
                    <a:xfrm>
                      <a:off x="9139100" y="1478535"/>
                      <a:ext cx="2839943" cy="284182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SG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10" name="Oval 109"/>
                    <p:cNvSpPr/>
                    <p:nvPr/>
                  </p:nvSpPr>
                  <p:spPr>
                    <a:xfrm>
                      <a:off x="9324314" y="1663871"/>
                      <a:ext cx="2500395" cy="2502034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SG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11" name="Oval 110"/>
                    <p:cNvSpPr/>
                    <p:nvPr/>
                  </p:nvSpPr>
                  <p:spPr>
                    <a:xfrm>
                      <a:off x="9447789" y="1756530"/>
                      <a:ext cx="2284302" cy="2285818"/>
                    </a:xfrm>
                    <a:prstGeom prst="ellipse">
                      <a:avLst/>
                    </a:prstGeom>
                    <a:gradFill flip="none" rotWithShape="1">
                      <a:gsLst>
                        <a:gs pos="11000">
                          <a:schemeClr val="tx1"/>
                        </a:gs>
                        <a:gs pos="50000">
                          <a:schemeClr val="tx1">
                            <a:lumMod val="75000"/>
                            <a:lumOff val="25000"/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SG" dirty="0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05" name="Rounded Rectangle 104"/>
                  <p:cNvSpPr/>
                  <p:nvPr/>
                </p:nvSpPr>
                <p:spPr>
                  <a:xfrm>
                    <a:off x="9389734" y="974956"/>
                    <a:ext cx="1662718" cy="3179090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75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75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75000"/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6" name="Rounded Rectangle 105"/>
                  <p:cNvSpPr/>
                  <p:nvPr/>
                </p:nvSpPr>
                <p:spPr>
                  <a:xfrm>
                    <a:off x="9612424" y="3708379"/>
                    <a:ext cx="1217347" cy="148556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7" name="Rounded Rectangle 106"/>
                  <p:cNvSpPr/>
                  <p:nvPr/>
                </p:nvSpPr>
                <p:spPr>
                  <a:xfrm>
                    <a:off x="9612424" y="3426119"/>
                    <a:ext cx="1217347" cy="148556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8" name="Rounded Rectangle 107"/>
                  <p:cNvSpPr/>
                  <p:nvPr/>
                </p:nvSpPr>
                <p:spPr>
                  <a:xfrm>
                    <a:off x="9612424" y="3143868"/>
                    <a:ext cx="1217347" cy="133695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188" name="Group 367"/>
                <p:cNvGrpSpPr>
                  <a:grpSpLocks/>
                </p:cNvGrpSpPr>
                <p:nvPr/>
              </p:nvGrpSpPr>
              <p:grpSpPr bwMode="auto">
                <a:xfrm>
                  <a:off x="11484768" y="692696"/>
                  <a:ext cx="2520280" cy="6480720"/>
                  <a:chOff x="8964488" y="692696"/>
                  <a:chExt cx="2520280" cy="6480720"/>
                </a:xfrm>
              </p:grpSpPr>
              <p:sp>
                <p:nvSpPr>
                  <p:cNvPr id="94" name="Rounded Rectangle 93"/>
                  <p:cNvSpPr/>
                  <p:nvPr/>
                </p:nvSpPr>
                <p:spPr>
                  <a:xfrm>
                    <a:off x="8962702" y="692696"/>
                    <a:ext cx="2523768" cy="6477024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rgbClr val="0AA245">
                          <a:shade val="30000"/>
                          <a:satMod val="115000"/>
                        </a:srgbClr>
                      </a:gs>
                      <a:gs pos="50000">
                        <a:srgbClr val="0AA245">
                          <a:shade val="67500"/>
                          <a:satMod val="115000"/>
                        </a:srgbClr>
                      </a:gs>
                      <a:gs pos="100000">
                        <a:srgbClr val="0AA245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5200" name="Group 369"/>
                  <p:cNvGrpSpPr>
                    <a:grpSpLocks/>
                  </p:cNvGrpSpPr>
                  <p:nvPr/>
                </p:nvGrpSpPr>
                <p:grpSpPr bwMode="auto">
                  <a:xfrm>
                    <a:off x="9540552" y="5157192"/>
                    <a:ext cx="1368152" cy="1368152"/>
                    <a:chOff x="9144000" y="1772816"/>
                    <a:chExt cx="2844824" cy="2844824"/>
                  </a:xfrm>
                </p:grpSpPr>
                <p:sp>
                  <p:nvSpPr>
                    <p:cNvPr id="100" name="Oval 99"/>
                    <p:cNvSpPr/>
                    <p:nvPr/>
                  </p:nvSpPr>
                  <p:spPr>
                    <a:xfrm>
                      <a:off x="9146353" y="1478535"/>
                      <a:ext cx="2839943" cy="2841827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SG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01" name="Oval 100"/>
                    <p:cNvSpPr/>
                    <p:nvPr/>
                  </p:nvSpPr>
                  <p:spPr>
                    <a:xfrm>
                      <a:off x="9331567" y="1663871"/>
                      <a:ext cx="2500395" cy="2502034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SG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02" name="Oval 101"/>
                    <p:cNvSpPr/>
                    <p:nvPr/>
                  </p:nvSpPr>
                  <p:spPr>
                    <a:xfrm>
                      <a:off x="9455042" y="1756530"/>
                      <a:ext cx="2284302" cy="2285818"/>
                    </a:xfrm>
                    <a:prstGeom prst="ellipse">
                      <a:avLst/>
                    </a:prstGeom>
                    <a:gradFill flip="none" rotWithShape="1">
                      <a:gsLst>
                        <a:gs pos="11000">
                          <a:schemeClr val="tx1"/>
                        </a:gs>
                        <a:gs pos="50000">
                          <a:schemeClr val="tx1">
                            <a:lumMod val="75000"/>
                            <a:lumOff val="25000"/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SG" dirty="0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96" name="Rounded Rectangle 95"/>
                  <p:cNvSpPr/>
                  <p:nvPr/>
                </p:nvSpPr>
                <p:spPr>
                  <a:xfrm>
                    <a:off x="9393222" y="974956"/>
                    <a:ext cx="1662718" cy="3179090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75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75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75000"/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7" name="Rounded Rectangle 96"/>
                  <p:cNvSpPr/>
                  <p:nvPr/>
                </p:nvSpPr>
                <p:spPr>
                  <a:xfrm>
                    <a:off x="9615912" y="3708379"/>
                    <a:ext cx="1217347" cy="148556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8" name="Rounded Rectangle 97"/>
                  <p:cNvSpPr/>
                  <p:nvPr/>
                </p:nvSpPr>
                <p:spPr>
                  <a:xfrm>
                    <a:off x="9615912" y="3426119"/>
                    <a:ext cx="1217347" cy="148556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9" name="Rounded Rectangle 98"/>
                  <p:cNvSpPr/>
                  <p:nvPr/>
                </p:nvSpPr>
                <p:spPr>
                  <a:xfrm>
                    <a:off x="9615912" y="3143868"/>
                    <a:ext cx="1217347" cy="133695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189" name="Group 377"/>
                <p:cNvGrpSpPr>
                  <a:grpSpLocks/>
                </p:cNvGrpSpPr>
                <p:nvPr/>
              </p:nvGrpSpPr>
              <p:grpSpPr bwMode="auto">
                <a:xfrm rot="-484776">
                  <a:off x="14375959" y="693627"/>
                  <a:ext cx="2520280" cy="6480720"/>
                  <a:chOff x="8964488" y="692696"/>
                  <a:chExt cx="2520280" cy="6480720"/>
                </a:xfrm>
              </p:grpSpPr>
              <p:sp>
                <p:nvSpPr>
                  <p:cNvPr id="85" name="Rounded Rectangle 84"/>
                  <p:cNvSpPr/>
                  <p:nvPr/>
                </p:nvSpPr>
                <p:spPr>
                  <a:xfrm>
                    <a:off x="8966758" y="692312"/>
                    <a:ext cx="2523768" cy="6477024"/>
                  </a:xfrm>
                  <a:prstGeom prst="round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5191" name="Group 379"/>
                  <p:cNvGrpSpPr>
                    <a:grpSpLocks/>
                  </p:cNvGrpSpPr>
                  <p:nvPr/>
                </p:nvGrpSpPr>
                <p:grpSpPr bwMode="auto">
                  <a:xfrm>
                    <a:off x="9540552" y="5157192"/>
                    <a:ext cx="1368152" cy="1368152"/>
                    <a:chOff x="9144000" y="1772816"/>
                    <a:chExt cx="2844824" cy="2844824"/>
                  </a:xfrm>
                </p:grpSpPr>
                <p:sp>
                  <p:nvSpPr>
                    <p:cNvPr id="91" name="Oval 90"/>
                    <p:cNvSpPr/>
                    <p:nvPr/>
                  </p:nvSpPr>
                  <p:spPr>
                    <a:xfrm>
                      <a:off x="8865411" y="1190195"/>
                      <a:ext cx="2809065" cy="278004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SG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92" name="Oval 91"/>
                    <p:cNvSpPr/>
                    <p:nvPr/>
                  </p:nvSpPr>
                  <p:spPr>
                    <a:xfrm>
                      <a:off x="9083346" y="1318248"/>
                      <a:ext cx="2438657" cy="2502053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SG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93" name="Oval 92"/>
                    <p:cNvSpPr/>
                    <p:nvPr/>
                  </p:nvSpPr>
                  <p:spPr>
                    <a:xfrm>
                      <a:off x="9176116" y="1439635"/>
                      <a:ext cx="2222564" cy="2254938"/>
                    </a:xfrm>
                    <a:prstGeom prst="ellipse">
                      <a:avLst/>
                    </a:prstGeom>
                    <a:gradFill flip="none" rotWithShape="1">
                      <a:gsLst>
                        <a:gs pos="11000">
                          <a:schemeClr val="tx1"/>
                        </a:gs>
                        <a:gs pos="50000">
                          <a:schemeClr val="tx1">
                            <a:lumMod val="75000"/>
                            <a:lumOff val="25000"/>
                            <a:shade val="67500"/>
                            <a:satMod val="115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SG" dirty="0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87" name="Rounded Rectangle 86"/>
                  <p:cNvSpPr/>
                  <p:nvPr/>
                </p:nvSpPr>
                <p:spPr>
                  <a:xfrm>
                    <a:off x="9355918" y="837067"/>
                    <a:ext cx="1692409" cy="3179090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75000"/>
                          <a:tint val="66000"/>
                          <a:satMod val="160000"/>
                        </a:schemeClr>
                      </a:gs>
                      <a:gs pos="50000">
                        <a:schemeClr val="bg1">
                          <a:lumMod val="75000"/>
                          <a:tint val="44500"/>
                          <a:satMod val="160000"/>
                        </a:schemeClr>
                      </a:gs>
                      <a:gs pos="100000">
                        <a:schemeClr val="bg1">
                          <a:lumMod val="75000"/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8" name="Rounded Rectangle 87"/>
                  <p:cNvSpPr/>
                  <p:nvPr/>
                </p:nvSpPr>
                <p:spPr>
                  <a:xfrm>
                    <a:off x="9611437" y="3705294"/>
                    <a:ext cx="1217347" cy="148556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9" name="Rounded Rectangle 88"/>
                  <p:cNvSpPr/>
                  <p:nvPr/>
                </p:nvSpPr>
                <p:spPr>
                  <a:xfrm>
                    <a:off x="9552126" y="3278852"/>
                    <a:ext cx="1247038" cy="148556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0" name="Rounded Rectangle 89"/>
                  <p:cNvSpPr/>
                  <p:nvPr/>
                </p:nvSpPr>
                <p:spPr>
                  <a:xfrm>
                    <a:off x="9592888" y="2998423"/>
                    <a:ext cx="1232197" cy="133705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SG" dirty="0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4" name="Group 114"/>
          <p:cNvGrpSpPr/>
          <p:nvPr/>
        </p:nvGrpSpPr>
        <p:grpSpPr>
          <a:xfrm rot="1409088">
            <a:off x="3366420" y="2289546"/>
            <a:ext cx="653535" cy="1099468"/>
            <a:chOff x="-1908720" y="1772816"/>
            <a:chExt cx="936104" cy="1728192"/>
          </a:xfrm>
          <a:solidFill>
            <a:schemeClr val="bg1"/>
          </a:solidFill>
        </p:grpSpPr>
        <p:sp>
          <p:nvSpPr>
            <p:cNvPr id="112" name="Rounded Rectangle 111"/>
            <p:cNvSpPr/>
            <p:nvPr/>
          </p:nvSpPr>
          <p:spPr>
            <a:xfrm>
              <a:off x="-1548680" y="1988840"/>
              <a:ext cx="216024" cy="1512168"/>
            </a:xfrm>
            <a:prstGeom prst="roundRect">
              <a:avLst/>
            </a:prstGeom>
            <a:grpFill/>
            <a:ln>
              <a:solidFill>
                <a:srgbClr val="EE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113" name="Oval 112"/>
            <p:cNvSpPr/>
            <p:nvPr/>
          </p:nvSpPr>
          <p:spPr>
            <a:xfrm>
              <a:off x="-1908720" y="1772816"/>
              <a:ext cx="936104" cy="936104"/>
            </a:xfrm>
            <a:prstGeom prst="ellipse">
              <a:avLst/>
            </a:prstGeom>
            <a:grpFill/>
            <a:ln>
              <a:solidFill>
                <a:srgbClr val="EE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114" name="Oval 113"/>
            <p:cNvSpPr/>
            <p:nvPr/>
          </p:nvSpPr>
          <p:spPr>
            <a:xfrm>
              <a:off x="-1836712" y="1844824"/>
              <a:ext cx="800472" cy="792088"/>
            </a:xfrm>
            <a:prstGeom prst="ellipse">
              <a:avLst/>
            </a:prstGeom>
            <a:grpFill/>
            <a:ln>
              <a:solidFill>
                <a:srgbClr val="EE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</p:grpSp>
      <p:sp>
        <p:nvSpPr>
          <p:cNvPr id="116" name="Oval 115"/>
          <p:cNvSpPr/>
          <p:nvPr/>
        </p:nvSpPr>
        <p:spPr>
          <a:xfrm rot="17307221">
            <a:off x="3635376" y="2276475"/>
            <a:ext cx="368300" cy="511175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75000"/>
                  <a:alpha val="32000"/>
                </a:schemeClr>
              </a:gs>
              <a:gs pos="85000">
                <a:srgbClr val="0070C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 dirty="0"/>
          </a:p>
        </p:txBody>
      </p:sp>
      <p:grpSp>
        <p:nvGrpSpPr>
          <p:cNvPr id="5133" name="Group 356"/>
          <p:cNvGrpSpPr>
            <a:grpSpLocks/>
          </p:cNvGrpSpPr>
          <p:nvPr/>
        </p:nvGrpSpPr>
        <p:grpSpPr bwMode="auto">
          <a:xfrm>
            <a:off x="1692275" y="2420938"/>
            <a:ext cx="681038" cy="822325"/>
            <a:chOff x="11412760" y="2190307"/>
            <a:chExt cx="4032448" cy="4869712"/>
          </a:xfrm>
        </p:grpSpPr>
        <p:grpSp>
          <p:nvGrpSpPr>
            <p:cNvPr id="5134" name="Group 353"/>
            <p:cNvGrpSpPr>
              <a:grpSpLocks/>
            </p:cNvGrpSpPr>
            <p:nvPr/>
          </p:nvGrpSpPr>
          <p:grpSpPr bwMode="auto">
            <a:xfrm>
              <a:off x="11412760" y="2204864"/>
              <a:ext cx="4032448" cy="4853870"/>
              <a:chOff x="11196736" y="836712"/>
              <a:chExt cx="3888432" cy="4680520"/>
            </a:xfrm>
          </p:grpSpPr>
          <p:sp>
            <p:nvSpPr>
              <p:cNvPr id="120" name="Rounded Rectangle 119"/>
              <p:cNvSpPr/>
              <p:nvPr/>
            </p:nvSpPr>
            <p:spPr>
              <a:xfrm>
                <a:off x="11196736" y="840806"/>
                <a:ext cx="3888432" cy="4677665"/>
              </a:xfrm>
              <a:prstGeom prst="roundRect">
                <a:avLst>
                  <a:gd name="adj" fmla="val 6276"/>
                </a:avLst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  <a:shade val="30000"/>
                      <a:satMod val="115000"/>
                    </a:schemeClr>
                  </a:gs>
                  <a:gs pos="50000">
                    <a:schemeClr val="tx1">
                      <a:lumMod val="65000"/>
                      <a:lumOff val="3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65000"/>
                      <a:lumOff val="3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Rounded Rectangle 120"/>
              <p:cNvSpPr/>
              <p:nvPr/>
            </p:nvSpPr>
            <p:spPr>
              <a:xfrm rot="10800000">
                <a:off x="11341759" y="985850"/>
                <a:ext cx="1151123" cy="4242533"/>
              </a:xfrm>
              <a:prstGeom prst="roundRect">
                <a:avLst>
                  <a:gd name="adj" fmla="val 24680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 rot="10800000">
                <a:off x="11412760" y="1772816"/>
                <a:ext cx="1017708" cy="2088232"/>
              </a:xfrm>
              <a:prstGeom prst="roundRect">
                <a:avLst>
                  <a:gd name="adj" fmla="val 24680"/>
                </a:avLst>
              </a:prstGeom>
              <a:gradFill flip="none" rotWithShape="1">
                <a:gsLst>
                  <a:gs pos="37000">
                    <a:schemeClr val="tx1"/>
                  </a:gs>
                  <a:gs pos="100000">
                    <a:schemeClr val="tx1">
                      <a:lumMod val="75000"/>
                      <a:lumOff val="25000"/>
                      <a:shade val="67500"/>
                      <a:satMod val="115000"/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9" name="Group 305"/>
              <p:cNvGrpSpPr/>
              <p:nvPr/>
            </p:nvGrpSpPr>
            <p:grpSpPr>
              <a:xfrm>
                <a:off x="11421693" y="1052736"/>
                <a:ext cx="1008112" cy="4104456"/>
                <a:chOff x="7380312" y="1196752"/>
                <a:chExt cx="1008112" cy="4104456"/>
              </a:xfrm>
              <a:gradFill flip="none" rotWithShape="1">
                <a:gsLst>
                  <a:gs pos="0">
                    <a:schemeClr val="tx1">
                      <a:lumMod val="65000"/>
                      <a:lumOff val="35000"/>
                      <a:shade val="30000"/>
                      <a:satMod val="115000"/>
                    </a:schemeClr>
                  </a:gs>
                  <a:gs pos="50000">
                    <a:schemeClr val="tx1">
                      <a:lumMod val="65000"/>
                      <a:lumOff val="3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65000"/>
                      <a:lumOff val="3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164" name="Rounded Rectangle 163"/>
                <p:cNvSpPr/>
                <p:nvPr/>
              </p:nvSpPr>
              <p:spPr>
                <a:xfrm rot="10800000" flipV="1">
                  <a:off x="7380312" y="1196752"/>
                  <a:ext cx="1008112" cy="1224136"/>
                </a:xfrm>
                <a:prstGeom prst="roundRect">
                  <a:avLst>
                    <a:gd name="adj" fmla="val 3206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5" name="Rounded Rectangle 164"/>
                <p:cNvSpPr/>
                <p:nvPr/>
              </p:nvSpPr>
              <p:spPr>
                <a:xfrm rot="10800000" flipV="1">
                  <a:off x="7380312" y="4077072"/>
                  <a:ext cx="1008112" cy="1224136"/>
                </a:xfrm>
                <a:prstGeom prst="roundRect">
                  <a:avLst>
                    <a:gd name="adj" fmla="val 3206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6" name="Rounded Rectangle 165"/>
                <p:cNvSpPr/>
                <p:nvPr/>
              </p:nvSpPr>
              <p:spPr>
                <a:xfrm rot="10800000" flipV="1">
                  <a:off x="7452320" y="1196752"/>
                  <a:ext cx="864096" cy="3888432"/>
                </a:xfrm>
                <a:prstGeom prst="roundRect">
                  <a:avLst>
                    <a:gd name="adj" fmla="val 3206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24" name="Rounded Rectangle 123"/>
              <p:cNvSpPr/>
              <p:nvPr/>
            </p:nvSpPr>
            <p:spPr>
              <a:xfrm rot="10800000" flipV="1">
                <a:off x="11559293" y="1130894"/>
                <a:ext cx="752310" cy="3952445"/>
              </a:xfrm>
              <a:prstGeom prst="roundRect">
                <a:avLst>
                  <a:gd name="adj" fmla="val 32063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tx1">
                      <a:lumMod val="65000"/>
                      <a:lumOff val="3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65000"/>
                      <a:lumOff val="35000"/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143" name="Group 316"/>
              <p:cNvGrpSpPr>
                <a:grpSpLocks/>
              </p:cNvGrpSpPr>
              <p:nvPr/>
            </p:nvGrpSpPr>
            <p:grpSpPr bwMode="auto">
              <a:xfrm>
                <a:off x="12780912" y="227687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62" name="Rounded Rectangle 161"/>
                <p:cNvSpPr/>
                <p:nvPr/>
              </p:nvSpPr>
              <p:spPr>
                <a:xfrm>
                  <a:off x="7024751" y="-122316"/>
                  <a:ext cx="1430086" cy="124898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" name="Rounded Rectangle 162"/>
                <p:cNvSpPr/>
                <p:nvPr/>
              </p:nvSpPr>
              <p:spPr>
                <a:xfrm>
                  <a:off x="7105319" y="-61887"/>
                  <a:ext cx="1268949" cy="110798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44" name="Group 317"/>
              <p:cNvGrpSpPr>
                <a:grpSpLocks/>
              </p:cNvGrpSpPr>
              <p:nvPr/>
            </p:nvGrpSpPr>
            <p:grpSpPr bwMode="auto">
              <a:xfrm>
                <a:off x="13500992" y="227687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60" name="Rounded Rectangle 159"/>
                <p:cNvSpPr/>
                <p:nvPr/>
              </p:nvSpPr>
              <p:spPr>
                <a:xfrm>
                  <a:off x="7015793" y="-122316"/>
                  <a:ext cx="1450234" cy="124898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1" name="Rounded Rectangle 160"/>
                <p:cNvSpPr/>
                <p:nvPr/>
              </p:nvSpPr>
              <p:spPr>
                <a:xfrm>
                  <a:off x="7096362" y="-61887"/>
                  <a:ext cx="1289097" cy="110798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45" name="Group 320"/>
              <p:cNvGrpSpPr>
                <a:grpSpLocks/>
              </p:cNvGrpSpPr>
              <p:nvPr/>
            </p:nvGrpSpPr>
            <p:grpSpPr bwMode="auto">
              <a:xfrm>
                <a:off x="14221072" y="227687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58" name="Rounded Rectangle 157"/>
                <p:cNvSpPr/>
                <p:nvPr/>
              </p:nvSpPr>
              <p:spPr>
                <a:xfrm>
                  <a:off x="7026984" y="-122316"/>
                  <a:ext cx="1430098" cy="124898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9" name="Rounded Rectangle 158"/>
                <p:cNvSpPr/>
                <p:nvPr/>
              </p:nvSpPr>
              <p:spPr>
                <a:xfrm>
                  <a:off x="7107553" y="-61887"/>
                  <a:ext cx="1268961" cy="110798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46" name="Group 323"/>
              <p:cNvGrpSpPr>
                <a:grpSpLocks/>
              </p:cNvGrpSpPr>
              <p:nvPr/>
            </p:nvGrpSpPr>
            <p:grpSpPr bwMode="auto">
              <a:xfrm>
                <a:off x="12780912" y="299695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56" name="Rounded Rectangle 155"/>
                <p:cNvSpPr/>
                <p:nvPr/>
              </p:nvSpPr>
              <p:spPr>
                <a:xfrm>
                  <a:off x="7024751" y="-312345"/>
                  <a:ext cx="1430086" cy="1631737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7" name="Rounded Rectangle 156"/>
                <p:cNvSpPr/>
                <p:nvPr/>
              </p:nvSpPr>
              <p:spPr>
                <a:xfrm>
                  <a:off x="7105319" y="-231765"/>
                  <a:ext cx="1268949" cy="1470577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47" name="Group 326"/>
              <p:cNvGrpSpPr>
                <a:grpSpLocks/>
              </p:cNvGrpSpPr>
              <p:nvPr/>
            </p:nvGrpSpPr>
            <p:grpSpPr bwMode="auto">
              <a:xfrm>
                <a:off x="13500992" y="299695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54" name="Rounded Rectangle 153"/>
                <p:cNvSpPr/>
                <p:nvPr/>
              </p:nvSpPr>
              <p:spPr>
                <a:xfrm>
                  <a:off x="7015793" y="-312345"/>
                  <a:ext cx="1450234" cy="1631737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5" name="Rounded Rectangle 154"/>
                <p:cNvSpPr/>
                <p:nvPr/>
              </p:nvSpPr>
              <p:spPr>
                <a:xfrm>
                  <a:off x="7096362" y="-231765"/>
                  <a:ext cx="1289097" cy="1470577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48" name="Group 329"/>
              <p:cNvGrpSpPr>
                <a:grpSpLocks/>
              </p:cNvGrpSpPr>
              <p:nvPr/>
            </p:nvGrpSpPr>
            <p:grpSpPr bwMode="auto">
              <a:xfrm>
                <a:off x="14221072" y="299695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52" name="Rounded Rectangle 151"/>
                <p:cNvSpPr/>
                <p:nvPr/>
              </p:nvSpPr>
              <p:spPr>
                <a:xfrm>
                  <a:off x="7026984" y="-312345"/>
                  <a:ext cx="1430098" cy="1631737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3" name="Rounded Rectangle 152"/>
                <p:cNvSpPr/>
                <p:nvPr/>
              </p:nvSpPr>
              <p:spPr>
                <a:xfrm>
                  <a:off x="7107553" y="-231765"/>
                  <a:ext cx="1268961" cy="1470577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49" name="Group 332"/>
              <p:cNvGrpSpPr>
                <a:grpSpLocks/>
              </p:cNvGrpSpPr>
              <p:nvPr/>
            </p:nvGrpSpPr>
            <p:grpSpPr bwMode="auto">
              <a:xfrm>
                <a:off x="12780912" y="371703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50" name="Rounded Rectangle 149"/>
                <p:cNvSpPr/>
                <p:nvPr/>
              </p:nvSpPr>
              <p:spPr>
                <a:xfrm>
                  <a:off x="7024751" y="-119626"/>
                  <a:ext cx="1430086" cy="124898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1" name="Rounded Rectangle 150"/>
                <p:cNvSpPr/>
                <p:nvPr/>
              </p:nvSpPr>
              <p:spPr>
                <a:xfrm>
                  <a:off x="7105319" y="-39046"/>
                  <a:ext cx="1268949" cy="108782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50" name="Group 335"/>
              <p:cNvGrpSpPr>
                <a:grpSpLocks/>
              </p:cNvGrpSpPr>
              <p:nvPr/>
            </p:nvGrpSpPr>
            <p:grpSpPr bwMode="auto">
              <a:xfrm>
                <a:off x="13500992" y="371703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48" name="Rounded Rectangle 147"/>
                <p:cNvSpPr/>
                <p:nvPr/>
              </p:nvSpPr>
              <p:spPr>
                <a:xfrm>
                  <a:off x="7015793" y="-119626"/>
                  <a:ext cx="1450234" cy="124898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9" name="Rounded Rectangle 148"/>
                <p:cNvSpPr/>
                <p:nvPr/>
              </p:nvSpPr>
              <p:spPr>
                <a:xfrm>
                  <a:off x="7096362" y="-39046"/>
                  <a:ext cx="1289097" cy="108782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51" name="Group 338"/>
              <p:cNvGrpSpPr>
                <a:grpSpLocks/>
              </p:cNvGrpSpPr>
              <p:nvPr/>
            </p:nvGrpSpPr>
            <p:grpSpPr bwMode="auto">
              <a:xfrm>
                <a:off x="14221072" y="371703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46" name="Rounded Rectangle 145"/>
                <p:cNvSpPr/>
                <p:nvPr/>
              </p:nvSpPr>
              <p:spPr>
                <a:xfrm>
                  <a:off x="7026984" y="-119626"/>
                  <a:ext cx="1430098" cy="124898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7" name="Rounded Rectangle 146"/>
                <p:cNvSpPr/>
                <p:nvPr/>
              </p:nvSpPr>
              <p:spPr>
                <a:xfrm>
                  <a:off x="7107553" y="-39046"/>
                  <a:ext cx="1268961" cy="108782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52" name="Group 341"/>
              <p:cNvGrpSpPr>
                <a:grpSpLocks/>
              </p:cNvGrpSpPr>
              <p:nvPr/>
            </p:nvGrpSpPr>
            <p:grpSpPr bwMode="auto">
              <a:xfrm>
                <a:off x="12780912" y="443711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44" name="Rounded Rectangle 143"/>
                <p:cNvSpPr/>
                <p:nvPr/>
              </p:nvSpPr>
              <p:spPr>
                <a:xfrm>
                  <a:off x="7024751" y="-309655"/>
                  <a:ext cx="1430086" cy="143030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5" name="Rounded Rectangle 144"/>
                <p:cNvSpPr/>
                <p:nvPr/>
              </p:nvSpPr>
              <p:spPr>
                <a:xfrm>
                  <a:off x="7105319" y="-229075"/>
                  <a:ext cx="1268949" cy="126914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53" name="Group 344"/>
              <p:cNvGrpSpPr>
                <a:grpSpLocks/>
              </p:cNvGrpSpPr>
              <p:nvPr/>
            </p:nvGrpSpPr>
            <p:grpSpPr bwMode="auto">
              <a:xfrm>
                <a:off x="13500992" y="443711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42" name="Rounded Rectangle 141"/>
                <p:cNvSpPr/>
                <p:nvPr/>
              </p:nvSpPr>
              <p:spPr>
                <a:xfrm>
                  <a:off x="7015793" y="-309655"/>
                  <a:ext cx="1450234" cy="143030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3" name="Rounded Rectangle 142"/>
                <p:cNvSpPr/>
                <p:nvPr/>
              </p:nvSpPr>
              <p:spPr>
                <a:xfrm>
                  <a:off x="7096362" y="-229075"/>
                  <a:ext cx="1289097" cy="126914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54" name="Group 347"/>
              <p:cNvGrpSpPr>
                <a:grpSpLocks/>
              </p:cNvGrpSpPr>
              <p:nvPr/>
            </p:nvGrpSpPr>
            <p:grpSpPr bwMode="auto">
              <a:xfrm>
                <a:off x="14221072" y="4437112"/>
                <a:ext cx="648072" cy="648072"/>
                <a:chOff x="7020272" y="-315416"/>
                <a:chExt cx="1440160" cy="1440160"/>
              </a:xfrm>
            </p:grpSpPr>
            <p:sp>
              <p:nvSpPr>
                <p:cNvPr id="140" name="Rounded Rectangle 139"/>
                <p:cNvSpPr/>
                <p:nvPr/>
              </p:nvSpPr>
              <p:spPr>
                <a:xfrm>
                  <a:off x="7026984" y="-309655"/>
                  <a:ext cx="1430098" cy="143030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shade val="30000"/>
                        <a:satMod val="115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shade val="67500"/>
                        <a:satMod val="11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1" name="Rounded Rectangle 140"/>
                <p:cNvSpPr/>
                <p:nvPr/>
              </p:nvSpPr>
              <p:spPr>
                <a:xfrm>
                  <a:off x="7107553" y="-229075"/>
                  <a:ext cx="1268961" cy="126914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75000"/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37" name="Rounded Rectangle 136"/>
              <p:cNvSpPr/>
              <p:nvPr/>
            </p:nvSpPr>
            <p:spPr>
              <a:xfrm rot="10800000">
                <a:off x="12782928" y="985850"/>
                <a:ext cx="2157217" cy="1223805"/>
              </a:xfrm>
              <a:prstGeom prst="roundRect">
                <a:avLst>
                  <a:gd name="adj" fmla="val 9986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38" name="Rounded Rectangle 137"/>
              <p:cNvSpPr/>
              <p:nvPr/>
            </p:nvSpPr>
            <p:spPr>
              <a:xfrm rot="10800000" flipV="1">
                <a:off x="12855439" y="1058372"/>
                <a:ext cx="2012194" cy="1078761"/>
              </a:xfrm>
              <a:prstGeom prst="roundRect">
                <a:avLst>
                  <a:gd name="adj" fmla="val 9986"/>
                </a:avLst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39" name="Rounded Rectangle 138"/>
              <p:cNvSpPr/>
              <p:nvPr/>
            </p:nvSpPr>
            <p:spPr>
              <a:xfrm rot="10800000" flipV="1">
                <a:off x="12927951" y="1130894"/>
                <a:ext cx="1867171" cy="933717"/>
              </a:xfrm>
              <a:prstGeom prst="roundRect">
                <a:avLst>
                  <a:gd name="adj" fmla="val 19830"/>
                </a:avLst>
              </a:prstGeom>
              <a:gradFill flip="none" rotWithShape="1">
                <a:gsLst>
                  <a:gs pos="0">
                    <a:srgbClr val="F6823B">
                      <a:shade val="30000"/>
                      <a:satMod val="115000"/>
                    </a:srgbClr>
                  </a:gs>
                  <a:gs pos="50000">
                    <a:srgbClr val="F6823B">
                      <a:shade val="67500"/>
                      <a:satMod val="115000"/>
                    </a:srgbClr>
                  </a:gs>
                  <a:gs pos="100000">
                    <a:srgbClr val="F6823B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9" name="Freeform 118"/>
            <p:cNvSpPr/>
            <p:nvPr/>
          </p:nvSpPr>
          <p:spPr>
            <a:xfrm>
              <a:off x="11704152" y="2190307"/>
              <a:ext cx="2735292" cy="4869712"/>
            </a:xfrm>
            <a:custGeom>
              <a:avLst/>
              <a:gdLst>
                <a:gd name="connsiteX0" fmla="*/ 2020186 w 2519916"/>
                <a:gd name="connsiteY0" fmla="*/ 4859079 h 4869712"/>
                <a:gd name="connsiteX1" fmla="*/ 2519916 w 2519916"/>
                <a:gd name="connsiteY1" fmla="*/ 0 h 4869712"/>
                <a:gd name="connsiteX2" fmla="*/ 871869 w 2519916"/>
                <a:gd name="connsiteY2" fmla="*/ 10633 h 4869712"/>
                <a:gd name="connsiteX3" fmla="*/ 0 w 2519916"/>
                <a:gd name="connsiteY3" fmla="*/ 4869712 h 4869712"/>
                <a:gd name="connsiteX4" fmla="*/ 2020186 w 2519916"/>
                <a:gd name="connsiteY4" fmla="*/ 4859079 h 486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9916" h="4869712">
                  <a:moveTo>
                    <a:pt x="2020186" y="4859079"/>
                  </a:moveTo>
                  <a:lnTo>
                    <a:pt x="2519916" y="0"/>
                  </a:lnTo>
                  <a:lnTo>
                    <a:pt x="871869" y="10633"/>
                  </a:lnTo>
                  <a:lnTo>
                    <a:pt x="0" y="4869712"/>
                  </a:lnTo>
                  <a:lnTo>
                    <a:pt x="2020186" y="485907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53000"/>
                  </a:schemeClr>
                </a:gs>
                <a:gs pos="52000">
                  <a:srgbClr val="C8D0E9">
                    <a:alpha val="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651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6"/>
          <p:cNvGrpSpPr>
            <a:grpSpLocks/>
          </p:cNvGrpSpPr>
          <p:nvPr/>
        </p:nvGrpSpPr>
        <p:grpSpPr bwMode="auto">
          <a:xfrm>
            <a:off x="0" y="336550"/>
            <a:ext cx="9144000" cy="6521450"/>
            <a:chOff x="0" y="336500"/>
            <a:chExt cx="9144000" cy="6521500"/>
          </a:xfrm>
        </p:grpSpPr>
        <p:sp>
          <p:nvSpPr>
            <p:cNvPr id="8" name="Rectangle 7"/>
            <p:cNvSpPr/>
            <p:nvPr/>
          </p:nvSpPr>
          <p:spPr>
            <a:xfrm>
              <a:off x="0" y="336500"/>
              <a:ext cx="841375" cy="328616"/>
            </a:xfrm>
            <a:prstGeom prst="rect">
              <a:avLst/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grpSp>
          <p:nvGrpSpPr>
            <p:cNvPr id="6200" name="Group 9"/>
            <p:cNvGrpSpPr>
              <a:grpSpLocks/>
            </p:cNvGrpSpPr>
            <p:nvPr/>
          </p:nvGrpSpPr>
          <p:grpSpPr bwMode="auto">
            <a:xfrm>
              <a:off x="0" y="5711174"/>
              <a:ext cx="9144000" cy="1146826"/>
              <a:chOff x="0" y="5711174"/>
              <a:chExt cx="9144000" cy="1146826"/>
            </a:xfrm>
          </p:grpSpPr>
          <p:grpSp>
            <p:nvGrpSpPr>
              <p:cNvPr id="6201" name="Group 45"/>
              <p:cNvGrpSpPr>
                <a:grpSpLocks/>
              </p:cNvGrpSpPr>
              <p:nvPr/>
            </p:nvGrpSpPr>
            <p:grpSpPr bwMode="auto">
              <a:xfrm>
                <a:off x="0" y="5711174"/>
                <a:ext cx="9144000" cy="1146826"/>
                <a:chOff x="0" y="5711174"/>
                <a:chExt cx="9144000" cy="1146826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0" y="6496050"/>
                  <a:ext cx="9144000" cy="36195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4568">
                        <a:shade val="30000"/>
                        <a:satMod val="115000"/>
                      </a:srgbClr>
                    </a:gs>
                    <a:gs pos="50000">
                      <a:srgbClr val="004568">
                        <a:shade val="67500"/>
                        <a:satMod val="115000"/>
                      </a:srgbClr>
                    </a:gs>
                    <a:gs pos="100000">
                      <a:srgbClr val="004568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/>
                </a:p>
              </p:txBody>
            </p:sp>
            <p:pic>
              <p:nvPicPr>
                <p:cNvPr id="6206" name="Picture 14" descr="CCS LOGO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21848" y="5711174"/>
                  <a:ext cx="773297" cy="6936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0" y="6810375"/>
                  <a:ext cx="9144000" cy="47625"/>
                </a:xfrm>
                <a:prstGeom prst="rect">
                  <a:avLst/>
                </a:prstGeom>
                <a:solidFill>
                  <a:srgbClr val="F68B1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/>
                </a:p>
              </p:txBody>
            </p:sp>
          </p:grpSp>
          <p:sp>
            <p:nvSpPr>
              <p:cNvPr id="6202" name="TextBox 6"/>
              <p:cNvSpPr txBox="1">
                <a:spLocks noChangeArrowheads="1"/>
              </p:cNvSpPr>
              <p:nvPr/>
            </p:nvSpPr>
            <p:spPr bwMode="auto">
              <a:xfrm>
                <a:off x="152400" y="6526054"/>
                <a:ext cx="226695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1000" b="1" dirty="0">
                    <a:solidFill>
                      <a:schemeClr val="bg1"/>
                    </a:solidFill>
                  </a:rPr>
                  <a:t>www.ccs.gov.sg</a:t>
                </a:r>
                <a:endParaRPr lang="en-SG" sz="1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147" name="Group 74"/>
          <p:cNvGrpSpPr>
            <a:grpSpLocks/>
          </p:cNvGrpSpPr>
          <p:nvPr/>
        </p:nvGrpSpPr>
        <p:grpSpPr bwMode="auto">
          <a:xfrm>
            <a:off x="152400" y="1179207"/>
            <a:ext cx="9036050" cy="5040313"/>
            <a:chOff x="144015" y="1339702"/>
            <a:chExt cx="9036497" cy="5040560"/>
          </a:xfrm>
        </p:grpSpPr>
        <p:sp>
          <p:nvSpPr>
            <p:cNvPr id="3" name="Trapezoid 2"/>
            <p:cNvSpPr/>
            <p:nvPr/>
          </p:nvSpPr>
          <p:spPr>
            <a:xfrm>
              <a:off x="144015" y="5327634"/>
              <a:ext cx="9036497" cy="1052628"/>
            </a:xfrm>
            <a:prstGeom prst="trapezoid">
              <a:avLst>
                <a:gd name="adj" fmla="val 88797"/>
              </a:avLst>
            </a:prstGeom>
            <a:gradFill flip="none" rotWithShape="1">
              <a:gsLst>
                <a:gs pos="0">
                  <a:schemeClr val="tx1">
                    <a:alpha val="53000"/>
                  </a:schemeClr>
                </a:gs>
                <a:gs pos="100000">
                  <a:srgbClr val="004569"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531384" y="1339702"/>
              <a:ext cx="8112526" cy="418961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  <a:tint val="66000"/>
                    <a:satMod val="160000"/>
                  </a:schemeClr>
                </a:gs>
                <a:gs pos="50000">
                  <a:schemeClr val="bg1">
                    <a:lumMod val="75000"/>
                    <a:tint val="44500"/>
                    <a:satMod val="160000"/>
                  </a:schemeClr>
                </a:gs>
                <a:gs pos="100000">
                  <a:schemeClr val="bg1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7846" y="1504431"/>
              <a:ext cx="7746303" cy="3896909"/>
            </a:xfrm>
            <a:prstGeom prst="rect">
              <a:avLst/>
            </a:prstGeom>
            <a:gradFill flip="none" rotWithShape="1">
              <a:gsLst>
                <a:gs pos="0">
                  <a:srgbClr val="004568">
                    <a:shade val="30000"/>
                    <a:satMod val="115000"/>
                  </a:srgbClr>
                </a:gs>
                <a:gs pos="50000">
                  <a:srgbClr val="004568">
                    <a:shade val="67500"/>
                    <a:satMod val="115000"/>
                  </a:srgbClr>
                </a:gs>
                <a:gs pos="100000">
                  <a:srgbClr val="004568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87400" y="174625"/>
            <a:ext cx="775335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spc="-200" dirty="0">
                <a:solidFill>
                  <a:srgbClr val="004568"/>
                </a:solidFill>
                <a:latin typeface="+mn-lt"/>
                <a:cs typeface="Arial" pitchFamily="34" charset="0"/>
              </a:rPr>
              <a:t>ADMINISTRATIVE </a:t>
            </a:r>
            <a:r>
              <a:rPr lang="en-US" sz="3000" spc="-200" dirty="0" smtClean="0">
                <a:solidFill>
                  <a:srgbClr val="004568"/>
                </a:solidFill>
                <a:latin typeface="+mn-lt"/>
                <a:cs typeface="Arial" pitchFamily="34" charset="0"/>
              </a:rPr>
              <a:t>PROCEDURE</a:t>
            </a:r>
            <a:endParaRPr lang="en-SG" sz="3000" spc="-200" dirty="0">
              <a:solidFill>
                <a:srgbClr val="004568"/>
              </a:solidFill>
              <a:latin typeface="+mn-lt"/>
              <a:cs typeface="Arial" pitchFamily="34" charset="0"/>
            </a:endParaRPr>
          </a:p>
        </p:txBody>
      </p:sp>
      <p:grpSp>
        <p:nvGrpSpPr>
          <p:cNvPr id="6149" name="Group 69"/>
          <p:cNvGrpSpPr>
            <a:grpSpLocks noChangeAspect="1"/>
          </p:cNvGrpSpPr>
          <p:nvPr/>
        </p:nvGrpSpPr>
        <p:grpSpPr bwMode="auto">
          <a:xfrm>
            <a:off x="818441" y="1989548"/>
            <a:ext cx="1257300" cy="2345690"/>
            <a:chOff x="1228726" y="2695575"/>
            <a:chExt cx="1571624" cy="2931225"/>
          </a:xfrm>
        </p:grpSpPr>
        <p:grpSp>
          <p:nvGrpSpPr>
            <p:cNvPr id="6188" name="Group 29"/>
            <p:cNvGrpSpPr>
              <a:grpSpLocks/>
            </p:cNvGrpSpPr>
            <p:nvPr/>
          </p:nvGrpSpPr>
          <p:grpSpPr bwMode="auto">
            <a:xfrm>
              <a:off x="1409700" y="2695575"/>
              <a:ext cx="1276349" cy="1276349"/>
              <a:chOff x="409575" y="3419475"/>
              <a:chExt cx="2028825" cy="2028825"/>
            </a:xfrm>
          </p:grpSpPr>
          <p:sp>
            <p:nvSpPr>
              <p:cNvPr id="31" name="Rounded Rectangle 30"/>
              <p:cNvSpPr/>
              <p:nvPr/>
            </p:nvSpPr>
            <p:spPr>
              <a:xfrm>
                <a:off x="409577" y="3419475"/>
                <a:ext cx="2028825" cy="2028213"/>
              </a:xfrm>
              <a:prstGeom prst="roundRect">
                <a:avLst>
                  <a:gd name="adj" fmla="val 13381"/>
                </a:avLst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475185" y="3467405"/>
                <a:ext cx="1887514" cy="1104922"/>
              </a:xfrm>
              <a:prstGeom prst="roundRect">
                <a:avLst>
                  <a:gd name="adj" fmla="val 19253"/>
                </a:avLst>
              </a:prstGeom>
              <a:gradFill flip="none" rotWithShape="1">
                <a:gsLst>
                  <a:gs pos="0">
                    <a:schemeClr val="bg1">
                      <a:alpha val="76000"/>
                    </a:schemeClr>
                  </a:gs>
                  <a:gs pos="60000">
                    <a:schemeClr val="bg1">
                      <a:lumMod val="75000"/>
                      <a:tint val="44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</p:grpSp>
        <p:sp>
          <p:nvSpPr>
            <p:cNvPr id="6189" name="TextBox 64"/>
            <p:cNvSpPr txBox="1">
              <a:spLocks noChangeArrowheads="1"/>
            </p:cNvSpPr>
            <p:nvPr/>
          </p:nvSpPr>
          <p:spPr bwMode="auto">
            <a:xfrm>
              <a:off x="1228726" y="4057650"/>
              <a:ext cx="1571624" cy="156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600" dirty="0">
                  <a:solidFill>
                    <a:srgbClr val="F68B1E"/>
                  </a:solidFill>
                  <a:latin typeface="Calibri" pitchFamily="34" charset="0"/>
                </a:rPr>
                <a:t>Drafting of Proposed Infringement Decision &amp; Commission Approval</a:t>
              </a:r>
              <a:endParaRPr lang="en-SG" sz="1600" dirty="0">
                <a:solidFill>
                  <a:srgbClr val="F68B1E"/>
                </a:solidFill>
                <a:latin typeface="Calibri" pitchFamily="34" charset="0"/>
              </a:endParaRPr>
            </a:p>
          </p:txBody>
        </p:sp>
      </p:grpSp>
      <p:grpSp>
        <p:nvGrpSpPr>
          <p:cNvPr id="6150" name="Group 72"/>
          <p:cNvGrpSpPr>
            <a:grpSpLocks noChangeAspect="1"/>
          </p:cNvGrpSpPr>
          <p:nvPr/>
        </p:nvGrpSpPr>
        <p:grpSpPr bwMode="auto">
          <a:xfrm>
            <a:off x="5438475" y="1989548"/>
            <a:ext cx="1409701" cy="1758950"/>
            <a:chOff x="6124575" y="2667372"/>
            <a:chExt cx="1762125" cy="2199229"/>
          </a:xfrm>
        </p:grpSpPr>
        <p:grpSp>
          <p:nvGrpSpPr>
            <p:cNvPr id="6182" name="Group 48"/>
            <p:cNvGrpSpPr>
              <a:grpSpLocks/>
            </p:cNvGrpSpPr>
            <p:nvPr/>
          </p:nvGrpSpPr>
          <p:grpSpPr bwMode="auto">
            <a:xfrm>
              <a:off x="6496050" y="2667372"/>
              <a:ext cx="1276350" cy="1276665"/>
              <a:chOff x="-1857375" y="3378554"/>
              <a:chExt cx="2028827" cy="2029327"/>
            </a:xfrm>
          </p:grpSpPr>
          <p:sp>
            <p:nvSpPr>
              <p:cNvPr id="50" name="Rounded Rectangle 49"/>
              <p:cNvSpPr/>
              <p:nvPr/>
            </p:nvSpPr>
            <p:spPr>
              <a:xfrm>
                <a:off x="-1857375" y="3378554"/>
                <a:ext cx="2028827" cy="2029327"/>
              </a:xfrm>
              <a:prstGeom prst="roundRect">
                <a:avLst>
                  <a:gd name="adj" fmla="val 13381"/>
                </a:avLst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-1791766" y="3418939"/>
                <a:ext cx="1887515" cy="1105529"/>
              </a:xfrm>
              <a:prstGeom prst="roundRect">
                <a:avLst>
                  <a:gd name="adj" fmla="val 19253"/>
                </a:avLst>
              </a:prstGeom>
              <a:gradFill flip="none" rotWithShape="1">
                <a:gsLst>
                  <a:gs pos="0">
                    <a:schemeClr val="bg1">
                      <a:alpha val="76000"/>
                    </a:schemeClr>
                  </a:gs>
                  <a:gs pos="60000">
                    <a:schemeClr val="bg1">
                      <a:lumMod val="75000"/>
                      <a:tint val="44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53" name="&quot;No&quot; Symbol 52"/>
              <p:cNvSpPr/>
              <p:nvPr/>
            </p:nvSpPr>
            <p:spPr>
              <a:xfrm>
                <a:off x="-1620173" y="3608241"/>
                <a:ext cx="1554424" cy="1552284"/>
              </a:xfrm>
              <a:prstGeom prst="noSmoking">
                <a:avLst>
                  <a:gd name="adj" fmla="val 13229"/>
                </a:avLst>
              </a:prstGeom>
              <a:solidFill>
                <a:schemeClr val="bg1"/>
              </a:solidFill>
              <a:ln>
                <a:solidFill>
                  <a:srgbClr val="F68B1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Right Arrow 60"/>
            <p:cNvSpPr/>
            <p:nvPr/>
          </p:nvSpPr>
          <p:spPr>
            <a:xfrm>
              <a:off x="6124575" y="3191376"/>
              <a:ext cx="257175" cy="265177"/>
            </a:xfrm>
            <a:prstGeom prst="rightArrow">
              <a:avLst/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6184" name="TextBox 63"/>
            <p:cNvSpPr txBox="1">
              <a:spLocks noChangeArrowheads="1"/>
            </p:cNvSpPr>
            <p:nvPr/>
          </p:nvSpPr>
          <p:spPr bwMode="auto">
            <a:xfrm>
              <a:off x="6305550" y="4035524"/>
              <a:ext cx="1581150" cy="831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600" dirty="0">
                  <a:solidFill>
                    <a:srgbClr val="F68B1E"/>
                  </a:solidFill>
                  <a:latin typeface="Calibri" pitchFamily="34" charset="0"/>
                </a:rPr>
                <a:t>Issuance of Infringement Decision</a:t>
              </a:r>
              <a:endParaRPr lang="en-SG" sz="1600" dirty="0">
                <a:solidFill>
                  <a:srgbClr val="F68B1E"/>
                </a:solidFill>
                <a:latin typeface="Calibri" pitchFamily="34" charset="0"/>
              </a:endParaRPr>
            </a:p>
          </p:txBody>
        </p:sp>
      </p:grpSp>
      <p:grpSp>
        <p:nvGrpSpPr>
          <p:cNvPr id="6151" name="Group 75"/>
          <p:cNvGrpSpPr>
            <a:grpSpLocks noChangeAspect="1"/>
          </p:cNvGrpSpPr>
          <p:nvPr/>
        </p:nvGrpSpPr>
        <p:grpSpPr bwMode="auto">
          <a:xfrm>
            <a:off x="2238964" y="1989550"/>
            <a:ext cx="1280159" cy="1021083"/>
            <a:chOff x="2771800" y="2568724"/>
            <a:chExt cx="1600199" cy="1276349"/>
          </a:xfrm>
        </p:grpSpPr>
        <p:grpSp>
          <p:nvGrpSpPr>
            <p:cNvPr id="6172" name="Group 70"/>
            <p:cNvGrpSpPr>
              <a:grpSpLocks/>
            </p:cNvGrpSpPr>
            <p:nvPr/>
          </p:nvGrpSpPr>
          <p:grpSpPr bwMode="auto">
            <a:xfrm>
              <a:off x="2771800" y="2568724"/>
              <a:ext cx="1600199" cy="1276349"/>
              <a:chOff x="2771775" y="2705100"/>
              <a:chExt cx="1600199" cy="1276349"/>
            </a:xfrm>
          </p:grpSpPr>
          <p:grpSp>
            <p:nvGrpSpPr>
              <p:cNvPr id="6177" name="Group 34"/>
              <p:cNvGrpSpPr>
                <a:grpSpLocks/>
              </p:cNvGrpSpPr>
              <p:nvPr/>
            </p:nvGrpSpPr>
            <p:grpSpPr bwMode="auto">
              <a:xfrm>
                <a:off x="3095625" y="2705100"/>
                <a:ext cx="1276349" cy="1276349"/>
                <a:chOff x="504825" y="1171575"/>
                <a:chExt cx="2028825" cy="2028825"/>
              </a:xfrm>
            </p:grpSpPr>
            <p:sp>
              <p:nvSpPr>
                <p:cNvPr id="36" name="Rounded Rectangle 35"/>
                <p:cNvSpPr/>
                <p:nvPr/>
              </p:nvSpPr>
              <p:spPr>
                <a:xfrm>
                  <a:off x="504825" y="1171575"/>
                  <a:ext cx="2028825" cy="2028825"/>
                </a:xfrm>
                <a:prstGeom prst="roundRect">
                  <a:avLst>
                    <a:gd name="adj" fmla="val 13381"/>
                  </a:avLst>
                </a:prstGeom>
                <a:solidFill>
                  <a:srgbClr val="F68B1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/>
                </a:p>
              </p:txBody>
            </p:sp>
            <p:sp>
              <p:nvSpPr>
                <p:cNvPr id="37" name="Rounded Rectangle 36"/>
                <p:cNvSpPr/>
                <p:nvPr/>
              </p:nvSpPr>
              <p:spPr>
                <a:xfrm>
                  <a:off x="570434" y="1219519"/>
                  <a:ext cx="1887514" cy="1105255"/>
                </a:xfrm>
                <a:prstGeom prst="roundRect">
                  <a:avLst>
                    <a:gd name="adj" fmla="val 19253"/>
                  </a:avLst>
                </a:prstGeom>
                <a:gradFill flip="none" rotWithShape="1">
                  <a:gsLst>
                    <a:gs pos="0">
                      <a:schemeClr val="bg1">
                        <a:alpha val="76000"/>
                      </a:schemeClr>
                    </a:gs>
                    <a:gs pos="60000">
                      <a:schemeClr val="bg1">
                        <a:lumMod val="75000"/>
                        <a:tint val="44500"/>
                        <a:satMod val="160000"/>
                        <a:alpha val="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/>
                </a:p>
              </p:txBody>
            </p:sp>
            <p:sp>
              <p:nvSpPr>
                <p:cNvPr id="41" name="Isosceles Triangle 40"/>
                <p:cNvSpPr/>
                <p:nvPr/>
              </p:nvSpPr>
              <p:spPr>
                <a:xfrm rot="13073853">
                  <a:off x="1337552" y="2223838"/>
                  <a:ext cx="199351" cy="181686"/>
                </a:xfrm>
                <a:prstGeom prst="triangle">
                  <a:avLst/>
                </a:prstGeom>
                <a:solidFill>
                  <a:srgbClr val="F68B1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SG" dirty="0"/>
                </a:p>
              </p:txBody>
            </p:sp>
          </p:grpSp>
          <p:sp>
            <p:nvSpPr>
              <p:cNvPr id="56" name="Right Arrow 55"/>
              <p:cNvSpPr/>
              <p:nvPr/>
            </p:nvSpPr>
            <p:spPr>
              <a:xfrm>
                <a:off x="2771775" y="3171825"/>
                <a:ext cx="257175" cy="265112"/>
              </a:xfrm>
              <a:prstGeom prst="rightArrow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</p:grpSp>
        <p:grpSp>
          <p:nvGrpSpPr>
            <p:cNvPr id="6173" name="Group 57"/>
            <p:cNvGrpSpPr>
              <a:grpSpLocks/>
            </p:cNvGrpSpPr>
            <p:nvPr/>
          </p:nvGrpSpPr>
          <p:grpSpPr bwMode="auto">
            <a:xfrm>
              <a:off x="3635896" y="2924944"/>
              <a:ext cx="360040" cy="576064"/>
              <a:chOff x="-1980728" y="1700808"/>
              <a:chExt cx="360040" cy="576064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-1981225" y="1700188"/>
                <a:ext cx="144463" cy="5762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70" name="Flowchart: Delay 69"/>
              <p:cNvSpPr/>
              <p:nvPr/>
            </p:nvSpPr>
            <p:spPr>
              <a:xfrm>
                <a:off x="-1981225" y="1700188"/>
                <a:ext cx="360363" cy="288925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</p:grpSp>
        <p:sp>
          <p:nvSpPr>
            <p:cNvPr id="71" name="&quot;No&quot; Symbol 70"/>
            <p:cNvSpPr/>
            <p:nvPr/>
          </p:nvSpPr>
          <p:spPr>
            <a:xfrm>
              <a:off x="3276625" y="2740174"/>
              <a:ext cx="976312" cy="976311"/>
            </a:xfrm>
            <a:prstGeom prst="noSmoking">
              <a:avLst>
                <a:gd name="adj" fmla="val 13229"/>
              </a:avLst>
            </a:prstGeom>
            <a:solidFill>
              <a:schemeClr val="bg1"/>
            </a:solidFill>
            <a:ln>
              <a:solidFill>
                <a:srgbClr val="F68B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52" name="Group 71"/>
          <p:cNvGrpSpPr>
            <a:grpSpLocks noChangeAspect="1"/>
          </p:cNvGrpSpPr>
          <p:nvPr/>
        </p:nvGrpSpPr>
        <p:grpSpPr bwMode="auto">
          <a:xfrm>
            <a:off x="3809951" y="1989550"/>
            <a:ext cx="1432560" cy="2165655"/>
            <a:chOff x="4448175" y="2705100"/>
            <a:chExt cx="1790700" cy="2706585"/>
          </a:xfrm>
        </p:grpSpPr>
        <p:grpSp>
          <p:nvGrpSpPr>
            <p:cNvPr id="6167" name="Group 41"/>
            <p:cNvGrpSpPr>
              <a:grpSpLocks/>
            </p:cNvGrpSpPr>
            <p:nvPr/>
          </p:nvGrpSpPr>
          <p:grpSpPr bwMode="auto">
            <a:xfrm>
              <a:off x="4781550" y="2705100"/>
              <a:ext cx="1276349" cy="1276349"/>
              <a:chOff x="-1685925" y="1209675"/>
              <a:chExt cx="2028825" cy="2028825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-1685925" y="1209675"/>
                <a:ext cx="2028827" cy="2028464"/>
              </a:xfrm>
              <a:prstGeom prst="roundRect">
                <a:avLst>
                  <a:gd name="adj" fmla="val 13381"/>
                </a:avLst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-1620316" y="1257611"/>
                <a:ext cx="1887515" cy="1105059"/>
              </a:xfrm>
              <a:prstGeom prst="roundRect">
                <a:avLst>
                  <a:gd name="adj" fmla="val 19253"/>
                </a:avLst>
              </a:prstGeom>
              <a:gradFill flip="none" rotWithShape="1">
                <a:gsLst>
                  <a:gs pos="0">
                    <a:schemeClr val="bg1">
                      <a:alpha val="76000"/>
                    </a:schemeClr>
                  </a:gs>
                  <a:gs pos="60000">
                    <a:schemeClr val="bg1">
                      <a:lumMod val="75000"/>
                      <a:tint val="44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</p:grpSp>
        <p:sp>
          <p:nvSpPr>
            <p:cNvPr id="60" name="Right Arrow 59"/>
            <p:cNvSpPr/>
            <p:nvPr/>
          </p:nvSpPr>
          <p:spPr>
            <a:xfrm>
              <a:off x="4448175" y="3181265"/>
              <a:ext cx="257175" cy="265065"/>
            </a:xfrm>
            <a:prstGeom prst="rightArrow">
              <a:avLst/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6169" name="TextBox 62"/>
            <p:cNvSpPr txBox="1">
              <a:spLocks noChangeArrowheads="1"/>
            </p:cNvSpPr>
            <p:nvPr/>
          </p:nvSpPr>
          <p:spPr bwMode="auto">
            <a:xfrm>
              <a:off x="4667251" y="4088482"/>
              <a:ext cx="1571624" cy="1323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600" dirty="0" smtClean="0">
                  <a:solidFill>
                    <a:srgbClr val="F68B1E"/>
                  </a:solidFill>
                  <a:latin typeface="Calibri" pitchFamily="34" charset="0"/>
                </a:rPr>
                <a:t>File Inspection, Written </a:t>
              </a:r>
              <a:r>
                <a:rPr lang="en-US" sz="1600" dirty="0">
                  <a:solidFill>
                    <a:srgbClr val="F68B1E"/>
                  </a:solidFill>
                  <a:latin typeface="Calibri" pitchFamily="34" charset="0"/>
                </a:rPr>
                <a:t>and Oral Representations &amp; Commission Approval</a:t>
              </a:r>
              <a:endParaRPr lang="en-SG" sz="1600" dirty="0">
                <a:solidFill>
                  <a:srgbClr val="F68B1E"/>
                </a:solidFill>
                <a:latin typeface="Calibri" pitchFamily="34" charset="0"/>
              </a:endParaRPr>
            </a:p>
          </p:txBody>
        </p:sp>
      </p:grpSp>
      <p:sp>
        <p:nvSpPr>
          <p:cNvPr id="6153" name="TextBox 74"/>
          <p:cNvSpPr txBox="1">
            <a:spLocks noChangeAspect="1" noChangeArrowheads="1"/>
          </p:cNvSpPr>
          <p:nvPr/>
        </p:nvSpPr>
        <p:spPr bwMode="auto">
          <a:xfrm>
            <a:off x="2383425" y="3357973"/>
            <a:ext cx="1257300" cy="862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dirty="0">
                <a:solidFill>
                  <a:srgbClr val="F68B1E"/>
                </a:solidFill>
                <a:latin typeface="Calibri" pitchFamily="34" charset="0"/>
              </a:rPr>
              <a:t>Issuance of Proposed Infringement Decision</a:t>
            </a:r>
            <a:endParaRPr lang="en-SG" sz="1600" dirty="0">
              <a:solidFill>
                <a:srgbClr val="F68B1E"/>
              </a:solidFill>
              <a:latin typeface="Calibri" pitchFamily="34" charset="0"/>
            </a:endParaRPr>
          </a:p>
        </p:txBody>
      </p:sp>
      <p:sp>
        <p:nvSpPr>
          <p:cNvPr id="78" name="Freeform 77"/>
          <p:cNvSpPr>
            <a:spLocks noChangeAspect="1"/>
          </p:cNvSpPr>
          <p:nvPr/>
        </p:nvSpPr>
        <p:spPr>
          <a:xfrm>
            <a:off x="975455" y="2327372"/>
            <a:ext cx="867410" cy="580391"/>
          </a:xfrm>
          <a:custGeom>
            <a:avLst/>
            <a:gdLst>
              <a:gd name="connsiteX0" fmla="*/ 0 w 1724025"/>
              <a:gd name="connsiteY0" fmla="*/ 133350 h 1152525"/>
              <a:gd name="connsiteX1" fmla="*/ 609600 w 1724025"/>
              <a:gd name="connsiteY1" fmla="*/ 0 h 1152525"/>
              <a:gd name="connsiteX2" fmla="*/ 1724025 w 1724025"/>
              <a:gd name="connsiteY2" fmla="*/ 361950 h 1152525"/>
              <a:gd name="connsiteX3" fmla="*/ 752475 w 1724025"/>
              <a:gd name="connsiteY3" fmla="*/ 1152525 h 1152525"/>
              <a:gd name="connsiteX4" fmla="*/ 0 w 1724025"/>
              <a:gd name="connsiteY4" fmla="*/ 133350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152525">
                <a:moveTo>
                  <a:pt x="0" y="133350"/>
                </a:moveTo>
                <a:lnTo>
                  <a:pt x="609600" y="0"/>
                </a:lnTo>
                <a:lnTo>
                  <a:pt x="1724025" y="361950"/>
                </a:lnTo>
                <a:lnTo>
                  <a:pt x="752475" y="1152525"/>
                </a:lnTo>
                <a:lnTo>
                  <a:pt x="0" y="13335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rgbClr val="F68B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 dirty="0"/>
          </a:p>
        </p:txBody>
      </p:sp>
      <p:sp>
        <p:nvSpPr>
          <p:cNvPr id="81" name="Freeform 80"/>
          <p:cNvSpPr>
            <a:spLocks noChangeAspect="1"/>
          </p:cNvSpPr>
          <p:nvPr/>
        </p:nvSpPr>
        <p:spPr>
          <a:xfrm rot="13073853">
            <a:off x="1632411" y="2224265"/>
            <a:ext cx="149859" cy="481331"/>
          </a:xfrm>
          <a:custGeom>
            <a:avLst/>
            <a:gdLst>
              <a:gd name="connsiteX0" fmla="*/ 0 w 371475"/>
              <a:gd name="connsiteY0" fmla="*/ 1200150 h 1200150"/>
              <a:gd name="connsiteX1" fmla="*/ 0 w 371475"/>
              <a:gd name="connsiteY1" fmla="*/ 361950 h 1200150"/>
              <a:gd name="connsiteX2" fmla="*/ 180975 w 371475"/>
              <a:gd name="connsiteY2" fmla="*/ 0 h 1200150"/>
              <a:gd name="connsiteX3" fmla="*/ 371475 w 371475"/>
              <a:gd name="connsiteY3" fmla="*/ 381000 h 1200150"/>
              <a:gd name="connsiteX4" fmla="*/ 371475 w 371475"/>
              <a:gd name="connsiteY4" fmla="*/ 1181100 h 1200150"/>
              <a:gd name="connsiteX5" fmla="*/ 0 w 371475"/>
              <a:gd name="connsiteY5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475" h="1200150">
                <a:moveTo>
                  <a:pt x="0" y="1200150"/>
                </a:moveTo>
                <a:lnTo>
                  <a:pt x="0" y="361950"/>
                </a:lnTo>
                <a:lnTo>
                  <a:pt x="180975" y="0"/>
                </a:lnTo>
                <a:lnTo>
                  <a:pt x="371475" y="381000"/>
                </a:lnTo>
                <a:lnTo>
                  <a:pt x="371475" y="1181100"/>
                </a:lnTo>
                <a:lnTo>
                  <a:pt x="0" y="120015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F68B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 dirty="0"/>
          </a:p>
        </p:txBody>
      </p:sp>
      <p:sp>
        <p:nvSpPr>
          <p:cNvPr id="80" name="Isosceles Triangle 79"/>
          <p:cNvSpPr>
            <a:spLocks noChangeAspect="1"/>
          </p:cNvSpPr>
          <p:nvPr/>
        </p:nvSpPr>
        <p:spPr>
          <a:xfrm rot="13073853">
            <a:off x="1678121" y="2670059"/>
            <a:ext cx="99060" cy="91440"/>
          </a:xfrm>
          <a:prstGeom prst="triangle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 dirty="0"/>
          </a:p>
        </p:txBody>
      </p:sp>
      <p:sp>
        <p:nvSpPr>
          <p:cNvPr id="91" name="Oval Callout 90"/>
          <p:cNvSpPr>
            <a:spLocks noChangeAspect="1"/>
          </p:cNvSpPr>
          <p:nvPr/>
        </p:nvSpPr>
        <p:spPr>
          <a:xfrm rot="508816" flipH="1">
            <a:off x="4485136" y="2103297"/>
            <a:ext cx="576579" cy="402589"/>
          </a:xfrm>
          <a:prstGeom prst="wedgeEllipseCallout">
            <a:avLst/>
          </a:prstGeom>
          <a:solidFill>
            <a:srgbClr val="002060"/>
          </a:solidFill>
          <a:ln w="6350">
            <a:solidFill>
              <a:srgbClr val="F68B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 dirty="0"/>
          </a:p>
        </p:txBody>
      </p:sp>
      <p:grpSp>
        <p:nvGrpSpPr>
          <p:cNvPr id="6158" name="Group 221"/>
          <p:cNvGrpSpPr>
            <a:grpSpLocks noChangeAspect="1"/>
          </p:cNvGrpSpPr>
          <p:nvPr/>
        </p:nvGrpSpPr>
        <p:grpSpPr bwMode="auto">
          <a:xfrm>
            <a:off x="4078238" y="2349911"/>
            <a:ext cx="748030" cy="576579"/>
            <a:chOff x="1403648" y="2492896"/>
            <a:chExt cx="4673319" cy="3594861"/>
          </a:xfrm>
        </p:grpSpPr>
        <p:grpSp>
          <p:nvGrpSpPr>
            <p:cNvPr id="6159" name="Group 293"/>
            <p:cNvGrpSpPr>
              <a:grpSpLocks/>
            </p:cNvGrpSpPr>
            <p:nvPr/>
          </p:nvGrpSpPr>
          <p:grpSpPr bwMode="auto">
            <a:xfrm>
              <a:off x="1403648" y="2492894"/>
              <a:ext cx="4673319" cy="3594860"/>
              <a:chOff x="1907704" y="2420888"/>
              <a:chExt cx="1872208" cy="1440160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1907704" y="3645341"/>
                <a:ext cx="1872208" cy="21570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62000"/>
                    </a:schemeClr>
                  </a:gs>
                  <a:gs pos="100000">
                    <a:srgbClr val="0070C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90" name="Folded Corner 89"/>
              <p:cNvSpPr/>
              <p:nvPr/>
            </p:nvSpPr>
            <p:spPr>
              <a:xfrm flipV="1">
                <a:off x="2339997" y="2420888"/>
                <a:ext cx="1080732" cy="1367201"/>
              </a:xfrm>
              <a:prstGeom prst="foldedCorner">
                <a:avLst>
                  <a:gd name="adj" fmla="val 30777"/>
                </a:avLst>
              </a:prstGeom>
              <a:gradFill flip="none" rotWithShape="1">
                <a:gsLst>
                  <a:gs pos="0">
                    <a:schemeClr val="bg1">
                      <a:lumMod val="75000"/>
                      <a:tint val="66000"/>
                      <a:satMod val="160000"/>
                    </a:schemeClr>
                  </a:gs>
                  <a:gs pos="50000">
                    <a:schemeClr val="bg1">
                      <a:lumMod val="75000"/>
                      <a:tint val="44500"/>
                      <a:satMod val="160000"/>
                    </a:schemeClr>
                  </a:gs>
                  <a:gs pos="100000">
                    <a:schemeClr val="bg1">
                      <a:lumMod val="75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4" name="Rounded Rectangle 83"/>
            <p:cNvSpPr/>
            <p:nvPr/>
          </p:nvSpPr>
          <p:spPr>
            <a:xfrm>
              <a:off x="2768353" y="3427243"/>
              <a:ext cx="2023252" cy="2929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>
                <a:solidFill>
                  <a:prstClr val="white"/>
                </a:solidFill>
              </a:endParaRP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2768353" y="3862746"/>
              <a:ext cx="793433" cy="2850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>
                <a:solidFill>
                  <a:prstClr val="white"/>
                </a:solidFill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2768353" y="4290329"/>
              <a:ext cx="1801091" cy="29297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>
                <a:solidFill>
                  <a:prstClr val="white"/>
                </a:solidFill>
              </a:endParaRPr>
            </a:p>
          </p:txBody>
        </p:sp>
        <p:sp>
          <p:nvSpPr>
            <p:cNvPr id="87" name="Rounded Rectangle 86"/>
            <p:cNvSpPr/>
            <p:nvPr/>
          </p:nvSpPr>
          <p:spPr>
            <a:xfrm>
              <a:off x="2768353" y="4725827"/>
              <a:ext cx="1372637" cy="2850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>
                <a:solidFill>
                  <a:prstClr val="white"/>
                </a:solidFill>
              </a:endParaRPr>
            </a:p>
          </p:txBody>
        </p:sp>
        <p:sp>
          <p:nvSpPr>
            <p:cNvPr id="88" name="Rounded Rectangle 87"/>
            <p:cNvSpPr/>
            <p:nvPr/>
          </p:nvSpPr>
          <p:spPr>
            <a:xfrm>
              <a:off x="2768353" y="5153410"/>
              <a:ext cx="2023252" cy="2929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Down Arrow 3"/>
          <p:cNvSpPr>
            <a:spLocks noChangeAspect="1"/>
          </p:cNvSpPr>
          <p:nvPr/>
        </p:nvSpPr>
        <p:spPr>
          <a:xfrm>
            <a:off x="999417" y="1417364"/>
            <a:ext cx="1021083" cy="47806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6" name="TextBox 5"/>
          <p:cNvSpPr txBox="1"/>
          <p:nvPr/>
        </p:nvSpPr>
        <p:spPr>
          <a:xfrm>
            <a:off x="588674" y="908720"/>
            <a:ext cx="197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Final Opportunity</a:t>
            </a:r>
            <a:endParaRPr lang="en-SG" dirty="0">
              <a:solidFill>
                <a:srgbClr val="FF0000"/>
              </a:solidFill>
            </a:endParaRPr>
          </a:p>
        </p:txBody>
      </p:sp>
      <p:sp>
        <p:nvSpPr>
          <p:cNvPr id="62" name="Down Arrow 61"/>
          <p:cNvSpPr>
            <a:spLocks noChangeAspect="1"/>
          </p:cNvSpPr>
          <p:nvPr/>
        </p:nvSpPr>
        <p:spPr>
          <a:xfrm>
            <a:off x="7331499" y="1376063"/>
            <a:ext cx="1021083" cy="47806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63" name="TextBox 62"/>
          <p:cNvSpPr txBox="1"/>
          <p:nvPr/>
        </p:nvSpPr>
        <p:spPr>
          <a:xfrm>
            <a:off x="3546792" y="908720"/>
            <a:ext cx="240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Ensure Confidentiality </a:t>
            </a:r>
            <a:endParaRPr lang="en-SG" dirty="0">
              <a:solidFill>
                <a:srgbClr val="FF0000"/>
              </a:solidFill>
            </a:endParaRPr>
          </a:p>
        </p:txBody>
      </p:sp>
      <p:grpSp>
        <p:nvGrpSpPr>
          <p:cNvPr id="64" name="Group 72"/>
          <p:cNvGrpSpPr>
            <a:grpSpLocks noChangeAspect="1"/>
          </p:cNvGrpSpPr>
          <p:nvPr/>
        </p:nvGrpSpPr>
        <p:grpSpPr bwMode="auto">
          <a:xfrm>
            <a:off x="7072421" y="1989548"/>
            <a:ext cx="1409701" cy="2417691"/>
            <a:chOff x="6124575" y="2667372"/>
            <a:chExt cx="1762125" cy="3022858"/>
          </a:xfrm>
        </p:grpSpPr>
        <p:grpSp>
          <p:nvGrpSpPr>
            <p:cNvPr id="65" name="Group 48"/>
            <p:cNvGrpSpPr>
              <a:grpSpLocks/>
            </p:cNvGrpSpPr>
            <p:nvPr/>
          </p:nvGrpSpPr>
          <p:grpSpPr bwMode="auto">
            <a:xfrm>
              <a:off x="6496050" y="2667372"/>
              <a:ext cx="1276350" cy="1276665"/>
              <a:chOff x="-1857375" y="3378554"/>
              <a:chExt cx="2028827" cy="2029327"/>
            </a:xfrm>
          </p:grpSpPr>
          <p:sp>
            <p:nvSpPr>
              <p:cNvPr id="68" name="Rounded Rectangle 67"/>
              <p:cNvSpPr/>
              <p:nvPr/>
            </p:nvSpPr>
            <p:spPr>
              <a:xfrm>
                <a:off x="-1857375" y="3378554"/>
                <a:ext cx="2028827" cy="2029327"/>
              </a:xfrm>
              <a:prstGeom prst="roundRect">
                <a:avLst>
                  <a:gd name="adj" fmla="val 13381"/>
                </a:avLst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  <p:sp>
            <p:nvSpPr>
              <p:cNvPr id="69" name="Rounded Rectangle 68"/>
              <p:cNvSpPr/>
              <p:nvPr/>
            </p:nvSpPr>
            <p:spPr>
              <a:xfrm>
                <a:off x="-1791766" y="3418939"/>
                <a:ext cx="1887515" cy="1105529"/>
              </a:xfrm>
              <a:prstGeom prst="roundRect">
                <a:avLst>
                  <a:gd name="adj" fmla="val 19253"/>
                </a:avLst>
              </a:prstGeom>
              <a:gradFill flip="none" rotWithShape="1">
                <a:gsLst>
                  <a:gs pos="0">
                    <a:schemeClr val="bg1">
                      <a:alpha val="76000"/>
                    </a:schemeClr>
                  </a:gs>
                  <a:gs pos="60000">
                    <a:schemeClr val="bg1">
                      <a:lumMod val="75000"/>
                      <a:tint val="44500"/>
                      <a:satMod val="160000"/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 dirty="0"/>
              </a:p>
            </p:txBody>
          </p:sp>
        </p:grpSp>
        <p:sp>
          <p:nvSpPr>
            <p:cNvPr id="66" name="Right Arrow 65"/>
            <p:cNvSpPr/>
            <p:nvPr/>
          </p:nvSpPr>
          <p:spPr>
            <a:xfrm>
              <a:off x="6124575" y="3191376"/>
              <a:ext cx="257175" cy="265177"/>
            </a:xfrm>
            <a:prstGeom prst="rightArrow">
              <a:avLst/>
            </a:prstGeom>
            <a:solidFill>
              <a:srgbClr val="F68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SG" dirty="0"/>
            </a:p>
          </p:txBody>
        </p:sp>
        <p:sp>
          <p:nvSpPr>
            <p:cNvPr id="67" name="TextBox 63"/>
            <p:cNvSpPr txBox="1">
              <a:spLocks noChangeArrowheads="1"/>
            </p:cNvSpPr>
            <p:nvPr/>
          </p:nvSpPr>
          <p:spPr bwMode="auto">
            <a:xfrm>
              <a:off x="6305550" y="4035524"/>
              <a:ext cx="1581150" cy="165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600" dirty="0" smtClean="0">
                  <a:solidFill>
                    <a:srgbClr val="F68B1E"/>
                  </a:solidFill>
                  <a:latin typeface="Calibri" pitchFamily="34" charset="0"/>
                </a:rPr>
                <a:t>Right to Commence Follow on Private </a:t>
              </a:r>
              <a:r>
                <a:rPr lang="en-US" sz="1600" dirty="0">
                  <a:solidFill>
                    <a:srgbClr val="F68B1E"/>
                  </a:solidFill>
                  <a:latin typeface="Calibri" pitchFamily="34" charset="0"/>
                </a:rPr>
                <a:t>A</a:t>
              </a:r>
              <a:r>
                <a:rPr lang="en-US" sz="1600" dirty="0" smtClean="0">
                  <a:solidFill>
                    <a:srgbClr val="F68B1E"/>
                  </a:solidFill>
                  <a:latin typeface="Calibri" pitchFamily="34" charset="0"/>
                </a:rPr>
                <a:t>ctions</a:t>
              </a:r>
              <a:endParaRPr lang="en-SG" sz="1600" dirty="0">
                <a:solidFill>
                  <a:srgbClr val="F68B1E"/>
                </a:solidFill>
                <a:latin typeface="Calibri" pitchFamily="34" charset="0"/>
              </a:endParaRPr>
            </a:p>
          </p:txBody>
        </p:sp>
      </p:grpSp>
      <p:sp>
        <p:nvSpPr>
          <p:cNvPr id="73" name="Down Arrow 72"/>
          <p:cNvSpPr>
            <a:spLocks noChangeAspect="1"/>
          </p:cNvSpPr>
          <p:nvPr/>
        </p:nvSpPr>
        <p:spPr>
          <a:xfrm>
            <a:off x="4051799" y="1417364"/>
            <a:ext cx="1021083" cy="47806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74" name="TextBox 73"/>
          <p:cNvSpPr txBox="1"/>
          <p:nvPr/>
        </p:nvSpPr>
        <p:spPr>
          <a:xfrm>
            <a:off x="7247831" y="908720"/>
            <a:ext cx="1203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Discovery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391" y="2110516"/>
            <a:ext cx="8255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33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144016" y="5805264"/>
            <a:ext cx="8892480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60649" y="1123950"/>
            <a:ext cx="7561263" cy="4752975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2295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2300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2301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chemeClr val="bg1"/>
                  </a:solidFill>
                </a:rPr>
                <a:t>www.ccs.gov.sg</a:t>
              </a:r>
              <a:endParaRPr lang="en-SG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297" name="Rectangle 64"/>
          <p:cNvSpPr>
            <a:spLocks noChangeArrowheads="1"/>
          </p:cNvSpPr>
          <p:nvPr/>
        </p:nvSpPr>
        <p:spPr bwMode="auto">
          <a:xfrm>
            <a:off x="827088" y="152400"/>
            <a:ext cx="5113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dirty="0" smtClean="0">
                <a:solidFill>
                  <a:srgbClr val="00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RIGHTS OF DEFENCE</a:t>
            </a:r>
            <a:endParaRPr lang="en-SG" sz="3000" dirty="0">
              <a:solidFill>
                <a:srgbClr val="00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8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Box 96"/>
          <p:cNvSpPr txBox="1">
            <a:spLocks noChangeArrowheads="1"/>
          </p:cNvSpPr>
          <p:nvPr/>
        </p:nvSpPr>
        <p:spPr bwMode="auto">
          <a:xfrm>
            <a:off x="560649" y="3322380"/>
            <a:ext cx="748310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14568"/>
                </a:solidFill>
              </a:rPr>
              <a:t>After the issuance of a Proposed Infringement Decision, the addressees will be given a reasonable opportunity to inspect CCS’s file, subject to certain restrictions, and make representations to CCS on the proposed finding of liability and quantum of the financial penalty.  </a:t>
            </a:r>
          </a:p>
          <a:p>
            <a:pPr marL="342900" lvl="1" indent="-342900" algn="just" eaLnBrk="1" hangingPunct="1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14568"/>
              </a:solidFill>
            </a:endParaRPr>
          </a:p>
          <a:p>
            <a:pPr marL="342900" lvl="1" indent="-342900" algn="just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14568"/>
                </a:solidFill>
              </a:rPr>
              <a:t>The </a:t>
            </a:r>
            <a:r>
              <a:rPr lang="en-GB" sz="2000" dirty="0">
                <a:solidFill>
                  <a:srgbClr val="014568"/>
                </a:solidFill>
              </a:rPr>
              <a:t>disclosed information </a:t>
            </a:r>
            <a:r>
              <a:rPr lang="en-GB" sz="2000">
                <a:solidFill>
                  <a:srgbClr val="014568"/>
                </a:solidFill>
              </a:rPr>
              <a:t>to </a:t>
            </a:r>
            <a:r>
              <a:rPr lang="en-GB" sz="2000" smtClean="0">
                <a:solidFill>
                  <a:srgbClr val="014568"/>
                </a:solidFill>
              </a:rPr>
              <a:t>an </a:t>
            </a:r>
            <a:r>
              <a:rPr lang="en-GB" sz="2000" dirty="0">
                <a:solidFill>
                  <a:srgbClr val="014568"/>
                </a:solidFill>
              </a:rPr>
              <a:t>addressee may also be used by it in an </a:t>
            </a:r>
            <a:r>
              <a:rPr lang="en-GB" sz="2000" dirty="0" smtClean="0">
                <a:solidFill>
                  <a:srgbClr val="014568"/>
                </a:solidFill>
              </a:rPr>
              <a:t>appeal against CCS’s Infringement Decision.</a:t>
            </a:r>
            <a:r>
              <a:rPr lang="en-GB" dirty="0" smtClean="0">
                <a:solidFill>
                  <a:srgbClr val="014568"/>
                </a:solidFill>
              </a:rPr>
              <a:t> </a:t>
            </a:r>
            <a:endParaRPr lang="en-GB" dirty="0">
              <a:solidFill>
                <a:srgbClr val="014568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1029694"/>
            <a:ext cx="2775733" cy="20791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94" y="1029694"/>
            <a:ext cx="304800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19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144016" y="5805264"/>
            <a:ext cx="8892480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39750" y="1123950"/>
            <a:ext cx="7561263" cy="4752975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2295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2300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2301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chemeClr val="bg1"/>
                  </a:solidFill>
                </a:rPr>
                <a:t>www.ccs.gov.sg</a:t>
              </a:r>
              <a:endParaRPr lang="en-SG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297" name="Rectangle 64"/>
          <p:cNvSpPr>
            <a:spLocks noChangeArrowheads="1"/>
          </p:cNvSpPr>
          <p:nvPr/>
        </p:nvSpPr>
        <p:spPr bwMode="auto">
          <a:xfrm>
            <a:off x="827088" y="152400"/>
            <a:ext cx="5113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dirty="0" smtClean="0">
                <a:solidFill>
                  <a:srgbClr val="00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BALANCING ACT</a:t>
            </a:r>
            <a:endParaRPr lang="en-SG" sz="3000" dirty="0">
              <a:solidFill>
                <a:srgbClr val="00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8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Box 96"/>
          <p:cNvSpPr txBox="1">
            <a:spLocks noChangeArrowheads="1"/>
          </p:cNvSpPr>
          <p:nvPr/>
        </p:nvSpPr>
        <p:spPr bwMode="auto">
          <a:xfrm>
            <a:off x="827088" y="3140968"/>
            <a:ext cx="72009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1" indent="0" algn="just" eaLnBrk="1" hangingPunct="1"/>
            <a:r>
              <a:rPr lang="en-GB" sz="2000" dirty="0">
                <a:solidFill>
                  <a:srgbClr val="014568"/>
                </a:solidFill>
              </a:rPr>
              <a:t>CCS may withhold a document </a:t>
            </a:r>
            <a:r>
              <a:rPr lang="en-GB" sz="2000" dirty="0" smtClean="0">
                <a:solidFill>
                  <a:srgbClr val="014568"/>
                </a:solidFill>
              </a:rPr>
              <a:t>from the file inspection process if </a:t>
            </a:r>
            <a:r>
              <a:rPr lang="en-GB" sz="2000" dirty="0">
                <a:solidFill>
                  <a:srgbClr val="014568"/>
                </a:solidFill>
              </a:rPr>
              <a:t>it contains confidential </a:t>
            </a:r>
            <a:r>
              <a:rPr lang="en-GB" sz="2000" dirty="0" smtClean="0">
                <a:solidFill>
                  <a:srgbClr val="014568"/>
                </a:solidFill>
              </a:rPr>
              <a:t>information:</a:t>
            </a:r>
            <a:endParaRPr lang="en-GB" sz="2000" dirty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US" sz="2000" dirty="0">
                <a:solidFill>
                  <a:srgbClr val="014568"/>
                </a:solidFill>
              </a:rPr>
              <a:t>CCS has a duty to preserve secrecy </a:t>
            </a:r>
            <a:r>
              <a:rPr lang="en-US" sz="2000" dirty="0" smtClean="0">
                <a:solidFill>
                  <a:srgbClr val="014568"/>
                </a:solidFill>
              </a:rPr>
              <a:t>unless </a:t>
            </a:r>
            <a:r>
              <a:rPr lang="en-US" sz="2000" dirty="0">
                <a:solidFill>
                  <a:srgbClr val="014568"/>
                </a:solidFill>
              </a:rPr>
              <a:t>the information is allowed to be disclosed under certain exceptions (e.g. </a:t>
            </a:r>
            <a:r>
              <a:rPr lang="en-SG" sz="2000" dirty="0">
                <a:solidFill>
                  <a:srgbClr val="014568"/>
                </a:solidFill>
              </a:rPr>
              <a:t>required by a court</a:t>
            </a:r>
            <a:r>
              <a:rPr lang="en-US" sz="2000" dirty="0">
                <a:solidFill>
                  <a:srgbClr val="014568"/>
                </a:solidFill>
              </a:rPr>
              <a:t>); and</a:t>
            </a:r>
          </a:p>
          <a:p>
            <a:pPr marL="0" lvl="1" indent="0" algn="just" eaLnBrk="1" hangingPunct="1"/>
            <a:endParaRPr lang="en-US" sz="2000" dirty="0" smtClean="0">
              <a:solidFill>
                <a:srgbClr val="014568"/>
              </a:solidFill>
            </a:endParaRPr>
          </a:p>
          <a:p>
            <a:pPr lvl="1" algn="just" eaLnBrk="1" hangingPunct="1">
              <a:buFont typeface="Calibri" pitchFamily="34" charset="0"/>
              <a:buAutoNum type="romanLcPeriod"/>
            </a:pPr>
            <a:r>
              <a:rPr lang="en-GB" sz="2000" dirty="0" smtClean="0">
                <a:solidFill>
                  <a:srgbClr val="014568"/>
                </a:solidFill>
              </a:rPr>
              <a:t>Confidential </a:t>
            </a:r>
            <a:r>
              <a:rPr lang="en-GB" sz="2000" dirty="0">
                <a:solidFill>
                  <a:srgbClr val="014568"/>
                </a:solidFill>
              </a:rPr>
              <a:t>information </a:t>
            </a:r>
            <a:r>
              <a:rPr lang="en-US" sz="2000" dirty="0" smtClean="0">
                <a:solidFill>
                  <a:srgbClr val="014568"/>
                </a:solidFill>
              </a:rPr>
              <a:t>include commercial</a:t>
            </a:r>
            <a:r>
              <a:rPr lang="en-GB" sz="2000" dirty="0" smtClean="0">
                <a:solidFill>
                  <a:srgbClr val="014568"/>
                </a:solidFill>
              </a:rPr>
              <a:t> information, a </a:t>
            </a:r>
            <a:r>
              <a:rPr lang="en-GB" sz="2000" dirty="0">
                <a:solidFill>
                  <a:srgbClr val="014568"/>
                </a:solidFill>
              </a:rPr>
              <a:t>person’s private affairs </a:t>
            </a:r>
            <a:r>
              <a:rPr lang="en-GB" sz="2000" dirty="0" smtClean="0">
                <a:solidFill>
                  <a:srgbClr val="014568"/>
                </a:solidFill>
              </a:rPr>
              <a:t>and information </a:t>
            </a:r>
            <a:r>
              <a:rPr lang="en-GB" sz="2000" dirty="0">
                <a:solidFill>
                  <a:srgbClr val="014568"/>
                </a:solidFill>
              </a:rPr>
              <a:t>whose disclosure would be contrary to the public interest</a:t>
            </a:r>
            <a:r>
              <a:rPr lang="en-GB" sz="2000" dirty="0" smtClean="0">
                <a:solidFill>
                  <a:srgbClr val="014568"/>
                </a:solidFill>
              </a:rPr>
              <a:t>.</a:t>
            </a:r>
            <a:endParaRPr lang="en-SG" sz="2000" dirty="0">
              <a:solidFill>
                <a:srgbClr val="014568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3714750" cy="2080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02873"/>
            <a:ext cx="2228850" cy="205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3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-144016" y="5805264"/>
            <a:ext cx="8892480" cy="925038"/>
          </a:xfrm>
          <a:prstGeom prst="trapezoid">
            <a:avLst>
              <a:gd name="adj" fmla="val 88797"/>
            </a:avLst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rgbClr val="004569">
                  <a:alpha val="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Round Same Side Corner Rectangle 3"/>
          <p:cNvSpPr/>
          <p:nvPr/>
        </p:nvSpPr>
        <p:spPr>
          <a:xfrm flipV="1">
            <a:off x="539750" y="1123949"/>
            <a:ext cx="7561263" cy="4989091"/>
          </a:xfrm>
          <a:prstGeom prst="round2SameRect">
            <a:avLst>
              <a:gd name="adj1" fmla="val 5697"/>
              <a:gd name="adj2" fmla="val 0"/>
            </a:avLst>
          </a:prstGeom>
          <a:gradFill flip="none" rotWithShape="1">
            <a:gsLst>
              <a:gs pos="32000">
                <a:schemeClr val="bg1"/>
              </a:gs>
              <a:gs pos="88000">
                <a:schemeClr val="bg1">
                  <a:lumMod val="95000"/>
                </a:schemeClr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/>
          </a:p>
        </p:txBody>
      </p:sp>
      <p:sp>
        <p:nvSpPr>
          <p:cNvPr id="30" name="Rectangle 29"/>
          <p:cNvSpPr/>
          <p:nvPr/>
        </p:nvSpPr>
        <p:spPr>
          <a:xfrm>
            <a:off x="0" y="336550"/>
            <a:ext cx="841375" cy="328613"/>
          </a:xfrm>
          <a:prstGeom prst="rect">
            <a:avLst/>
          </a:prstGeom>
          <a:solidFill>
            <a:srgbClr val="F68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12295" name="Group 4"/>
          <p:cNvGrpSpPr>
            <a:grpSpLocks/>
          </p:cNvGrpSpPr>
          <p:nvPr/>
        </p:nvGrpSpPr>
        <p:grpSpPr bwMode="auto">
          <a:xfrm>
            <a:off x="0" y="6496050"/>
            <a:ext cx="9144000" cy="361950"/>
            <a:chOff x="0" y="6496050"/>
            <a:chExt cx="9144000" cy="361950"/>
          </a:xfrm>
        </p:grpSpPr>
        <p:grpSp>
          <p:nvGrpSpPr>
            <p:cNvPr id="12300" name="Group 45"/>
            <p:cNvGrpSpPr>
              <a:grpSpLocks/>
            </p:cNvGrpSpPr>
            <p:nvPr/>
          </p:nvGrpSpPr>
          <p:grpSpPr bwMode="auto">
            <a:xfrm>
              <a:off x="0" y="6496050"/>
              <a:ext cx="9144000" cy="361950"/>
              <a:chOff x="0" y="6496050"/>
              <a:chExt cx="9144000" cy="36195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6496050"/>
                <a:ext cx="9144000" cy="361950"/>
              </a:xfrm>
              <a:prstGeom prst="rect">
                <a:avLst/>
              </a:prstGeom>
              <a:gradFill flip="none" rotWithShape="1">
                <a:gsLst>
                  <a:gs pos="0">
                    <a:srgbClr val="004568">
                      <a:shade val="30000"/>
                      <a:satMod val="115000"/>
                    </a:srgbClr>
                  </a:gs>
                  <a:gs pos="50000">
                    <a:srgbClr val="004568">
                      <a:shade val="67500"/>
                      <a:satMod val="115000"/>
                    </a:srgbClr>
                  </a:gs>
                  <a:gs pos="100000">
                    <a:srgbClr val="004568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0" y="6810375"/>
                <a:ext cx="9144000" cy="47625"/>
              </a:xfrm>
              <a:prstGeom prst="rect">
                <a:avLst/>
              </a:prstGeom>
              <a:solidFill>
                <a:srgbClr val="F68B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SG" dirty="0">
                  <a:solidFill>
                    <a:srgbClr val="FFFFFF"/>
                  </a:solidFill>
                  <a:cs typeface="Arial" charset="0"/>
                </a:endParaRPr>
              </a:p>
            </p:txBody>
          </p:sp>
        </p:grpSp>
        <p:sp>
          <p:nvSpPr>
            <p:cNvPr id="12301" name="TextBox 33"/>
            <p:cNvSpPr txBox="1">
              <a:spLocks noChangeArrowheads="1"/>
            </p:cNvSpPr>
            <p:nvPr/>
          </p:nvSpPr>
          <p:spPr bwMode="auto">
            <a:xfrm>
              <a:off x="152400" y="6526054"/>
              <a:ext cx="22669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chemeClr val="bg1"/>
                  </a:solidFill>
                </a:rPr>
                <a:t>www.ccs.gov.sg</a:t>
              </a:r>
              <a:endParaRPr lang="en-SG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297" name="Rectangle 64"/>
          <p:cNvSpPr>
            <a:spLocks noChangeArrowheads="1"/>
          </p:cNvSpPr>
          <p:nvPr/>
        </p:nvSpPr>
        <p:spPr bwMode="auto">
          <a:xfrm>
            <a:off x="827088" y="152400"/>
            <a:ext cx="51133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dirty="0" smtClean="0">
                <a:solidFill>
                  <a:srgbClr val="0045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BALANCING ACT</a:t>
            </a:r>
            <a:endParaRPr lang="en-SG" sz="3000" dirty="0">
              <a:solidFill>
                <a:srgbClr val="0045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8" name="Picture 9" descr="CC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5711825"/>
            <a:ext cx="773112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TextBox 96"/>
          <p:cNvSpPr txBox="1">
            <a:spLocks noChangeArrowheads="1"/>
          </p:cNvSpPr>
          <p:nvPr/>
        </p:nvSpPr>
        <p:spPr bwMode="auto">
          <a:xfrm>
            <a:off x="841375" y="2942942"/>
            <a:ext cx="72009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00050" indent="-400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lvl="0" indent="0" algn="just"/>
            <a:r>
              <a:rPr lang="en-GB" sz="2000" dirty="0">
                <a:solidFill>
                  <a:srgbClr val="014568"/>
                </a:solidFill>
              </a:rPr>
              <a:t>In practice, </a:t>
            </a:r>
            <a:r>
              <a:rPr lang="en-GB" sz="2000" dirty="0" smtClean="0">
                <a:solidFill>
                  <a:srgbClr val="014568"/>
                </a:solidFill>
              </a:rPr>
              <a:t>if </a:t>
            </a:r>
            <a:r>
              <a:rPr lang="en-SG" sz="2000" dirty="0" smtClean="0">
                <a:solidFill>
                  <a:srgbClr val="014568"/>
                </a:solidFill>
              </a:rPr>
              <a:t>such </a:t>
            </a:r>
            <a:r>
              <a:rPr lang="en-US" sz="2000" dirty="0">
                <a:solidFill>
                  <a:srgbClr val="014568"/>
                </a:solidFill>
              </a:rPr>
              <a:t>information forms an integral part of the </a:t>
            </a:r>
            <a:r>
              <a:rPr lang="en-US" sz="2000" dirty="0" smtClean="0">
                <a:solidFill>
                  <a:srgbClr val="014568"/>
                </a:solidFill>
              </a:rPr>
              <a:t>case where </a:t>
            </a:r>
            <a:r>
              <a:rPr lang="en-US" sz="2000" dirty="0">
                <a:solidFill>
                  <a:srgbClr val="014568"/>
                </a:solidFill>
              </a:rPr>
              <a:t>disclosure of the information is vital for </a:t>
            </a:r>
            <a:r>
              <a:rPr lang="en-US" sz="2000" dirty="0" smtClean="0">
                <a:solidFill>
                  <a:srgbClr val="014568"/>
                </a:solidFill>
              </a:rPr>
              <a:t>the addressee’s </a:t>
            </a:r>
            <a:r>
              <a:rPr lang="en-US" sz="2000" dirty="0">
                <a:solidFill>
                  <a:srgbClr val="014568"/>
                </a:solidFill>
              </a:rPr>
              <a:t>“rights of </a:t>
            </a:r>
            <a:r>
              <a:rPr lang="en-US" sz="2000" dirty="0" err="1">
                <a:solidFill>
                  <a:srgbClr val="014568"/>
                </a:solidFill>
              </a:rPr>
              <a:t>defence</a:t>
            </a:r>
            <a:r>
              <a:rPr lang="en-US" sz="2000" dirty="0" smtClean="0">
                <a:solidFill>
                  <a:srgbClr val="014568"/>
                </a:solidFill>
              </a:rPr>
              <a:t>”, CCS may: </a:t>
            </a:r>
          </a:p>
          <a:p>
            <a:pPr marL="441325" lvl="0" indent="-441325" algn="just">
              <a:buFont typeface="+mj-lt"/>
              <a:buAutoNum type="romanLcPeriod"/>
            </a:pPr>
            <a:r>
              <a:rPr lang="en-US" sz="2000" dirty="0" smtClean="0">
                <a:solidFill>
                  <a:srgbClr val="014568"/>
                </a:solidFill>
              </a:rPr>
              <a:t>Provide ranges </a:t>
            </a:r>
            <a:r>
              <a:rPr lang="en-US" sz="2000" dirty="0">
                <a:solidFill>
                  <a:srgbClr val="014568"/>
                </a:solidFill>
              </a:rPr>
              <a:t>e.g. </a:t>
            </a:r>
            <a:r>
              <a:rPr lang="en-US" sz="2000" dirty="0" smtClean="0">
                <a:solidFill>
                  <a:srgbClr val="014568"/>
                </a:solidFill>
              </a:rPr>
              <a:t>market </a:t>
            </a:r>
            <a:r>
              <a:rPr lang="en-US" sz="2000" dirty="0">
                <a:solidFill>
                  <a:srgbClr val="014568"/>
                </a:solidFill>
              </a:rPr>
              <a:t>share, financial information</a:t>
            </a:r>
            <a:r>
              <a:rPr lang="en-US" sz="2000" dirty="0" smtClean="0">
                <a:solidFill>
                  <a:srgbClr val="014568"/>
                </a:solidFill>
              </a:rPr>
              <a:t>;</a:t>
            </a:r>
          </a:p>
          <a:p>
            <a:pPr marL="441325" lvl="0" indent="-441325" algn="just">
              <a:buFont typeface="+mj-lt"/>
              <a:buAutoNum type="romanLcPeriod"/>
            </a:pPr>
            <a:endParaRPr lang="en-US" sz="2000" dirty="0" smtClean="0">
              <a:solidFill>
                <a:srgbClr val="014568"/>
              </a:solidFill>
            </a:endParaRPr>
          </a:p>
          <a:p>
            <a:pPr marL="441325" lvl="0" indent="-441325" algn="just">
              <a:buFont typeface="+mj-lt"/>
              <a:buAutoNum type="romanLcPeriod"/>
            </a:pPr>
            <a:r>
              <a:rPr lang="en-US" sz="2000" dirty="0" smtClean="0">
                <a:solidFill>
                  <a:srgbClr val="014568"/>
                </a:solidFill>
              </a:rPr>
              <a:t>Provide </a:t>
            </a:r>
            <a:r>
              <a:rPr lang="en-US" sz="2000" dirty="0">
                <a:solidFill>
                  <a:srgbClr val="014568"/>
                </a:solidFill>
              </a:rPr>
              <a:t>a list of third-parties contacted but otherwise </a:t>
            </a:r>
            <a:r>
              <a:rPr lang="en-US" sz="2000" dirty="0" err="1" smtClean="0">
                <a:solidFill>
                  <a:srgbClr val="014568"/>
                </a:solidFill>
              </a:rPr>
              <a:t>anonymise</a:t>
            </a:r>
            <a:r>
              <a:rPr lang="en-US" sz="2000" dirty="0" smtClean="0">
                <a:solidFill>
                  <a:srgbClr val="014568"/>
                </a:solidFill>
              </a:rPr>
              <a:t> </a:t>
            </a:r>
            <a:r>
              <a:rPr lang="en-US" sz="2000" dirty="0">
                <a:solidFill>
                  <a:srgbClr val="014568"/>
                </a:solidFill>
              </a:rPr>
              <a:t>the information such that the identity of the  individual is not revealed; and </a:t>
            </a:r>
          </a:p>
          <a:p>
            <a:pPr marL="441325" lvl="0" indent="-441325" algn="just">
              <a:buFont typeface="+mj-lt"/>
              <a:buAutoNum type="romanLcPeriod"/>
            </a:pPr>
            <a:endParaRPr lang="en-US" sz="2000" dirty="0">
              <a:solidFill>
                <a:srgbClr val="014568"/>
              </a:solidFill>
            </a:endParaRPr>
          </a:p>
          <a:p>
            <a:pPr marL="441325" indent="-441325" algn="just">
              <a:buFont typeface="+mj-lt"/>
              <a:buAutoNum type="romanLcPeriod"/>
            </a:pPr>
            <a:r>
              <a:rPr lang="en-US" sz="2000" dirty="0">
                <a:solidFill>
                  <a:srgbClr val="014568"/>
                </a:solidFill>
              </a:rPr>
              <a:t>Use of confidentiality rings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3714750" cy="2080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02873"/>
            <a:ext cx="2228850" cy="205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5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13313</TotalTime>
  <Words>945</Words>
  <Application>Microsoft Office PowerPoint</Application>
  <PresentationFormat>On-screen Show (4:3)</PresentationFormat>
  <Paragraphs>127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Singapore Government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Terence Seah</dc:creator>
  <cp:lastModifiedBy>LENK Karin (COMP)</cp:lastModifiedBy>
  <cp:revision>883</cp:revision>
  <cp:lastPrinted>2013-08-15T03:14:29Z</cp:lastPrinted>
  <dcterms:created xsi:type="dcterms:W3CDTF">2012-03-12T03:45:05Z</dcterms:created>
  <dcterms:modified xsi:type="dcterms:W3CDTF">2016-09-09T09:00:09Z</dcterms:modified>
</cp:coreProperties>
</file>