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2" r:id="rId2"/>
    <p:sldId id="265" r:id="rId3"/>
    <p:sldId id="273" r:id="rId4"/>
    <p:sldId id="274" r:id="rId5"/>
    <p:sldId id="275" r:id="rId6"/>
    <p:sldId id="276" r:id="rId7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3E6FD2"/>
    <a:srgbClr val="2D5EC1"/>
    <a:srgbClr val="BDDEFF"/>
    <a:srgbClr val="0B6192"/>
    <a:srgbClr val="578683"/>
    <a:srgbClr val="006666"/>
    <a:srgbClr val="6A8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7966" autoAdjust="0"/>
  </p:normalViewPr>
  <p:slideViewPr>
    <p:cSldViewPr>
      <p:cViewPr>
        <p:scale>
          <a:sx n="79" d="100"/>
          <a:sy n="79" d="100"/>
        </p:scale>
        <p:origin x="-29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88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F733D0C-76B8-4149-BF86-D4E10C5B62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107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9" tIns="45785" rIns="91569" bIns="457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202FEC6-5696-4CC0-8108-275876EF7B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42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1pPr>
            <a:lvl2pPr marL="742950" indent="-285750" defTabSz="911225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2pPr>
            <a:lvl3pPr marL="1143000" indent="-228600" defTabSz="911225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3pPr>
            <a:lvl4pPr marL="1600200" indent="-228600" defTabSz="911225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4pPr>
            <a:lvl5pPr marL="2057400" indent="-228600" defTabSz="911225" eaLnBrk="0" hangingPunct="0"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itchFamily="34" charset="0"/>
                <a:ea typeface="ヒラギノ角ゴ ProN W3" pitchFamily="1" charset="-128"/>
                <a:sym typeface="Arial" pitchFamily="34" charset="0"/>
              </a:defRPr>
            </a:lvl9pPr>
          </a:lstStyle>
          <a:p>
            <a:pPr eaLnBrk="1" hangingPunct="1"/>
            <a:fld id="{9593AD3C-43EB-4179-B057-CF63C0313FF4}" type="slidenum">
              <a:rPr lang="en-GB" altLang="en-US" sz="1300">
                <a:solidFill>
                  <a:schemeClr val="tx1"/>
                </a:solidFill>
                <a:ea typeface="MS PGothic" pitchFamily="34" charset="-128"/>
              </a:rPr>
              <a:pPr eaLnBrk="1" hangingPunct="1"/>
              <a:t>1</a:t>
            </a:fld>
            <a:endParaRPr lang="en-GB" altLang="en-US" sz="130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2FEC6-5696-4CC0-8108-275876EF7B5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41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2FEC6-5696-4CC0-8108-275876EF7B5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41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2FEC6-5696-4CC0-8108-275876EF7B5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41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2FEC6-5696-4CC0-8108-275876EF7B5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41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2FEC6-5696-4CC0-8108-275876EF7B5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4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logo_for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8" r="11053"/>
          <a:stretch>
            <a:fillRect/>
          </a:stretch>
        </p:blipFill>
        <p:spPr bwMode="auto">
          <a:xfrm>
            <a:off x="0" y="0"/>
            <a:ext cx="91440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4" descr="small box COMPETITIO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6446838"/>
            <a:ext cx="8524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9" descr="Letterhead_A4_EN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7"/>
          <a:stretch>
            <a:fillRect/>
          </a:stretch>
        </p:blipFill>
        <p:spPr bwMode="auto">
          <a:xfrm>
            <a:off x="0" y="1341438"/>
            <a:ext cx="38512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 marL="3175" algn="ctr"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993C9E8-BAFE-465F-86E9-2EF8CF945A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55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3A11B-D808-470E-A2D8-C828304373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5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96975"/>
            <a:ext cx="2058988" cy="4824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96975"/>
            <a:ext cx="6029325" cy="4824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09BEC-3C0E-4751-A6EA-95F3DC5AFF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41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06EA-94AE-485C-90F6-CDB5D9F8F8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04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EC08E-A8A2-4D7D-A5D6-61900E9D13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13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AF23C-4554-47B0-ADE4-9F65F3B1A7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74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10C48-44E8-42E3-8D8F-E56951825C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69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D08B5-658E-4AE7-AB65-62C0A9D66E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20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86FE9-FF0C-4442-AA3F-CD57701037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42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3F887-4919-4151-B1B6-E4CFBC5509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60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178EF-7E69-4D55-BC1E-958F104286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66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7861A-892A-4F6E-A27A-697078DD68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64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9E8C2398-3678-4CE7-A640-5ACC712FC4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" name="Picture 17" descr="logo_for_ppt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0" descr="small box COMPETITION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524625"/>
            <a:ext cx="62547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220072" y="4581128"/>
            <a:ext cx="3673475" cy="187295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IE" altLang="en-US" sz="1500" b="1" dirty="0" smtClean="0"/>
              <a:t>Jindrich </a:t>
            </a:r>
            <a:r>
              <a:rPr lang="en-IE" altLang="en-US" sz="1500" b="1" dirty="0" err="1" smtClean="0"/>
              <a:t>Kloub</a:t>
            </a:r>
            <a:endParaRPr lang="en-IE" altLang="en-US" sz="15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en-IE" altLang="en-US" sz="1500" b="1" dirty="0" smtClean="0"/>
              <a:t>Case handler</a:t>
            </a:r>
            <a:endParaRPr lang="en-IE" altLang="en-US" sz="15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en-IE" altLang="en-US" sz="1500" b="1" dirty="0" smtClean="0"/>
              <a:t>DG COMP, Cartels</a:t>
            </a:r>
            <a:endParaRPr lang="en-IE" altLang="en-US" sz="1500" b="1" dirty="0" smtClean="0"/>
          </a:p>
          <a:p>
            <a:pPr algn="l" eaLnBrk="1" hangingPunct="1">
              <a:lnSpc>
                <a:spcPct val="80000"/>
              </a:lnSpc>
            </a:pPr>
            <a:r>
              <a:rPr lang="fr-BE" altLang="en-US" sz="1500" b="1" dirty="0" smtClean="0"/>
              <a:t>European Commission</a:t>
            </a:r>
            <a:endParaRPr lang="it-IT" altLang="en-US" sz="1500" b="1" dirty="0" smtClean="0"/>
          </a:p>
          <a:p>
            <a:pPr algn="l" eaLnBrk="1" hangingPunct="1">
              <a:lnSpc>
                <a:spcPct val="80000"/>
              </a:lnSpc>
            </a:pPr>
            <a:endParaRPr lang="en-GB" sz="1600" dirty="0" smtClean="0"/>
          </a:p>
          <a:p>
            <a:pPr algn="l" eaLnBrk="1" hangingPunct="1">
              <a:lnSpc>
                <a:spcPct val="80000"/>
              </a:lnSpc>
            </a:pPr>
            <a:r>
              <a:rPr lang="en-GB" sz="1600" dirty="0"/>
              <a:t>ICN SG1 webinar on Disclosure/ </a:t>
            </a:r>
            <a:r>
              <a:rPr lang="en-GB" sz="1600" dirty="0" smtClean="0"/>
              <a:t>Discovery,  9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</a:t>
            </a:r>
            <a:r>
              <a:rPr lang="en-GB" sz="1600" dirty="0" smtClean="0"/>
              <a:t>September 2016</a:t>
            </a:r>
            <a:endParaRPr lang="nl-NL" altLang="en-US" sz="1500" dirty="0" smtClean="0"/>
          </a:p>
        </p:txBody>
      </p:sp>
      <p:sp>
        <p:nvSpPr>
          <p:cNvPr id="1536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3568" y="2057400"/>
            <a:ext cx="7776864" cy="2441575"/>
          </a:xfrm>
        </p:spPr>
        <p:txBody>
          <a:bodyPr/>
          <a:lstStyle/>
          <a:p>
            <a:r>
              <a:rPr lang="en-US" altLang="en-US" sz="3600" b="1" dirty="0" smtClean="0"/>
              <a:t>Discovery / disclosure issues in EU cartel enforcement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1989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921720"/>
          </a:xfrm>
        </p:spPr>
        <p:txBody>
          <a:bodyPr>
            <a:normAutofit fontScale="92500" lnSpcReduction="2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Basic principles relating to acces</a:t>
            </a:r>
            <a:r>
              <a:rPr lang="en-US" sz="2000" dirty="0" smtClean="0"/>
              <a:t>s to material in cartel investigations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Issues concerning access to cartel case material: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</a:p>
          <a:p>
            <a:pPr lvl="1"/>
            <a:r>
              <a:rPr lang="en-GB" sz="1800" dirty="0"/>
              <a:t>D</a:t>
            </a:r>
            <a:r>
              <a:rPr lang="en-GB" sz="1800" dirty="0" smtClean="0"/>
              <a:t>irectly from the Commission</a:t>
            </a:r>
          </a:p>
          <a:p>
            <a:pPr marL="457200" lvl="1" indent="0">
              <a:buNone/>
            </a:pPr>
            <a:endParaRPr lang="en-GB" sz="1800" dirty="0" smtClean="0"/>
          </a:p>
          <a:p>
            <a:pPr lvl="1"/>
            <a:r>
              <a:rPr lang="en-GB" sz="1800" dirty="0" smtClean="0"/>
              <a:t>In litigation in national EU courts</a:t>
            </a:r>
          </a:p>
          <a:p>
            <a:pPr marL="457200" lvl="1" indent="0">
              <a:buNone/>
            </a:pPr>
            <a:endParaRPr lang="en-GB" sz="1800" dirty="0" smtClean="0"/>
          </a:p>
          <a:p>
            <a:pPr lvl="1"/>
            <a:r>
              <a:rPr lang="en-GB" sz="1800" dirty="0" smtClean="0"/>
              <a:t>In foreign litigation (mainly US courts)   </a:t>
            </a:r>
            <a:endParaRPr lang="en-GB" sz="18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0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Basic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921720"/>
          </a:xfrm>
        </p:spPr>
        <p:txBody>
          <a:bodyPr>
            <a:normAutofit fontScale="92500" lnSpcReduction="10000"/>
          </a:bodyPr>
          <a:lstStyle/>
          <a:p>
            <a:endParaRPr lang="en-US" sz="2000" dirty="0" smtClean="0"/>
          </a:p>
          <a:p>
            <a:r>
              <a:rPr lang="en-US" sz="2000" b="1" dirty="0" smtClean="0"/>
              <a:t>Rights of </a:t>
            </a:r>
            <a:r>
              <a:rPr lang="en-US" sz="2000" b="1" dirty="0" err="1" smtClean="0"/>
              <a:t>defence</a:t>
            </a:r>
            <a:r>
              <a:rPr lang="en-US" sz="2000" dirty="0" smtClean="0"/>
              <a:t>: access to Commission's file by parties to the investigation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b="1" dirty="0" smtClean="0"/>
              <a:t>Transparency</a:t>
            </a:r>
            <a:r>
              <a:rPr lang="en-GB" sz="2000" dirty="0" smtClean="0"/>
              <a:t>: access to Commission's documents by European citizens and residents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US" sz="2000" b="1" dirty="0" smtClean="0"/>
              <a:t>Right to compensation</a:t>
            </a:r>
            <a:r>
              <a:rPr lang="en-US" sz="2000" dirty="0" smtClean="0"/>
              <a:t>: effective access to relevant evidence by plaintiffs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GB" sz="2000" b="1" dirty="0"/>
              <a:t>Effective application of competition rules by the </a:t>
            </a:r>
            <a:r>
              <a:rPr lang="en-GB" sz="2000" b="1" dirty="0" smtClean="0"/>
              <a:t>Commission</a:t>
            </a:r>
            <a:r>
              <a:rPr lang="en-GB" sz="2000" dirty="0" smtClean="0"/>
              <a:t>: protection of </a:t>
            </a:r>
            <a:r>
              <a:rPr lang="en-GB" sz="2000" u="sng" dirty="0" smtClean="0"/>
              <a:t>business secrets</a:t>
            </a:r>
            <a:r>
              <a:rPr lang="en-GB" sz="2000" dirty="0" smtClean="0"/>
              <a:t>, protection of the purpose of investigations - including </a:t>
            </a:r>
            <a:r>
              <a:rPr lang="en-GB" sz="2000" u="sng" dirty="0" smtClean="0"/>
              <a:t>leniency</a:t>
            </a:r>
            <a:r>
              <a:rPr lang="en-GB" sz="2000" dirty="0" smtClean="0"/>
              <a:t> and </a:t>
            </a:r>
            <a:r>
              <a:rPr lang="en-GB" sz="2000" u="sng" dirty="0" smtClean="0"/>
              <a:t>settlements</a:t>
            </a:r>
            <a:endParaRPr lang="en-GB" sz="2000" u="sng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4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pPr algn="ctr"/>
            <a:r>
              <a:rPr lang="en-US" dirty="0" smtClean="0"/>
              <a:t>Obtaining access from the Commission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281760"/>
          </a:xfrm>
        </p:spPr>
        <p:txBody>
          <a:bodyPr>
            <a:normAutofit fontScale="77500" lnSpcReduction="20000"/>
          </a:bodyPr>
          <a:lstStyle/>
          <a:p>
            <a:r>
              <a:rPr lang="en-GB" sz="2000" b="1" dirty="0" smtClean="0"/>
              <a:t>By parties to the investigation</a:t>
            </a:r>
            <a:r>
              <a:rPr lang="en-GB" sz="2000" dirty="0" smtClean="0"/>
              <a:t>: </a:t>
            </a:r>
          </a:p>
          <a:p>
            <a:pPr lvl="1">
              <a:lnSpc>
                <a:spcPct val="170000"/>
              </a:lnSpc>
            </a:pPr>
            <a:r>
              <a:rPr lang="en-GB" sz="1800" u="sng" dirty="0"/>
              <a:t>A</a:t>
            </a:r>
            <a:r>
              <a:rPr lang="en-GB" sz="1800" u="sng" dirty="0" smtClean="0"/>
              <a:t>ccess to full file </a:t>
            </a:r>
            <a:r>
              <a:rPr lang="en-GB" sz="1800" dirty="0" smtClean="0"/>
              <a:t>after the SO, except business secrets and internal documents (Art 27(2) Reg. 1/2003, Art 15 </a:t>
            </a:r>
            <a:r>
              <a:rPr lang="en-GB" sz="1800" dirty="0" err="1" smtClean="0"/>
              <a:t>Reg</a:t>
            </a:r>
            <a:r>
              <a:rPr lang="en-GB" sz="1800" dirty="0" smtClean="0"/>
              <a:t> 773/2004)</a:t>
            </a:r>
          </a:p>
          <a:p>
            <a:pPr lvl="1">
              <a:lnSpc>
                <a:spcPct val="170000"/>
              </a:lnSpc>
            </a:pPr>
            <a:r>
              <a:rPr lang="en-US" sz="1800" dirty="0" smtClean="0"/>
              <a:t>Access to leniency statements </a:t>
            </a:r>
            <a:r>
              <a:rPr lang="en-US" sz="1800" u="sng" dirty="0" smtClean="0"/>
              <a:t>only on Commission premises </a:t>
            </a:r>
            <a:r>
              <a:rPr lang="en-US" sz="1800" dirty="0" smtClean="0"/>
              <a:t>(Point 33 of the 2006 Leniency Notice) </a:t>
            </a:r>
            <a:endParaRPr lang="en-GB" sz="18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b="1" dirty="0" smtClean="0"/>
              <a:t>By complainants: </a:t>
            </a:r>
          </a:p>
          <a:p>
            <a:pPr lvl="1"/>
            <a:r>
              <a:rPr lang="en-GB" sz="1800" dirty="0" smtClean="0"/>
              <a:t>Access to </a:t>
            </a:r>
            <a:r>
              <a:rPr lang="en-GB" sz="1800" u="sng" dirty="0" smtClean="0"/>
              <a:t>non-confidential version</a:t>
            </a:r>
            <a:r>
              <a:rPr lang="en-GB" sz="1800" dirty="0" smtClean="0"/>
              <a:t> of the SO 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US" sz="2000" b="1" dirty="0" smtClean="0"/>
              <a:t>By European citizens </a:t>
            </a:r>
            <a:r>
              <a:rPr lang="en-US" sz="2000" b="1" dirty="0"/>
              <a:t>and residents </a:t>
            </a:r>
            <a:r>
              <a:rPr lang="en-US" sz="2000" dirty="0"/>
              <a:t>(</a:t>
            </a:r>
            <a:r>
              <a:rPr lang="en-US" sz="2000" dirty="0" err="1"/>
              <a:t>Reg</a:t>
            </a:r>
            <a:r>
              <a:rPr lang="en-US" sz="2000" dirty="0"/>
              <a:t> 1049/2001</a:t>
            </a:r>
            <a:r>
              <a:rPr lang="en-US" sz="2000" dirty="0" smtClean="0"/>
              <a:t>):</a:t>
            </a:r>
            <a:endParaRPr lang="en-US" sz="2000" dirty="0" smtClean="0"/>
          </a:p>
          <a:p>
            <a:pPr lvl="1">
              <a:lnSpc>
                <a:spcPct val="160000"/>
              </a:lnSpc>
            </a:pPr>
            <a:r>
              <a:rPr lang="en-US" sz="1800" dirty="0" smtClean="0"/>
              <a:t>Access to all documents of EU institution</a:t>
            </a:r>
          </a:p>
          <a:p>
            <a:pPr lvl="1">
              <a:lnSpc>
                <a:spcPct val="160000"/>
              </a:lnSpc>
            </a:pPr>
            <a:r>
              <a:rPr lang="en-US" sz="1800" u="sng" dirty="0" smtClean="0"/>
              <a:t>Exceptions to protect business secrets , purpose of investigations and internal documents</a:t>
            </a:r>
            <a:r>
              <a:rPr lang="en-US" sz="1800" dirty="0" smtClean="0"/>
              <a:t> (Articles 2 and 3 of </a:t>
            </a:r>
            <a:r>
              <a:rPr lang="en-US" sz="1800" dirty="0" err="1" smtClean="0"/>
              <a:t>Reg</a:t>
            </a:r>
            <a:r>
              <a:rPr lang="en-US" sz="1800" dirty="0" smtClean="0"/>
              <a:t> 1049/2001) + general presumption (Case C-365/12 Commission v </a:t>
            </a:r>
            <a:r>
              <a:rPr lang="en-US" sz="1800" dirty="0" err="1" smtClean="0"/>
              <a:t>EnBW</a:t>
            </a:r>
            <a:r>
              <a:rPr lang="en-US" sz="1800" dirty="0"/>
              <a:t>)</a:t>
            </a: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3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373616" cy="936625"/>
          </a:xfrm>
        </p:spPr>
        <p:txBody>
          <a:bodyPr/>
          <a:lstStyle/>
          <a:p>
            <a:pPr algn="ctr"/>
            <a:r>
              <a:rPr lang="en-US" dirty="0" smtClean="0"/>
              <a:t>Obtaining access in national courts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608512"/>
          </a:xfrm>
        </p:spPr>
        <p:txBody>
          <a:bodyPr>
            <a:normAutofit fontScale="85000" lnSpcReduction="20000"/>
          </a:bodyPr>
          <a:lstStyle/>
          <a:p>
            <a:r>
              <a:rPr lang="en-GB" sz="1600" b="1" dirty="0" smtClean="0"/>
              <a:t>Damages </a:t>
            </a:r>
            <a:r>
              <a:rPr lang="en-GB" sz="1600" b="1" dirty="0"/>
              <a:t>Directive (2014/104/EU</a:t>
            </a:r>
            <a:r>
              <a:rPr lang="en-GB" sz="1600" b="1" dirty="0" smtClean="0"/>
              <a:t>):</a:t>
            </a:r>
          </a:p>
          <a:p>
            <a:pPr lvl="1">
              <a:lnSpc>
                <a:spcPct val="150000"/>
              </a:lnSpc>
            </a:pPr>
            <a:r>
              <a:rPr lang="en-US" sz="1400" u="sng" dirty="0"/>
              <a:t>Facilitates inter-</a:t>
            </a:r>
            <a:r>
              <a:rPr lang="en-US" sz="1400" u="sng" dirty="0" err="1"/>
              <a:t>partes</a:t>
            </a:r>
            <a:r>
              <a:rPr lang="en-US" sz="1400" u="sng" dirty="0"/>
              <a:t> disclosure</a:t>
            </a:r>
            <a:r>
              <a:rPr lang="en-US" sz="1400" dirty="0"/>
              <a:t> of evidence (Article 5 DD) </a:t>
            </a:r>
          </a:p>
          <a:p>
            <a:pPr lvl="1">
              <a:lnSpc>
                <a:spcPct val="150000"/>
              </a:lnSpc>
            </a:pPr>
            <a:r>
              <a:rPr lang="en-US" sz="1400" u="sng" dirty="0"/>
              <a:t>Protects  public enforcement</a:t>
            </a:r>
            <a:r>
              <a:rPr lang="en-US" sz="1400" dirty="0"/>
              <a:t> by limiting access  to, and use of, evidence from Commission files by setting out a 'black list' and 'grey list'</a:t>
            </a:r>
          </a:p>
          <a:p>
            <a:endParaRPr lang="en-US" sz="1600" dirty="0"/>
          </a:p>
          <a:p>
            <a:r>
              <a:rPr lang="en-US" sz="1600" b="1" dirty="0" smtClean="0"/>
              <a:t>Black </a:t>
            </a:r>
            <a:r>
              <a:rPr lang="en-US" sz="1600" b="1" dirty="0"/>
              <a:t>list</a:t>
            </a:r>
            <a:r>
              <a:rPr lang="en-US" sz="1600" dirty="0"/>
              <a:t>: leniency statements and settlement </a:t>
            </a:r>
            <a:r>
              <a:rPr lang="en-US" sz="1600" dirty="0" smtClean="0"/>
              <a:t>submissions</a:t>
            </a:r>
          </a:p>
          <a:p>
            <a:pPr lvl="1">
              <a:lnSpc>
                <a:spcPct val="160000"/>
              </a:lnSpc>
            </a:pPr>
            <a:r>
              <a:rPr lang="en-GB" sz="1400" u="sng" dirty="0">
                <a:ea typeface="+mn-ea"/>
                <a:cs typeface="+mn-cs"/>
              </a:rPr>
              <a:t>Absolute </a:t>
            </a:r>
            <a:r>
              <a:rPr lang="en-GB" sz="1400" u="sng" dirty="0">
                <a:ea typeface="+mn-ea"/>
                <a:cs typeface="+mn-cs"/>
              </a:rPr>
              <a:t>protection </a:t>
            </a:r>
            <a:r>
              <a:rPr lang="en-GB" sz="1400" dirty="0">
                <a:ea typeface="+mn-ea"/>
                <a:cs typeface="+mn-cs"/>
              </a:rPr>
              <a:t>from disclosure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Article 6(6) DD</a:t>
            </a:r>
            <a:r>
              <a:rPr lang="cs-CZ" sz="1400" dirty="0">
                <a:ea typeface="+mn-ea"/>
                <a:cs typeface="+mn-cs"/>
              </a:rPr>
              <a:t>)</a:t>
            </a:r>
            <a:endParaRPr lang="en-US" sz="1400" dirty="0">
              <a:ea typeface="+mn-ea"/>
              <a:cs typeface="+mn-cs"/>
            </a:endParaRPr>
          </a:p>
          <a:p>
            <a:pPr lvl="1">
              <a:lnSpc>
                <a:spcPct val="160000"/>
              </a:lnSpc>
            </a:pPr>
            <a:r>
              <a:rPr lang="en-GB" sz="1400" u="sng" dirty="0">
                <a:ea typeface="+mn-ea"/>
                <a:cs typeface="+mn-cs"/>
              </a:rPr>
              <a:t>Inadmissible </a:t>
            </a:r>
            <a:r>
              <a:rPr lang="en-GB" sz="1400" u="sng" dirty="0">
                <a:ea typeface="+mn-ea"/>
                <a:cs typeface="+mn-cs"/>
              </a:rPr>
              <a:t>evidence</a:t>
            </a:r>
            <a:r>
              <a:rPr lang="en-GB" sz="1400" dirty="0">
                <a:ea typeface="+mn-ea"/>
                <a:cs typeface="+mn-cs"/>
              </a:rPr>
              <a:t>, if obtained solely through A2F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Article 7(1) DD</a:t>
            </a:r>
            <a:r>
              <a:rPr lang="cs-CZ" sz="1400" dirty="0">
                <a:ea typeface="+mn-ea"/>
                <a:cs typeface="+mn-cs"/>
              </a:rPr>
              <a:t>)</a:t>
            </a:r>
            <a:endParaRPr lang="en-US" sz="1400" dirty="0">
              <a:ea typeface="+mn-ea"/>
              <a:cs typeface="+mn-cs"/>
            </a:endParaRPr>
          </a:p>
          <a:p>
            <a:pPr lvl="1">
              <a:lnSpc>
                <a:spcPct val="160000"/>
              </a:lnSpc>
            </a:pPr>
            <a:r>
              <a:rPr lang="en-GB" sz="1400" dirty="0">
                <a:ea typeface="+mn-ea"/>
                <a:cs typeface="+mn-cs"/>
              </a:rPr>
              <a:t>No </a:t>
            </a:r>
            <a:r>
              <a:rPr lang="en-GB" sz="1400" dirty="0">
                <a:ea typeface="+mn-ea"/>
                <a:cs typeface="+mn-cs"/>
              </a:rPr>
              <a:t>transmission from COM to courts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para. 26a Cooperation with Court Notice; para. </a:t>
            </a:r>
            <a:r>
              <a:rPr lang="cs-CZ" sz="1400" dirty="0">
                <a:ea typeface="+mn-ea"/>
                <a:cs typeface="+mn-cs"/>
              </a:rPr>
              <a:t>35a LN</a:t>
            </a:r>
            <a:r>
              <a:rPr lang="en-GB" sz="1400" dirty="0">
                <a:ea typeface="+mn-ea"/>
                <a:cs typeface="+mn-cs"/>
              </a:rPr>
              <a:t>; para. 39 SN)</a:t>
            </a:r>
          </a:p>
          <a:p>
            <a:pPr lvl="2"/>
            <a:endParaRPr lang="en-US" sz="1400" dirty="0" smtClean="0"/>
          </a:p>
          <a:p>
            <a:r>
              <a:rPr lang="en-US" sz="1600" b="1" dirty="0" smtClean="0"/>
              <a:t>Grey list</a:t>
            </a:r>
            <a:r>
              <a:rPr lang="en-US" sz="1600" dirty="0" smtClean="0"/>
              <a:t>: </a:t>
            </a:r>
            <a:r>
              <a:rPr lang="en-GB" sz="1600" dirty="0"/>
              <a:t>information prepared by parties specifically for COM proceedings &amp; information drawn up by COM and sent to parties </a:t>
            </a:r>
          </a:p>
          <a:p>
            <a:pPr lvl="1">
              <a:lnSpc>
                <a:spcPct val="160000"/>
              </a:lnSpc>
            </a:pPr>
            <a:r>
              <a:rPr lang="en-GB" sz="1400" dirty="0">
                <a:ea typeface="+mn-ea"/>
                <a:cs typeface="+mn-cs"/>
              </a:rPr>
              <a:t>Protection </a:t>
            </a:r>
            <a:r>
              <a:rPr lang="en-GB" sz="1400" dirty="0">
                <a:ea typeface="+mn-ea"/>
                <a:cs typeface="+mn-cs"/>
              </a:rPr>
              <a:t>from disclosure as long </a:t>
            </a:r>
            <a:r>
              <a:rPr lang="en-GB" sz="1400" u="sng" dirty="0">
                <a:ea typeface="+mn-ea"/>
                <a:cs typeface="+mn-cs"/>
              </a:rPr>
              <a:t>as proceedings not closed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Article 6(5) </a:t>
            </a:r>
            <a:r>
              <a:rPr lang="en-GB" sz="1400" dirty="0">
                <a:ea typeface="+mn-ea"/>
                <a:cs typeface="+mn-cs"/>
              </a:rPr>
              <a:t>DD</a:t>
            </a:r>
            <a:endParaRPr lang="en-US" sz="1400" dirty="0">
              <a:ea typeface="+mn-ea"/>
              <a:cs typeface="+mn-cs"/>
            </a:endParaRPr>
          </a:p>
          <a:p>
            <a:pPr lvl="1">
              <a:lnSpc>
                <a:spcPct val="160000"/>
              </a:lnSpc>
            </a:pPr>
            <a:r>
              <a:rPr lang="en-GB" sz="1400" dirty="0">
                <a:ea typeface="+mn-ea"/>
                <a:cs typeface="+mn-cs"/>
              </a:rPr>
              <a:t>Inadmissible </a:t>
            </a:r>
            <a:r>
              <a:rPr lang="en-GB" sz="1400" dirty="0">
                <a:ea typeface="+mn-ea"/>
                <a:cs typeface="+mn-cs"/>
              </a:rPr>
              <a:t>evidence </a:t>
            </a:r>
            <a:r>
              <a:rPr lang="en-GB" sz="1400" u="sng" dirty="0">
                <a:ea typeface="+mn-ea"/>
                <a:cs typeface="+mn-cs"/>
              </a:rPr>
              <a:t>as long as proceedings not closed</a:t>
            </a:r>
            <a:r>
              <a:rPr lang="en-GB" sz="1400" dirty="0">
                <a:ea typeface="+mn-ea"/>
                <a:cs typeface="+mn-cs"/>
              </a:rPr>
              <a:t>, if obtained solely through A2F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Article 7(2) DD</a:t>
            </a:r>
            <a:r>
              <a:rPr lang="cs-CZ" sz="1400" dirty="0">
                <a:ea typeface="+mn-ea"/>
                <a:cs typeface="+mn-cs"/>
              </a:rPr>
              <a:t>)</a:t>
            </a:r>
            <a:endParaRPr lang="en-GB" sz="1400" dirty="0">
              <a:ea typeface="+mn-ea"/>
              <a:cs typeface="+mn-cs"/>
            </a:endParaRPr>
          </a:p>
          <a:p>
            <a:pPr lvl="1">
              <a:lnSpc>
                <a:spcPct val="160000"/>
              </a:lnSpc>
            </a:pPr>
            <a:r>
              <a:rPr lang="en-GB" sz="1400" dirty="0">
                <a:ea typeface="+mn-ea"/>
                <a:cs typeface="+mn-cs"/>
              </a:rPr>
              <a:t>No </a:t>
            </a:r>
            <a:r>
              <a:rPr lang="en-GB" sz="1400" dirty="0">
                <a:ea typeface="+mn-ea"/>
                <a:cs typeface="+mn-cs"/>
              </a:rPr>
              <a:t>transmission from COM to courts </a:t>
            </a:r>
            <a:r>
              <a:rPr lang="en-GB" sz="1400" u="sng" dirty="0">
                <a:ea typeface="+mn-ea"/>
                <a:cs typeface="+mn-cs"/>
              </a:rPr>
              <a:t>as long as proceedings not closed</a:t>
            </a:r>
            <a:r>
              <a:rPr lang="en-GB" sz="1400" dirty="0">
                <a:ea typeface="+mn-ea"/>
                <a:cs typeface="+mn-cs"/>
              </a:rPr>
              <a:t> </a:t>
            </a:r>
            <a:r>
              <a:rPr lang="cs-CZ" sz="1400" dirty="0">
                <a:ea typeface="+mn-ea"/>
                <a:cs typeface="+mn-cs"/>
              </a:rPr>
              <a:t>(</a:t>
            </a:r>
            <a:r>
              <a:rPr lang="en-GB" sz="1400" dirty="0">
                <a:ea typeface="+mn-ea"/>
                <a:cs typeface="+mn-cs"/>
              </a:rPr>
              <a:t>para. 26b CN);</a:t>
            </a:r>
            <a:endParaRPr lang="en-US" sz="1400" dirty="0">
              <a:ea typeface="+mn-ea"/>
              <a:cs typeface="+mn-cs"/>
            </a:endParaRPr>
          </a:p>
          <a:p>
            <a:endParaRPr lang="en-GB" sz="2000" dirty="0"/>
          </a:p>
          <a:p>
            <a:pPr marL="457200" lvl="1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lvl="1"/>
            <a:endParaRPr lang="en-GB" sz="18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3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373616" cy="936625"/>
          </a:xfrm>
        </p:spPr>
        <p:txBody>
          <a:bodyPr/>
          <a:lstStyle/>
          <a:p>
            <a:pPr algn="ctr"/>
            <a:r>
              <a:rPr lang="en-US" dirty="0" smtClean="0"/>
              <a:t>Obtaining access in foreign courts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2" cy="4281760"/>
          </a:xfrm>
        </p:spPr>
        <p:txBody>
          <a:bodyPr>
            <a:normAutofit fontScale="85000" lnSpcReduction="10000"/>
          </a:bodyPr>
          <a:lstStyle/>
          <a:p>
            <a:r>
              <a:rPr lang="en-US" sz="1600" b="1" dirty="0" smtClean="0"/>
              <a:t>Mainly in damages litigation in the United States </a:t>
            </a:r>
            <a:r>
              <a:rPr lang="en-US" sz="1600" dirty="0" smtClean="0"/>
              <a:t>in the course of pre-trial discovery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b="1" dirty="0" smtClean="0"/>
              <a:t>From defendants </a:t>
            </a:r>
            <a:r>
              <a:rPr lang="en-US" sz="1600" dirty="0" smtClean="0"/>
              <a:t>who are the parties to the Commission's investigation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b="1" dirty="0" smtClean="0"/>
              <a:t>Plaintiffs ask for discovery of various material, e.g.</a:t>
            </a:r>
          </a:p>
          <a:p>
            <a:pPr lvl="1">
              <a:lnSpc>
                <a:spcPct val="160000"/>
              </a:lnSpc>
            </a:pPr>
            <a:r>
              <a:rPr lang="en-GB" sz="1400" dirty="0" smtClean="0"/>
              <a:t>The </a:t>
            </a:r>
            <a:r>
              <a:rPr lang="en-GB" sz="1400" dirty="0"/>
              <a:t>Commission's final </a:t>
            </a:r>
            <a:r>
              <a:rPr lang="en-GB" sz="1400" dirty="0" smtClean="0"/>
              <a:t>decision or SO</a:t>
            </a:r>
          </a:p>
          <a:p>
            <a:pPr lvl="1">
              <a:lnSpc>
                <a:spcPct val="160000"/>
              </a:lnSpc>
            </a:pPr>
            <a:r>
              <a:rPr lang="en-GB" sz="1400" dirty="0" smtClean="0"/>
              <a:t>The </a:t>
            </a:r>
            <a:r>
              <a:rPr lang="en-GB" sz="1400" dirty="0"/>
              <a:t>transcript of the Oral Hearing </a:t>
            </a:r>
            <a:endParaRPr lang="en-GB" sz="1400" dirty="0" smtClean="0"/>
          </a:p>
          <a:p>
            <a:pPr lvl="1">
              <a:lnSpc>
                <a:spcPct val="160000"/>
              </a:lnSpc>
            </a:pPr>
            <a:r>
              <a:rPr lang="en-GB" sz="1400" dirty="0" smtClean="0"/>
              <a:t>Material </a:t>
            </a:r>
            <a:r>
              <a:rPr lang="en-GB" sz="1400" dirty="0"/>
              <a:t>produced to the </a:t>
            </a:r>
            <a:r>
              <a:rPr lang="en-GB" sz="1400" dirty="0" smtClean="0"/>
              <a:t>Commission</a:t>
            </a:r>
          </a:p>
          <a:p>
            <a:pPr lvl="1">
              <a:lnSpc>
                <a:spcPct val="160000"/>
              </a:lnSpc>
            </a:pPr>
            <a:r>
              <a:rPr lang="en-GB" sz="1400" dirty="0" smtClean="0"/>
              <a:t>Any </a:t>
            </a:r>
            <a:r>
              <a:rPr lang="en-GB" sz="1400" dirty="0"/>
              <a:t>communications between the Commission and the </a:t>
            </a:r>
            <a:r>
              <a:rPr lang="en-GB" sz="1400" dirty="0" smtClean="0"/>
              <a:t>defendants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b="1" dirty="0" smtClean="0"/>
              <a:t>To protect the effectiveness of its investigation, the Commission:	</a:t>
            </a:r>
          </a:p>
          <a:p>
            <a:pPr lvl="1">
              <a:lnSpc>
                <a:spcPct val="160000"/>
              </a:lnSpc>
            </a:pPr>
            <a:r>
              <a:rPr lang="en-US" sz="1400" u="sng" dirty="0" smtClean="0"/>
              <a:t>Advocates</a:t>
            </a:r>
            <a:r>
              <a:rPr lang="en-US" sz="1400" dirty="0" smtClean="0"/>
              <a:t> its position in public fora (submission to the AMC)</a:t>
            </a:r>
          </a:p>
          <a:p>
            <a:pPr lvl="1">
              <a:lnSpc>
                <a:spcPct val="160000"/>
              </a:lnSpc>
            </a:pPr>
            <a:r>
              <a:rPr lang="en-US" sz="1400" u="sng" dirty="0" smtClean="0"/>
              <a:t>Intervenes</a:t>
            </a:r>
            <a:r>
              <a:rPr lang="en-US" sz="1400" dirty="0" smtClean="0"/>
              <a:t> in individual cases (through the parties or directly), e.g. </a:t>
            </a:r>
            <a:r>
              <a:rPr lang="en-US" sz="1400" dirty="0" err="1" smtClean="0"/>
              <a:t>Laydon</a:t>
            </a:r>
            <a:r>
              <a:rPr lang="en-US" sz="1400" dirty="0" smtClean="0"/>
              <a:t>, Air Cargo, Vitamins, Methionine</a:t>
            </a:r>
          </a:p>
          <a:p>
            <a:pPr lvl="1">
              <a:lnSpc>
                <a:spcPct val="160000"/>
              </a:lnSpc>
            </a:pPr>
            <a:r>
              <a:rPr lang="en-US" sz="1400" dirty="0" smtClean="0"/>
              <a:t>Reliance on the </a:t>
            </a:r>
            <a:r>
              <a:rPr lang="en-US" sz="1400" u="sng" dirty="0" smtClean="0"/>
              <a:t>principle of international comity</a:t>
            </a:r>
            <a:r>
              <a:rPr lang="en-US" sz="1400" dirty="0" smtClean="0"/>
              <a:t> (</a:t>
            </a:r>
            <a:r>
              <a:rPr lang="en-US" sz="1400" i="1" dirty="0" smtClean="0"/>
              <a:t>Aerospatiale </a:t>
            </a:r>
            <a:r>
              <a:rPr lang="en-US" sz="1400" dirty="0" smtClean="0"/>
              <a:t>analysis)</a:t>
            </a:r>
            <a:endParaRPr lang="en-US" sz="1400" dirty="0"/>
          </a:p>
          <a:p>
            <a:pPr marL="457200" lvl="1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lvl="1"/>
            <a:endParaRPr lang="en-GB" sz="18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48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500</Words>
  <Application>Microsoft Office PowerPoint</Application>
  <PresentationFormat>On-screen Show (4:3)</PresentationFormat>
  <Paragraphs>85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Discovery / disclosure issues in EU cartel enforcement</vt:lpstr>
      <vt:lpstr>Outline</vt:lpstr>
      <vt:lpstr>Basic principles</vt:lpstr>
      <vt:lpstr>Obtaining access from the Commission</vt:lpstr>
      <vt:lpstr>Obtaining access in national courts</vt:lpstr>
      <vt:lpstr>Obtaining access in foreign courts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visual identity</dc:title>
  <dc:creator>KLOUB Jindrich (COMP)</dc:creator>
  <cp:lastModifiedBy>KLOUB Jindrich (COMP)</cp:lastModifiedBy>
  <cp:revision>298</cp:revision>
  <cp:lastPrinted>2014-10-15T16:04:44Z</cp:lastPrinted>
  <dcterms:created xsi:type="dcterms:W3CDTF">2011-10-28T10:25:18Z</dcterms:created>
  <dcterms:modified xsi:type="dcterms:W3CDTF">2016-09-09T11:46:49Z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