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886CC"/>
    <a:srgbClr val="073575"/>
    <a:srgbClr val="075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44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73575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73575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2552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595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711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22000">
              <a:srgbClr val="3886CC"/>
            </a:gs>
            <a:gs pos="100000">
              <a:srgbClr val="073575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defRPr sz="3600"/>
            </a:lvl1pPr>
            <a:lvl2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2400"/>
            </a:lvl2pPr>
            <a:lvl3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2000"/>
            </a:lvl3pPr>
            <a:lvl4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800"/>
            </a:lvl4pPr>
            <a:lvl5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076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361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02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5387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69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221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366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876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5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9C62F-2826-4689-8D8E-C00724943340}" type="datetimeFigureOut">
              <a:rPr lang="en-CA" smtClean="0"/>
              <a:t>2016-09-12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EA049-7D4E-455F-80A6-5D0D89EA2A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158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nlii.org/en/ca/scc/doc/1991/1991canlii45/1991canlii45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lii.org/en/ca/scc/doc/2014/2014scc66/2014scc66.html" TargetMode="External"/><Relationship Id="rId2" Type="http://schemas.openxmlformats.org/officeDocument/2006/relationships/hyperlink" Target="&#8226;%09https:/www.canlii.org/en/on/onsc/doc/2015/2015onsc810/2015onsc810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anlii.org/fr/qc/qcca/doc/2015/2015qcca919/2015qcca919.html" TargetMode="External"/><Relationship Id="rId4" Type="http://schemas.openxmlformats.org/officeDocument/2006/relationships/hyperlink" Target="http://www.canlii.org/en/bc/bcsc/doc/2016/2016bcsc97/2016bcsc97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mlawyers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hyperlink" Target="mailto:mosborne@agmlawyers.com" TargetMode="External"/><Relationship Id="rId4" Type="http://schemas.openxmlformats.org/officeDocument/2006/relationships/hyperlink" Target="http://www.thelitigator.c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Disclosure in Cartel Cases in Canada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Michael G. Osborne</a:t>
            </a:r>
          </a:p>
          <a:p>
            <a:r>
              <a:rPr lang="en-US" dirty="0" smtClean="0"/>
              <a:t>Affleck Greene </a:t>
            </a:r>
            <a:r>
              <a:rPr lang="en-US" dirty="0" err="1" smtClean="0"/>
              <a:t>McMurtry</a:t>
            </a:r>
            <a:r>
              <a:rPr lang="en-US" dirty="0" smtClean="0"/>
              <a:t> LLP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63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Canadian disclosure rules in criminal </a:t>
            </a:r>
            <a:r>
              <a:rPr lang="en-US" dirty="0" smtClean="0"/>
              <a:t>cases</a:t>
            </a:r>
          </a:p>
          <a:p>
            <a:r>
              <a:rPr lang="en-US" dirty="0"/>
              <a:t>Recent developments in disclosure </a:t>
            </a:r>
            <a:r>
              <a:rPr lang="en-US" dirty="0" smtClean="0"/>
              <a:t>law</a:t>
            </a:r>
          </a:p>
          <a:p>
            <a:r>
              <a:rPr lang="en-US" dirty="0"/>
              <a:t>Implications of disclosure for investigative </a:t>
            </a:r>
            <a:r>
              <a:rPr lang="en-US" dirty="0" smtClean="0"/>
              <a:t>procedures</a:t>
            </a:r>
          </a:p>
          <a:p>
            <a:r>
              <a:rPr lang="en-US" dirty="0"/>
              <a:t>Other forms of disclosure available to targets of </a:t>
            </a:r>
            <a:r>
              <a:rPr lang="en-US" dirty="0" smtClean="0"/>
              <a:t>inquiries</a:t>
            </a:r>
          </a:p>
          <a:p>
            <a:r>
              <a:rPr lang="en-US" dirty="0"/>
              <a:t>Information sharing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22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Canadian disclosure rules in criminal cases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/>
              <a:t>Criminal </a:t>
            </a:r>
            <a:r>
              <a:rPr lang="en-CA" dirty="0"/>
              <a:t>procedures </a:t>
            </a:r>
            <a:r>
              <a:rPr lang="en-CA" dirty="0" smtClean="0"/>
              <a:t>apply to cartel offences</a:t>
            </a:r>
            <a:endParaRPr lang="en-CA" dirty="0"/>
          </a:p>
          <a:p>
            <a:pPr lvl="0"/>
            <a:r>
              <a:rPr lang="en-CA" dirty="0" smtClean="0"/>
              <a:t>“All </a:t>
            </a:r>
            <a:r>
              <a:rPr lang="en-CA" dirty="0"/>
              <a:t>relevant information</a:t>
            </a:r>
            <a:r>
              <a:rPr lang="en-CA" dirty="0" smtClean="0"/>
              <a:t>” must be disclosed (</a:t>
            </a:r>
            <a:r>
              <a:rPr lang="en-CA" i="1" dirty="0" smtClean="0">
                <a:hlinkClick r:id="rId2"/>
              </a:rPr>
              <a:t>R v </a:t>
            </a:r>
            <a:r>
              <a:rPr lang="en-CA" i="1" dirty="0" err="1" smtClean="0">
                <a:hlinkClick r:id="rId2"/>
              </a:rPr>
              <a:t>Stinchcombe</a:t>
            </a:r>
            <a:r>
              <a:rPr lang="en-CA" i="1" dirty="0" smtClean="0"/>
              <a:t> </a:t>
            </a:r>
            <a:r>
              <a:rPr lang="en-CA" dirty="0" smtClean="0"/>
              <a:t>- SCC)</a:t>
            </a:r>
            <a:endParaRPr lang="en-CA" dirty="0"/>
          </a:p>
          <a:p>
            <a:pPr lvl="0"/>
            <a:r>
              <a:rPr lang="en-CA" dirty="0"/>
              <a:t>Both inculpatory and exculpatory </a:t>
            </a:r>
            <a:r>
              <a:rPr lang="en-CA" dirty="0" smtClean="0"/>
              <a:t>evidence</a:t>
            </a:r>
          </a:p>
          <a:p>
            <a:pPr lvl="0"/>
            <a:r>
              <a:rPr lang="en-CA" dirty="0" smtClean="0"/>
              <a:t>But identity of CIs and privileged material</a:t>
            </a:r>
          </a:p>
          <a:p>
            <a:pPr lvl="0"/>
            <a:r>
              <a:rPr lang="en-US" dirty="0" smtClean="0"/>
              <a:t>Accused does not have disclosure obligations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41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developments in disclosure law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Disclosure of notes from </a:t>
            </a:r>
            <a:r>
              <a:rPr lang="en-US" dirty="0" smtClean="0"/>
              <a:t>proffer: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actual </a:t>
            </a:r>
            <a:r>
              <a:rPr lang="en-US" dirty="0"/>
              <a:t>information </a:t>
            </a:r>
            <a:r>
              <a:rPr lang="en-US" dirty="0" smtClean="0"/>
              <a:t>from immunity/leniency applicant not privileged; subject </a:t>
            </a:r>
            <a:r>
              <a:rPr lang="en-US" dirty="0"/>
              <a:t>to disclosure (</a:t>
            </a:r>
            <a:r>
              <a:rPr lang="en-US" i="1" dirty="0">
                <a:hlinkClick r:id="rId2"/>
              </a:rPr>
              <a:t>R v Nestle</a:t>
            </a:r>
            <a:r>
              <a:rPr lang="en-US" dirty="0" smtClean="0"/>
              <a:t>)</a:t>
            </a:r>
          </a:p>
          <a:p>
            <a:r>
              <a:rPr lang="en-US" dirty="0"/>
              <a:t>Disclosure to plaintiffs in private </a:t>
            </a:r>
            <a:r>
              <a:rPr lang="en-US" dirty="0" smtClean="0"/>
              <a:t>actions: </a:t>
            </a:r>
          </a:p>
          <a:p>
            <a:pPr lvl="1"/>
            <a:r>
              <a:rPr lang="en-US" dirty="0" smtClean="0"/>
              <a:t>Wiretap </a:t>
            </a:r>
            <a:r>
              <a:rPr lang="en-US" dirty="0"/>
              <a:t>evidence disclosed to accused ordered produced </a:t>
            </a:r>
            <a:r>
              <a:rPr lang="en-US" dirty="0" smtClean="0"/>
              <a:t>(</a:t>
            </a:r>
            <a:r>
              <a:rPr lang="en-US" i="1" dirty="0">
                <a:hlinkClick r:id="rId3"/>
              </a:rPr>
              <a:t>Imperial Oil v </a:t>
            </a:r>
            <a:r>
              <a:rPr lang="en-US" i="1" dirty="0" smtClean="0">
                <a:hlinkClick r:id="rId3"/>
              </a:rPr>
              <a:t>Jacques</a:t>
            </a:r>
            <a:r>
              <a:rPr lang="en-US" i="1" dirty="0" smtClean="0"/>
              <a:t> </a:t>
            </a:r>
            <a:r>
              <a:rPr lang="en-US" dirty="0" smtClean="0"/>
              <a:t>- SCC)</a:t>
            </a:r>
          </a:p>
          <a:p>
            <a:pPr lvl="1"/>
            <a:r>
              <a:rPr lang="en-US" dirty="0" smtClean="0"/>
              <a:t>Documents and information </a:t>
            </a:r>
            <a:r>
              <a:rPr lang="en-US" dirty="0" err="1" smtClean="0"/>
              <a:t>CCB</a:t>
            </a:r>
            <a:r>
              <a:rPr lang="en-US" dirty="0" smtClean="0"/>
              <a:t> obtains from third parties protected by public interest privilege (</a:t>
            </a:r>
            <a:r>
              <a:rPr lang="en-US" i="1" dirty="0">
                <a:hlinkClick r:id="rId4"/>
              </a:rPr>
              <a:t>Pro-Sys v Microsoft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 </a:t>
            </a:r>
            <a:r>
              <a:rPr lang="en-US" dirty="0" err="1" smtClean="0"/>
              <a:t>CCB</a:t>
            </a:r>
            <a:r>
              <a:rPr lang="en-US" dirty="0" smtClean="0"/>
              <a:t> officer be examined for discovery? (</a:t>
            </a:r>
            <a:r>
              <a:rPr lang="en-US" i="1" dirty="0">
                <a:hlinkClick r:id="rId5"/>
              </a:rPr>
              <a:t>AG v </a:t>
            </a:r>
            <a:r>
              <a:rPr lang="en-US" i="1" dirty="0" err="1" smtClean="0">
                <a:hlinkClick r:id="rId5"/>
              </a:rPr>
              <a:t>Thouin</a:t>
            </a:r>
            <a:r>
              <a:rPr lang="en-US" i="1" dirty="0" smtClean="0"/>
              <a:t> </a:t>
            </a:r>
            <a:r>
              <a:rPr lang="en-US" dirty="0" smtClean="0"/>
              <a:t>– on appeal to SCC)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453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forms of disclosure available to targets of inquiries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useful sources: </a:t>
            </a:r>
          </a:p>
          <a:p>
            <a:pPr lvl="1"/>
            <a:r>
              <a:rPr lang="en-US" dirty="0" smtClean="0"/>
              <a:t>Information to Obtain a search warrant – unsealed after execution</a:t>
            </a:r>
          </a:p>
          <a:p>
            <a:pPr lvl="1"/>
            <a:r>
              <a:rPr lang="en-US" dirty="0" smtClean="0"/>
              <a:t>Affidavit in support of s. 11 order application – available once order granted</a:t>
            </a:r>
          </a:p>
          <a:p>
            <a:r>
              <a:rPr lang="en-US" dirty="0"/>
              <a:t>Right to be present at s. 11 oral </a:t>
            </a:r>
            <a:r>
              <a:rPr lang="en-US" dirty="0" smtClean="0"/>
              <a:t>examination</a:t>
            </a:r>
          </a:p>
          <a:p>
            <a:r>
              <a:rPr lang="en-US" dirty="0"/>
              <a:t>Information on inquiry by target (s. 10(2))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471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sharing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Competition Act’s</a:t>
            </a:r>
            <a:r>
              <a:rPr lang="en-US" dirty="0" smtClean="0"/>
              <a:t> confidentiality provision (s. 29):</a:t>
            </a:r>
          </a:p>
          <a:p>
            <a:pPr lvl="1"/>
            <a:r>
              <a:rPr lang="en-US" dirty="0" smtClean="0"/>
              <a:t>Allows sharing “for purposes of administration or enforcement”</a:t>
            </a:r>
          </a:p>
          <a:p>
            <a:pPr lvl="1"/>
            <a:r>
              <a:rPr lang="en-US" dirty="0" err="1" smtClean="0"/>
              <a:t>CCB</a:t>
            </a:r>
            <a:r>
              <a:rPr lang="en-US" dirty="0" smtClean="0"/>
              <a:t> takes a broad view of this provision</a:t>
            </a:r>
          </a:p>
          <a:p>
            <a:r>
              <a:rPr lang="en-US" dirty="0" err="1" smtClean="0"/>
              <a:t>MLAT</a:t>
            </a:r>
            <a:r>
              <a:rPr lang="en-US" dirty="0" smtClean="0"/>
              <a:t> provisions in </a:t>
            </a:r>
            <a:r>
              <a:rPr lang="en-US" i="1" dirty="0" smtClean="0"/>
              <a:t>CA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Allow search warrants to assist foreign investigation</a:t>
            </a:r>
          </a:p>
          <a:p>
            <a:r>
              <a:rPr lang="en-US" dirty="0" err="1" smtClean="0"/>
              <a:t>CCB</a:t>
            </a:r>
            <a:r>
              <a:rPr lang="en-US" dirty="0" smtClean="0"/>
              <a:t> has many agreements with sister agencies</a:t>
            </a:r>
          </a:p>
          <a:p>
            <a:endParaRPr lang="en-US" dirty="0" smtClean="0"/>
          </a:p>
          <a:p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51596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37308"/>
            <a:ext cx="6170612" cy="1420091"/>
          </a:xfrm>
        </p:spPr>
        <p:txBody>
          <a:bodyPr anchor="t"/>
          <a:lstStyle/>
          <a:p>
            <a:r>
              <a:rPr lang="en-US" b="1" dirty="0" smtClean="0">
                <a:solidFill>
                  <a:srgbClr val="FF0000"/>
                </a:solidFill>
              </a:rPr>
              <a:t>W. Michael G. Osborne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9"/>
          <a:stretch/>
        </p:blipFill>
        <p:spPr>
          <a:xfrm>
            <a:off x="7887856" y="637309"/>
            <a:ext cx="3661852" cy="552192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9021" y="1579423"/>
            <a:ext cx="6170612" cy="324196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Affleck Greene </a:t>
            </a:r>
            <a:r>
              <a:rPr lang="en-US" sz="2000" dirty="0" err="1" smtClean="0"/>
              <a:t>McMurtry</a:t>
            </a:r>
            <a:r>
              <a:rPr lang="en-US" sz="2000" dirty="0" smtClean="0"/>
              <a:t> LLP</a:t>
            </a:r>
          </a:p>
          <a:p>
            <a:r>
              <a:rPr lang="en-US" sz="2000" dirty="0" smtClean="0"/>
              <a:t>Toronto, Canada</a:t>
            </a:r>
          </a:p>
          <a:p>
            <a:endParaRPr lang="en-US" sz="2000" dirty="0"/>
          </a:p>
          <a:p>
            <a:r>
              <a:rPr lang="en-US" sz="2000" dirty="0" smtClean="0">
                <a:hlinkClick r:id="rId3"/>
              </a:rPr>
              <a:t>www.agmlawyers.com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www.thelitigator.ca</a:t>
            </a:r>
            <a:r>
              <a:rPr lang="en-US" sz="20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>
                <a:hlinkClick r:id="rId5"/>
              </a:rPr>
              <a:t>mosborne@agmlawyers.com</a:t>
            </a:r>
            <a:endParaRPr lang="en-US" sz="2000" dirty="0" smtClean="0"/>
          </a:p>
          <a:p>
            <a:r>
              <a:rPr lang="en-US" sz="2000" dirty="0" smtClean="0"/>
              <a:t>+1 416 360 5919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27922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073575"/>
      </a:dk1>
      <a:lt1>
        <a:srgbClr val="FFFFFF"/>
      </a:lt1>
      <a:dk2>
        <a:srgbClr val="FF0000"/>
      </a:dk2>
      <a:lt2>
        <a:srgbClr val="FFFFF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Acumin">
      <a:majorFont>
        <a:latin typeface="Acumin Pro"/>
        <a:ea typeface=""/>
        <a:cs typeface=""/>
      </a:majorFont>
      <a:minorFont>
        <a:latin typeface="Acumin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301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Acumin Pro</vt:lpstr>
      <vt:lpstr>Arial</vt:lpstr>
      <vt:lpstr>Office Theme</vt:lpstr>
      <vt:lpstr>Disclosure in Cartel Cases in Canada</vt:lpstr>
      <vt:lpstr>Overview</vt:lpstr>
      <vt:lpstr>Canadian disclosure rules in criminal cases</vt:lpstr>
      <vt:lpstr>Recent developments in disclosure law</vt:lpstr>
      <vt:lpstr>Other forms of disclosure available to targets of inquiries</vt:lpstr>
      <vt:lpstr>Information sharing</vt:lpstr>
      <vt:lpstr>W. Michael G. Osborne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 in Cartel Cases in Canada</dc:title>
  <dc:creator>Michael Osborne</dc:creator>
  <cp:lastModifiedBy>Michael Osborne</cp:lastModifiedBy>
  <cp:revision>10</cp:revision>
  <dcterms:created xsi:type="dcterms:W3CDTF">2016-09-12T14:03:28Z</dcterms:created>
  <dcterms:modified xsi:type="dcterms:W3CDTF">2016-09-12T15:50:36Z</dcterms:modified>
</cp:coreProperties>
</file>