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648" r:id="rId1"/>
  </p:sldMasterIdLst>
  <p:notesMasterIdLst>
    <p:notesMasterId r:id="rId8"/>
  </p:notesMasterIdLst>
  <p:handoutMasterIdLst>
    <p:handoutMasterId r:id="rId9"/>
  </p:handoutMasterIdLst>
  <p:sldIdLst>
    <p:sldId id="256" r:id="rId2"/>
    <p:sldId id="257" r:id="rId3"/>
    <p:sldId id="258" r:id="rId4"/>
    <p:sldId id="259" r:id="rId5"/>
    <p:sldId id="260" r:id="rId6"/>
    <p:sldId id="264" r:id="rId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52681" autoAdjust="0"/>
  </p:normalViewPr>
  <p:slideViewPr>
    <p:cSldViewPr snapToGrid="0" snapToObjects="1">
      <p:cViewPr>
        <p:scale>
          <a:sx n="60" d="100"/>
          <a:sy n="60" d="100"/>
        </p:scale>
        <p:origin x="-3000" y="-7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693FD6FC-D964-44B4-A8DC-89AD70509B7B}" type="datetimeFigureOut">
              <a:rPr lang="en-US" smtClean="0"/>
              <a:pPr/>
              <a:t>9/12/2016</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8AD56F2F-E5D2-4363-82F6-894415D09600}" type="slidenum">
              <a:rPr lang="en-US" smtClean="0"/>
              <a:pPr/>
              <a:t>‹#›</a:t>
            </a:fld>
            <a:endParaRPr lang="en-US"/>
          </a:p>
        </p:txBody>
      </p:sp>
    </p:spTree>
    <p:extLst>
      <p:ext uri="{BB962C8B-B14F-4D97-AF65-F5344CB8AC3E}">
        <p14:creationId xmlns:p14="http://schemas.microsoft.com/office/powerpoint/2010/main" val="225636574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EA18BEA-5F75-5F43-BD3B-7581D871BE06}" type="datetimeFigureOut">
              <a:rPr lang="en-US" smtClean="0"/>
              <a:pPr/>
              <a:t>9/12/2016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E53F9AA-CFEB-A94B-81E3-D61B447652C8}" type="slidenum">
              <a:rPr lang="en-US" smtClean="0"/>
              <a:pPr/>
              <a:t>‹#›</a:t>
            </a:fld>
            <a:endParaRPr lang="en-US"/>
          </a:p>
        </p:txBody>
      </p:sp>
    </p:spTree>
    <p:extLst>
      <p:ext uri="{BB962C8B-B14F-4D97-AF65-F5344CB8AC3E}">
        <p14:creationId xmlns:p14="http://schemas.microsoft.com/office/powerpoint/2010/main" val="1995908440"/>
      </p:ext>
    </p:extLst>
  </p:cSld>
  <p:clrMap bg1="lt1" tx1="dk1" bg2="lt2" tx2="dk2" accent1="accent1" accent2="accent2" accent3="accent3" accent4="accent4" accent5="accent5" accent6="accent6" hlink="hlink" folHlink="folHlink"/>
  <p:hf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5E53F9AA-CFEB-A94B-81E3-D61B447652C8}" type="slidenum">
              <a:rPr lang="en-US" smtClean="0"/>
              <a:pPr/>
              <a:t>1</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5E53F9AA-CFEB-A94B-81E3-D61B447652C8}" type="slidenum">
              <a:rPr lang="en-US" smtClean="0"/>
              <a:pPr/>
              <a:t>2</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a:buNone/>
            </a:pPr>
            <a:endParaRPr lang="en-US" baseline="0" dirty="0" smtClean="0"/>
          </a:p>
        </p:txBody>
      </p:sp>
      <p:sp>
        <p:nvSpPr>
          <p:cNvPr id="4" name="Slide Number Placeholder 3"/>
          <p:cNvSpPr>
            <a:spLocks noGrp="1"/>
          </p:cNvSpPr>
          <p:nvPr>
            <p:ph type="sldNum" sz="quarter" idx="10"/>
          </p:nvPr>
        </p:nvSpPr>
        <p:spPr/>
        <p:txBody>
          <a:bodyPr/>
          <a:lstStyle/>
          <a:p>
            <a:fld id="{5E53F9AA-CFEB-A94B-81E3-D61B447652C8}" type="slidenum">
              <a:rPr lang="en-US" smtClean="0"/>
              <a:pPr/>
              <a:t>3</a:t>
            </a:fld>
            <a:endParaRPr lang="en-US"/>
          </a:p>
        </p:txBody>
      </p:sp>
    </p:spTree>
    <p:extLst>
      <p:ext uri="{BB962C8B-B14F-4D97-AF65-F5344CB8AC3E}">
        <p14:creationId xmlns:p14="http://schemas.microsoft.com/office/powerpoint/2010/main" val="363266050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lvl="0" indent="0">
              <a:buFont typeface="Arial"/>
              <a:buNone/>
            </a:pPr>
            <a:endParaRPr lang="en-US" b="0" baseline="0" dirty="0" smtClean="0"/>
          </a:p>
        </p:txBody>
      </p:sp>
      <p:sp>
        <p:nvSpPr>
          <p:cNvPr id="4" name="Slide Number Placeholder 3"/>
          <p:cNvSpPr>
            <a:spLocks noGrp="1"/>
          </p:cNvSpPr>
          <p:nvPr>
            <p:ph type="sldNum" sz="quarter" idx="10"/>
          </p:nvPr>
        </p:nvSpPr>
        <p:spPr/>
        <p:txBody>
          <a:bodyPr/>
          <a:lstStyle/>
          <a:p>
            <a:fld id="{5E53F9AA-CFEB-A94B-81E3-D61B447652C8}" type="slidenum">
              <a:rPr lang="en-US" smtClean="0"/>
              <a:pPr/>
              <a:t>4</a:t>
            </a:fld>
            <a:endParaRPr lang="en-US"/>
          </a:p>
        </p:txBody>
      </p:sp>
    </p:spTree>
    <p:extLst>
      <p:ext uri="{BB962C8B-B14F-4D97-AF65-F5344CB8AC3E}">
        <p14:creationId xmlns:p14="http://schemas.microsoft.com/office/powerpoint/2010/main" val="13822546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a:buNone/>
            </a:pPr>
            <a:endParaRPr lang="en-US" dirty="0" smtClean="0"/>
          </a:p>
        </p:txBody>
      </p:sp>
      <p:sp>
        <p:nvSpPr>
          <p:cNvPr id="4" name="Slide Number Placeholder 3"/>
          <p:cNvSpPr>
            <a:spLocks noGrp="1"/>
          </p:cNvSpPr>
          <p:nvPr>
            <p:ph type="sldNum" sz="quarter" idx="10"/>
          </p:nvPr>
        </p:nvSpPr>
        <p:spPr/>
        <p:txBody>
          <a:bodyPr/>
          <a:lstStyle/>
          <a:p>
            <a:fld id="{5E53F9AA-CFEB-A94B-81E3-D61B447652C8}" type="slidenum">
              <a:rPr lang="en-US" smtClean="0"/>
              <a:pPr/>
              <a:t>5</a:t>
            </a:fld>
            <a:endParaRPr lang="en-US"/>
          </a:p>
        </p:txBody>
      </p:sp>
    </p:spTree>
    <p:extLst>
      <p:ext uri="{BB962C8B-B14F-4D97-AF65-F5344CB8AC3E}">
        <p14:creationId xmlns:p14="http://schemas.microsoft.com/office/powerpoint/2010/main" val="314905028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5E53F9AA-CFEB-A94B-81E3-D61B447652C8}" type="slidenum">
              <a:rPr lang="en-US" smtClean="0"/>
              <a:pPr/>
              <a:t>6</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648BC3E-42C9-4042-B1C8-AAF4A9E85AF8}" type="datetime1">
              <a:rPr lang="en-US" smtClean="0"/>
              <a:pPr/>
              <a:t>9/12/2016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88512889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17C2EA6-F96D-4711-A413-CBC690FE7E5B}" type="datetime1">
              <a:rPr lang="en-US" smtClean="0"/>
              <a:pPr/>
              <a:t>9/12/2016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256347162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73E1713-AE88-4A72-B91C-0A41B3BA911A}" type="datetime1">
              <a:rPr lang="en-US" smtClean="0"/>
              <a:pPr/>
              <a:t>9/12/2016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8771531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7B2EE65-3983-4A9F-9FFE-11EB51D7FE24}" type="datetime1">
              <a:rPr lang="en-US" smtClean="0"/>
              <a:pPr/>
              <a:t>9/12/2016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306419125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0A130F8-DC5C-409D-81D9-E0BDD7EC2147}" type="datetime1">
              <a:rPr lang="en-US" smtClean="0"/>
              <a:pPr/>
              <a:t>9/12/2016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132379046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452DB949-CA9F-4C21-915C-E875110B8CF9}" type="datetime1">
              <a:rPr lang="en-US" smtClean="0"/>
              <a:pPr/>
              <a:t>9/12/2016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18448883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E341361-606B-4720-BEDB-FE635A298B60}" type="datetime1">
              <a:rPr lang="en-US" smtClean="0"/>
              <a:pPr/>
              <a:t>9/12/2016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119370756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B1BB330-320E-41C0-90A1-72E04CD338DB}" type="datetime1">
              <a:rPr lang="en-US" smtClean="0"/>
              <a:pPr/>
              <a:t>9/12/2016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12500381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49E6B58-DFA4-4449-9B6E-1E43F51C7AEA}" type="datetime1">
              <a:rPr lang="en-US" smtClean="0"/>
              <a:pPr/>
              <a:t>9/12/2016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149226690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11DFA0E-F6BC-44DF-9820-AC5F1A6C971E}" type="datetime1">
              <a:rPr lang="en-US" smtClean="0"/>
              <a:pPr/>
              <a:t>9/12/2016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30397244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390CB52-41F3-48F5-93D1-02C660A2F86E}" type="datetime1">
              <a:rPr lang="en-US" smtClean="0"/>
              <a:pPr/>
              <a:t>9/12/2016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F526877-F7D3-7544-ACC0-DBE7665FC127}" type="slidenum">
              <a:rPr lang="en-US" smtClean="0"/>
              <a:pPr/>
              <a:t>‹#›</a:t>
            </a:fld>
            <a:endParaRPr lang="en-US"/>
          </a:p>
        </p:txBody>
      </p:sp>
    </p:spTree>
    <p:extLst>
      <p:ext uri="{BB962C8B-B14F-4D97-AF65-F5344CB8AC3E}">
        <p14:creationId xmlns:p14="http://schemas.microsoft.com/office/powerpoint/2010/main" val="22335132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40E8302-1945-466C-A9DC-FAF9BC3B9A76}" type="datetime1">
              <a:rPr lang="en-US" smtClean="0"/>
              <a:pPr/>
              <a:t>9/12/2016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F526877-F7D3-7544-ACC0-DBE7665FC127}" type="slidenum">
              <a:rPr lang="en-US" smtClean="0"/>
              <a:pPr/>
              <a:t>‹#›</a:t>
            </a:fld>
            <a:endParaRPr lang="en-US"/>
          </a:p>
        </p:txBody>
      </p:sp>
    </p:spTree>
    <p:extLst>
      <p:ext uri="{BB962C8B-B14F-4D97-AF65-F5344CB8AC3E}">
        <p14:creationId xmlns:p14="http://schemas.microsoft.com/office/powerpoint/2010/main" val="79470740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
            </a:r>
            <a:br>
              <a:rPr lang="en-US" dirty="0" smtClean="0"/>
            </a:br>
            <a:r>
              <a:rPr lang="en-US" dirty="0" smtClean="0"/>
              <a:t/>
            </a:r>
            <a:br>
              <a:rPr lang="en-US" dirty="0" smtClean="0"/>
            </a:br>
            <a:r>
              <a:rPr lang="en-US" dirty="0" smtClean="0"/>
              <a:t/>
            </a:r>
            <a:br>
              <a:rPr lang="en-US" dirty="0" smtClean="0"/>
            </a:br>
            <a:r>
              <a:rPr lang="en-US" dirty="0" smtClean="0"/>
              <a:t/>
            </a:r>
            <a:br>
              <a:rPr lang="en-US" dirty="0" smtClean="0"/>
            </a:br>
            <a:r>
              <a:rPr lang="en-US" dirty="0" smtClean="0"/>
              <a:t/>
            </a:r>
            <a:br>
              <a:rPr lang="en-US" dirty="0" smtClean="0"/>
            </a:br>
            <a:r>
              <a:rPr lang="en-US" dirty="0" smtClean="0"/>
              <a:t/>
            </a:r>
            <a:br>
              <a:rPr lang="en-US" dirty="0" smtClean="0"/>
            </a:br>
            <a:r>
              <a:rPr lang="en-US" sz="5300" dirty="0" smtClean="0"/>
              <a:t>Discovery and Disclosure </a:t>
            </a:r>
            <a:br>
              <a:rPr lang="en-US" sz="5300" dirty="0" smtClean="0"/>
            </a:br>
            <a:r>
              <a:rPr lang="en-US" sz="5300" dirty="0" smtClean="0"/>
              <a:t>in the United States</a:t>
            </a:r>
            <a:r>
              <a:rPr lang="en-US" dirty="0" smtClean="0"/>
              <a:t/>
            </a:r>
            <a:br>
              <a:rPr lang="en-US" dirty="0" smtClean="0"/>
            </a:br>
            <a:r>
              <a:rPr lang="en-US" sz="3100" dirty="0" smtClean="0"/>
              <a:t/>
            </a:r>
            <a:br>
              <a:rPr lang="en-US" sz="3100" dirty="0" smtClean="0"/>
            </a:br>
            <a:r>
              <a:rPr lang="en-US" sz="3100" dirty="0" smtClean="0">
                <a:latin typeface="+mn-lt"/>
              </a:rPr>
              <a:t>ICN Cartel Working Group</a:t>
            </a:r>
            <a:br>
              <a:rPr lang="en-US" sz="3100" dirty="0" smtClean="0">
                <a:latin typeface="+mn-lt"/>
              </a:rPr>
            </a:br>
            <a:r>
              <a:rPr lang="en-US" sz="3100" dirty="0" smtClean="0">
                <a:latin typeface="+mn-lt"/>
              </a:rPr>
              <a:t>September 14, 2016 Webinar</a:t>
            </a:r>
            <a:br>
              <a:rPr lang="en-US" sz="3100" dirty="0" smtClean="0">
                <a:latin typeface="+mn-lt"/>
              </a:rPr>
            </a:br>
            <a:r>
              <a:rPr lang="en-US" sz="1300" dirty="0" smtClean="0">
                <a:latin typeface="+mn-lt"/>
              </a:rPr>
              <a:t/>
            </a:r>
            <a:br>
              <a:rPr lang="en-US" sz="1300" dirty="0" smtClean="0">
                <a:latin typeface="+mn-lt"/>
              </a:rPr>
            </a:br>
            <a:r>
              <a:rPr lang="en-US" sz="3100" dirty="0" smtClean="0">
                <a:latin typeface="+mn-lt"/>
              </a:rPr>
              <a:t>Jackie Lem</a:t>
            </a:r>
            <a:br>
              <a:rPr lang="en-US" sz="3100" dirty="0" smtClean="0">
                <a:latin typeface="+mn-lt"/>
              </a:rPr>
            </a:br>
            <a:r>
              <a:rPr lang="en-US" sz="3100" dirty="0" smtClean="0">
                <a:latin typeface="+mn-lt"/>
              </a:rPr>
              <a:t>Trial Attorney</a:t>
            </a:r>
            <a:br>
              <a:rPr lang="en-US" sz="3100" dirty="0" smtClean="0">
                <a:latin typeface="+mn-lt"/>
              </a:rPr>
            </a:br>
            <a:r>
              <a:rPr lang="en-US" sz="3100" dirty="0" smtClean="0">
                <a:latin typeface="+mn-lt"/>
              </a:rPr>
              <a:t>U.S. DOJ, Antitrust Division</a:t>
            </a:r>
            <a:br>
              <a:rPr lang="en-US" sz="3100" dirty="0" smtClean="0">
                <a:latin typeface="+mn-lt"/>
              </a:rPr>
            </a:br>
            <a:r>
              <a:rPr lang="en-US" sz="1300" dirty="0" smtClean="0">
                <a:latin typeface="+mn-lt"/>
              </a:rPr>
              <a:t/>
            </a:r>
            <a:br>
              <a:rPr lang="en-US" sz="1300" dirty="0" smtClean="0">
                <a:latin typeface="+mn-lt"/>
              </a:rPr>
            </a:br>
            <a:r>
              <a:rPr lang="en-US" sz="2000" i="1" dirty="0" smtClean="0">
                <a:latin typeface="+mn-lt"/>
              </a:rPr>
              <a:t>The views expressed in this presentation are not purported to </a:t>
            </a:r>
            <a:br>
              <a:rPr lang="en-US" sz="2000" i="1" dirty="0" smtClean="0">
                <a:latin typeface="+mn-lt"/>
              </a:rPr>
            </a:br>
            <a:r>
              <a:rPr lang="en-US" sz="2000" i="1" dirty="0" smtClean="0">
                <a:latin typeface="+mn-lt"/>
              </a:rPr>
              <a:t>represent those of the U.S. Department of Justice.</a:t>
            </a:r>
            <a:r>
              <a:rPr lang="en-US" dirty="0" smtClean="0"/>
              <a:t/>
            </a:r>
            <a:br>
              <a:rPr lang="en-US" dirty="0" smtClean="0"/>
            </a:br>
            <a:r>
              <a:rPr lang="en-US" dirty="0" smtClean="0"/>
              <a:t/>
            </a:r>
            <a:br>
              <a:rPr lang="en-US" dirty="0" smtClean="0"/>
            </a:br>
            <a:r>
              <a:rPr lang="en-US" dirty="0" smtClean="0"/>
              <a:t/>
            </a:r>
            <a:br>
              <a:rPr lang="en-US" dirty="0" smtClean="0"/>
            </a:br>
            <a:r>
              <a:rPr lang="en-US" dirty="0" smtClean="0"/>
              <a:t>	</a:t>
            </a:r>
            <a:endParaRPr lang="en-US" dirty="0"/>
          </a:p>
        </p:txBody>
      </p:sp>
    </p:spTree>
    <p:extLst>
      <p:ext uri="{BB962C8B-B14F-4D97-AF65-F5344CB8AC3E}">
        <p14:creationId xmlns:p14="http://schemas.microsoft.com/office/powerpoint/2010/main" val="265181101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Topics</a:t>
            </a:r>
            <a:endParaRPr lang="en-US" dirty="0"/>
          </a:p>
        </p:txBody>
      </p:sp>
      <p:sp>
        <p:nvSpPr>
          <p:cNvPr id="3" name="Content Placeholder 2"/>
          <p:cNvSpPr>
            <a:spLocks noGrp="1"/>
          </p:cNvSpPr>
          <p:nvPr>
            <p:ph idx="1"/>
          </p:nvPr>
        </p:nvSpPr>
        <p:spPr/>
        <p:txBody>
          <a:bodyPr>
            <a:normAutofit fontScale="92500" lnSpcReduction="10000"/>
          </a:bodyPr>
          <a:lstStyle/>
          <a:p>
            <a:pPr marL="514350" indent="-514350">
              <a:buFont typeface="+mj-lt"/>
              <a:buAutoNum type="arabicPeriod"/>
            </a:pPr>
            <a:r>
              <a:rPr lang="en-US" dirty="0" smtClean="0"/>
              <a:t>Limitations on DOJ sharing information with foreign competition authorities</a:t>
            </a:r>
          </a:p>
          <a:p>
            <a:pPr marL="0" indent="0">
              <a:buNone/>
            </a:pPr>
            <a:endParaRPr lang="en-US" dirty="0" smtClean="0"/>
          </a:p>
          <a:p>
            <a:pPr marL="514350" indent="-514350">
              <a:buNone/>
            </a:pPr>
            <a:r>
              <a:rPr lang="en-US" dirty="0" smtClean="0"/>
              <a:t>2.	When materials in possession of foreign competition authority may be subject to criminal discovery in the U.S.</a:t>
            </a:r>
          </a:p>
          <a:p>
            <a:pPr marL="0" indent="0">
              <a:buNone/>
            </a:pPr>
            <a:endParaRPr lang="en-US" dirty="0" smtClean="0"/>
          </a:p>
          <a:p>
            <a:pPr marL="514350" indent="-514350">
              <a:buNone/>
            </a:pPr>
            <a:r>
              <a:rPr lang="en-US" dirty="0" smtClean="0"/>
              <a:t>3.	Discovery by private plaintiffs in civil, treble-damages actions</a:t>
            </a:r>
            <a:endParaRPr lang="en-US" dirty="0"/>
          </a:p>
        </p:txBody>
      </p:sp>
      <p:sp>
        <p:nvSpPr>
          <p:cNvPr id="4" name="Slide Number Placeholder 3"/>
          <p:cNvSpPr>
            <a:spLocks noGrp="1"/>
          </p:cNvSpPr>
          <p:nvPr>
            <p:ph type="sldNum" sz="quarter" idx="12"/>
          </p:nvPr>
        </p:nvSpPr>
        <p:spPr/>
        <p:txBody>
          <a:bodyPr/>
          <a:lstStyle/>
          <a:p>
            <a:fld id="{EF526877-F7D3-7544-ACC0-DBE7665FC127}" type="slidenum">
              <a:rPr lang="en-US" smtClean="0"/>
              <a:pPr/>
              <a:t>2</a:t>
            </a:fld>
            <a:endParaRPr lang="en-US"/>
          </a:p>
        </p:txBody>
      </p:sp>
    </p:spTree>
    <p:extLst>
      <p:ext uri="{BB962C8B-B14F-4D97-AF65-F5344CB8AC3E}">
        <p14:creationId xmlns:p14="http://schemas.microsoft.com/office/powerpoint/2010/main" val="7543828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Limitations on Information Sharing</a:t>
            </a:r>
            <a:endParaRPr lang="en-US" dirty="0"/>
          </a:p>
        </p:txBody>
      </p:sp>
      <p:sp>
        <p:nvSpPr>
          <p:cNvPr id="3" name="Content Placeholder 2"/>
          <p:cNvSpPr>
            <a:spLocks noGrp="1"/>
          </p:cNvSpPr>
          <p:nvPr>
            <p:ph idx="1"/>
          </p:nvPr>
        </p:nvSpPr>
        <p:spPr/>
        <p:txBody>
          <a:bodyPr>
            <a:normAutofit fontScale="92500"/>
          </a:bodyPr>
          <a:lstStyle/>
          <a:p>
            <a:r>
              <a:rPr lang="en-US" dirty="0" smtClean="0"/>
              <a:t>Confidentiality</a:t>
            </a:r>
          </a:p>
          <a:p>
            <a:pPr lvl="1"/>
            <a:r>
              <a:rPr lang="en-US" dirty="0" smtClean="0"/>
              <a:t>Can be waived, e.g., by leniency applicant</a:t>
            </a:r>
          </a:p>
          <a:p>
            <a:endParaRPr lang="en-US" dirty="0"/>
          </a:p>
          <a:p>
            <a:r>
              <a:rPr lang="en-US" dirty="0" smtClean="0"/>
              <a:t>Grand Jury Secrecy</a:t>
            </a:r>
          </a:p>
          <a:p>
            <a:pPr lvl="1"/>
            <a:r>
              <a:rPr lang="en-US" dirty="0" smtClean="0"/>
              <a:t>Federal Rule of Criminal Procedure 6(e)</a:t>
            </a:r>
          </a:p>
          <a:p>
            <a:pPr marL="457200" lvl="1" indent="0">
              <a:buNone/>
            </a:pPr>
            <a:endParaRPr lang="en-US" dirty="0"/>
          </a:p>
          <a:p>
            <a:r>
              <a:rPr lang="en-US" dirty="0" smtClean="0"/>
              <a:t>Mutual Legal Assistance Treaty (MLAT) Requests</a:t>
            </a:r>
          </a:p>
          <a:p>
            <a:pPr lvl="1"/>
            <a:r>
              <a:rPr lang="en-US" dirty="0" smtClean="0"/>
              <a:t>Can be used to obtain information in foreign jurisdiction</a:t>
            </a:r>
          </a:p>
          <a:p>
            <a:pPr marL="0" indent="0">
              <a:buNone/>
            </a:pPr>
            <a:endParaRPr lang="en-US" dirty="0" smtClean="0"/>
          </a:p>
          <a:p>
            <a:pPr lvl="1"/>
            <a:endParaRPr lang="en-US" dirty="0" smtClean="0"/>
          </a:p>
          <a:p>
            <a:pPr lvl="1"/>
            <a:endParaRPr lang="en-US" dirty="0" smtClean="0"/>
          </a:p>
          <a:p>
            <a:endParaRPr lang="en-US" dirty="0" smtClean="0"/>
          </a:p>
          <a:p>
            <a:pPr marL="0" indent="0">
              <a:buNone/>
            </a:pPr>
            <a:endParaRPr lang="en-US" dirty="0"/>
          </a:p>
        </p:txBody>
      </p:sp>
      <p:sp>
        <p:nvSpPr>
          <p:cNvPr id="4" name="Slide Number Placeholder 3"/>
          <p:cNvSpPr>
            <a:spLocks noGrp="1"/>
          </p:cNvSpPr>
          <p:nvPr>
            <p:ph type="sldNum" sz="quarter" idx="12"/>
          </p:nvPr>
        </p:nvSpPr>
        <p:spPr/>
        <p:txBody>
          <a:bodyPr/>
          <a:lstStyle/>
          <a:p>
            <a:fld id="{EF526877-F7D3-7544-ACC0-DBE7665FC127}" type="slidenum">
              <a:rPr lang="en-US" smtClean="0"/>
              <a:pPr/>
              <a:t>3</a:t>
            </a:fld>
            <a:endParaRPr lang="en-US"/>
          </a:p>
        </p:txBody>
      </p:sp>
    </p:spTree>
    <p:extLst>
      <p:ext uri="{BB962C8B-B14F-4D97-AF65-F5344CB8AC3E}">
        <p14:creationId xmlns:p14="http://schemas.microsoft.com/office/powerpoint/2010/main" val="28789940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Criminal Discovery</a:t>
            </a:r>
            <a:endParaRPr lang="en-US" dirty="0"/>
          </a:p>
        </p:txBody>
      </p:sp>
      <p:sp>
        <p:nvSpPr>
          <p:cNvPr id="3" name="Content Placeholder 2"/>
          <p:cNvSpPr>
            <a:spLocks noGrp="1"/>
          </p:cNvSpPr>
          <p:nvPr>
            <p:ph idx="1"/>
          </p:nvPr>
        </p:nvSpPr>
        <p:spPr/>
        <p:txBody>
          <a:bodyPr/>
          <a:lstStyle/>
          <a:p>
            <a:r>
              <a:rPr lang="en-US" dirty="0" smtClean="0"/>
              <a:t>Criminal discovery applies, in general, after a defendant has been indicted and is facing trial</a:t>
            </a:r>
          </a:p>
          <a:p>
            <a:r>
              <a:rPr lang="en-US" dirty="0" smtClean="0"/>
              <a:t>Government’s discovery obligations stem from three main sources:</a:t>
            </a:r>
          </a:p>
          <a:p>
            <a:pPr lvl="1"/>
            <a:r>
              <a:rPr lang="en-US" sz="3200" dirty="0" smtClean="0"/>
              <a:t>Brady/</a:t>
            </a:r>
            <a:r>
              <a:rPr lang="en-US" sz="3200" dirty="0" err="1" smtClean="0"/>
              <a:t>Giglio</a:t>
            </a:r>
            <a:r>
              <a:rPr lang="en-US" sz="3200" dirty="0" smtClean="0"/>
              <a:t> (exculpatory, impeachment)</a:t>
            </a:r>
          </a:p>
          <a:p>
            <a:pPr lvl="1"/>
            <a:r>
              <a:rPr lang="en-US" sz="3200" dirty="0" smtClean="0"/>
              <a:t>Rule 16 (material items) </a:t>
            </a:r>
          </a:p>
          <a:p>
            <a:pPr lvl="1"/>
            <a:r>
              <a:rPr lang="en-US" sz="3200" dirty="0" smtClean="0"/>
              <a:t>Jencks Act (witness statements)</a:t>
            </a:r>
            <a:endParaRPr lang="en-US" sz="3200" dirty="0"/>
          </a:p>
        </p:txBody>
      </p:sp>
      <p:sp>
        <p:nvSpPr>
          <p:cNvPr id="4" name="Slide Number Placeholder 3"/>
          <p:cNvSpPr>
            <a:spLocks noGrp="1"/>
          </p:cNvSpPr>
          <p:nvPr>
            <p:ph type="sldNum" sz="quarter" idx="12"/>
          </p:nvPr>
        </p:nvSpPr>
        <p:spPr/>
        <p:txBody>
          <a:bodyPr/>
          <a:lstStyle/>
          <a:p>
            <a:fld id="{EF526877-F7D3-7544-ACC0-DBE7665FC127}" type="slidenum">
              <a:rPr lang="en-US" smtClean="0"/>
              <a:pPr/>
              <a:t>4</a:t>
            </a:fld>
            <a:endParaRPr lang="en-US"/>
          </a:p>
        </p:txBody>
      </p:sp>
    </p:spTree>
    <p:extLst>
      <p:ext uri="{BB962C8B-B14F-4D97-AF65-F5344CB8AC3E}">
        <p14:creationId xmlns:p14="http://schemas.microsoft.com/office/powerpoint/2010/main" val="43671890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Criminal Discovery</a:t>
            </a:r>
            <a:endParaRPr lang="en-US" dirty="0"/>
          </a:p>
        </p:txBody>
      </p:sp>
      <p:sp>
        <p:nvSpPr>
          <p:cNvPr id="3" name="Content Placeholder 2"/>
          <p:cNvSpPr>
            <a:spLocks noGrp="1"/>
          </p:cNvSpPr>
          <p:nvPr>
            <p:ph idx="1"/>
          </p:nvPr>
        </p:nvSpPr>
        <p:spPr/>
        <p:txBody>
          <a:bodyPr>
            <a:normAutofit/>
          </a:bodyPr>
          <a:lstStyle/>
          <a:p>
            <a:r>
              <a:rPr lang="en-US" dirty="0" smtClean="0"/>
              <a:t>When might materials in the possession of a foreign jurisdiction become subject to criminal discovery in the United States?</a:t>
            </a:r>
          </a:p>
          <a:p>
            <a:r>
              <a:rPr lang="en-US" dirty="0" smtClean="0"/>
              <a:t>“Prosecution Team”</a:t>
            </a:r>
          </a:p>
          <a:p>
            <a:pPr lvl="1"/>
            <a:r>
              <a:rPr lang="en-US" dirty="0" smtClean="0"/>
              <a:t>“possession, custody, or control”</a:t>
            </a:r>
          </a:p>
          <a:p>
            <a:pPr lvl="1"/>
            <a:r>
              <a:rPr lang="en-US" dirty="0"/>
              <a:t>c</a:t>
            </a:r>
            <a:r>
              <a:rPr lang="en-US" dirty="0" smtClean="0"/>
              <a:t>an be broader than just the prosecutor</a:t>
            </a:r>
          </a:p>
          <a:p>
            <a:pPr lvl="1"/>
            <a:r>
              <a:rPr lang="en-US" dirty="0"/>
              <a:t>n</a:t>
            </a:r>
            <a:r>
              <a:rPr lang="en-US" dirty="0" smtClean="0"/>
              <a:t>o bright-line rules, multiple factors</a:t>
            </a:r>
          </a:p>
          <a:p>
            <a:pPr lvl="1"/>
            <a:r>
              <a:rPr lang="en-US" dirty="0"/>
              <a:t>p</a:t>
            </a:r>
            <a:r>
              <a:rPr lang="en-US" dirty="0" smtClean="0"/>
              <a:t>arallel vs. joint investigations</a:t>
            </a:r>
          </a:p>
          <a:p>
            <a:pPr lvl="1"/>
            <a:endParaRPr lang="en-US" dirty="0" smtClean="0"/>
          </a:p>
          <a:p>
            <a:pPr marL="0" indent="0">
              <a:buNone/>
            </a:pPr>
            <a:endParaRPr lang="en-US" dirty="0"/>
          </a:p>
        </p:txBody>
      </p:sp>
      <p:sp>
        <p:nvSpPr>
          <p:cNvPr id="4" name="Slide Number Placeholder 3"/>
          <p:cNvSpPr>
            <a:spLocks noGrp="1"/>
          </p:cNvSpPr>
          <p:nvPr>
            <p:ph type="sldNum" sz="quarter" idx="12"/>
          </p:nvPr>
        </p:nvSpPr>
        <p:spPr/>
        <p:txBody>
          <a:bodyPr/>
          <a:lstStyle/>
          <a:p>
            <a:fld id="{EF526877-F7D3-7544-ACC0-DBE7665FC127}" type="slidenum">
              <a:rPr lang="en-US" smtClean="0"/>
              <a:pPr/>
              <a:t>5</a:t>
            </a:fld>
            <a:endParaRPr lang="en-US"/>
          </a:p>
        </p:txBody>
      </p:sp>
    </p:spTree>
    <p:extLst>
      <p:ext uri="{BB962C8B-B14F-4D97-AF65-F5344CB8AC3E}">
        <p14:creationId xmlns:p14="http://schemas.microsoft.com/office/powerpoint/2010/main" val="33568705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Civil Discovery</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Typical civil plaintiffs’ discovery request to defendants:</a:t>
            </a:r>
          </a:p>
          <a:p>
            <a:pPr lvl="1"/>
            <a:r>
              <a:rPr lang="en-US" dirty="0" smtClean="0"/>
              <a:t>All documents—including correspondence, position papers, and prepared remarks—seized by, or submitted voluntarily to, any grand jury, the U.S. Dept. of Justice, or any foreign antitrust authority in connection with any criminal or civil investigation</a:t>
            </a:r>
          </a:p>
          <a:p>
            <a:r>
              <a:rPr lang="en-US" dirty="0" smtClean="0"/>
              <a:t>U.S. may intervene and stay civil discovery</a:t>
            </a:r>
          </a:p>
          <a:p>
            <a:pPr lvl="1"/>
            <a:r>
              <a:rPr lang="en-US" dirty="0" smtClean="0"/>
              <a:t>Documents, depositions, any party or witness’s communications with the government, translations</a:t>
            </a:r>
          </a:p>
          <a:p>
            <a:pPr lvl="1"/>
            <a:r>
              <a:rPr lang="en-US" dirty="0" smtClean="0"/>
              <a:t>Time period may be limited</a:t>
            </a:r>
          </a:p>
        </p:txBody>
      </p:sp>
      <p:sp>
        <p:nvSpPr>
          <p:cNvPr id="4" name="Slide Number Placeholder 3"/>
          <p:cNvSpPr>
            <a:spLocks noGrp="1"/>
          </p:cNvSpPr>
          <p:nvPr>
            <p:ph type="sldNum" sz="quarter" idx="12"/>
          </p:nvPr>
        </p:nvSpPr>
        <p:spPr/>
        <p:txBody>
          <a:bodyPr/>
          <a:lstStyle/>
          <a:p>
            <a:fld id="{EF526877-F7D3-7544-ACC0-DBE7665FC127}" type="slidenum">
              <a:rPr lang="en-US" smtClean="0"/>
              <a:pPr/>
              <a:t>6</a:t>
            </a:fld>
            <a:endParaRPr 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835</TotalTime>
  <Words>242</Words>
  <Application>Microsoft Office PowerPoint</Application>
  <PresentationFormat>On-screen Show (4:3)</PresentationFormat>
  <Paragraphs>49</Paragraphs>
  <Slides>6</Slides>
  <Notes>6</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      Discovery and Disclosure  in the United States  ICN Cartel Working Group September 14, 2016 Webinar  Jackie Lem Trial Attorney U.S. DOJ, Antitrust Division  The views expressed in this presentation are not purported to  represent those of the U.S. Department of Justice.    </vt:lpstr>
      <vt:lpstr>Topics</vt:lpstr>
      <vt:lpstr>Limitations on Information Sharing</vt:lpstr>
      <vt:lpstr>Criminal Discovery</vt:lpstr>
      <vt:lpstr>Criminal Discovery</vt:lpstr>
      <vt:lpstr>Civil Discovery</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Sharing Witness Interviews and Dealing with Collateral Disclosure Concerns: United States Chapter</dc:title>
  <dc:creator>Jacklin Lem</dc:creator>
  <cp:lastModifiedBy>BENIEST Isabel (COMP)</cp:lastModifiedBy>
  <cp:revision>83</cp:revision>
  <dcterms:created xsi:type="dcterms:W3CDTF">2014-09-21T23:32:05Z</dcterms:created>
  <dcterms:modified xsi:type="dcterms:W3CDTF">2016-09-12T10:00:26Z</dcterms:modified>
</cp:coreProperties>
</file>

<file path=docProps/thumbnail.jpeg>
</file>