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therine ONeill" initials="CO" lastIdx="5" clrIdx="0">
    <p:extLst>
      <p:ext uri="{19B8F6BF-5375-455C-9EA6-DF929625EA0E}">
        <p15:presenceInfo xmlns:p15="http://schemas.microsoft.com/office/powerpoint/2012/main" userId="Catherine ONeill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84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E40B-6BBE-4D6D-858B-CD4A9AD4C933}" type="datetimeFigureOut">
              <a:rPr lang="en-GB" smtClean="0"/>
              <a:t>15/11/2016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CF854-6E11-4F18-A879-1EBE9516D6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5650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E40B-6BBE-4D6D-858B-CD4A9AD4C933}" type="datetimeFigureOut">
              <a:rPr lang="en-GB" smtClean="0"/>
              <a:t>15/11/2016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CF854-6E11-4F18-A879-1EBE9516D6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854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E40B-6BBE-4D6D-858B-CD4A9AD4C933}" type="datetimeFigureOut">
              <a:rPr lang="en-GB" smtClean="0"/>
              <a:t>15/11/2016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CF854-6E11-4F18-A879-1EBE9516D6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5338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E40B-6BBE-4D6D-858B-CD4A9AD4C933}" type="datetimeFigureOut">
              <a:rPr lang="en-GB" smtClean="0"/>
              <a:t>15/11/2016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CF854-6E11-4F18-A879-1EBE9516D6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9050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E40B-6BBE-4D6D-858B-CD4A9AD4C933}" type="datetimeFigureOut">
              <a:rPr lang="en-GB" smtClean="0"/>
              <a:t>15/11/2016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CF854-6E11-4F18-A879-1EBE9516D6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9438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E40B-6BBE-4D6D-858B-CD4A9AD4C933}" type="datetimeFigureOut">
              <a:rPr lang="en-GB" smtClean="0"/>
              <a:t>15/11/2016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CF854-6E11-4F18-A879-1EBE9516D6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5672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E40B-6BBE-4D6D-858B-CD4A9AD4C933}" type="datetimeFigureOut">
              <a:rPr lang="en-GB" smtClean="0"/>
              <a:t>15/11/2016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CF854-6E11-4F18-A879-1EBE9516D6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946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E40B-6BBE-4D6D-858B-CD4A9AD4C933}" type="datetimeFigureOut">
              <a:rPr lang="en-GB" smtClean="0"/>
              <a:t>15/11/2016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CF854-6E11-4F18-A879-1EBE9516D6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261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E40B-6BBE-4D6D-858B-CD4A9AD4C933}" type="datetimeFigureOut">
              <a:rPr lang="en-GB" smtClean="0"/>
              <a:t>15/11/2016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CF854-6E11-4F18-A879-1EBE9516D6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5211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E40B-6BBE-4D6D-858B-CD4A9AD4C933}" type="datetimeFigureOut">
              <a:rPr lang="en-GB" smtClean="0"/>
              <a:t>15/11/2016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CF854-6E11-4F18-A879-1EBE9516D6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9183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E40B-6BBE-4D6D-858B-CD4A9AD4C933}" type="datetimeFigureOut">
              <a:rPr lang="en-GB" smtClean="0"/>
              <a:t>15/11/2016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CF854-6E11-4F18-A879-1EBE9516D6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222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FE40B-6BBE-4D6D-858B-CD4A9AD4C933}" type="datetimeFigureOut">
              <a:rPr lang="en-GB" smtClean="0"/>
              <a:t>15/11/2016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CF854-6E11-4F18-A879-1EBE9516D6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0803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Dealing with human sources of information in the CMA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7285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British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Regulation of Investigatory Powers Act 2000 (RIPA)</a:t>
            </a:r>
          </a:p>
          <a:p>
            <a:r>
              <a:rPr lang="en-GB" dirty="0" smtClean="0"/>
              <a:t>Created idea of the Covert Human Intelligence Source (CHIS)</a:t>
            </a:r>
          </a:p>
          <a:p>
            <a:r>
              <a:rPr lang="en-GB" dirty="0" smtClean="0"/>
              <a:t>Regulated by Office of Surveillance Commissioners (OSC)</a:t>
            </a:r>
          </a:p>
          <a:p>
            <a:r>
              <a:rPr lang="en-GB" dirty="0" smtClean="0"/>
              <a:t>Annual inspection</a:t>
            </a:r>
          </a:p>
          <a:p>
            <a:r>
              <a:rPr lang="en-GB" dirty="0" smtClean="0"/>
              <a:t>Applies to all public authorities</a:t>
            </a:r>
          </a:p>
          <a:p>
            <a:r>
              <a:rPr lang="en-GB" dirty="0" smtClean="0"/>
              <a:t>Duty of care</a:t>
            </a:r>
          </a:p>
          <a:p>
            <a:r>
              <a:rPr lang="en-GB" dirty="0" smtClean="0"/>
              <a:t>Importance of confidentiality but absolute guarantees impossible although a judge can grant public interest immunity in criminal cases</a:t>
            </a:r>
          </a:p>
          <a:p>
            <a:r>
              <a:rPr lang="en-GB" dirty="0" smtClean="0"/>
              <a:t>To use CHIS, we have to accept all aspects of the system </a:t>
            </a:r>
          </a:p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5464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Types of human source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CHIS: can be tasked to covertly pass information to the authorities through the use of a relationship with someone else. Normally kept confidential</a:t>
            </a:r>
          </a:p>
          <a:p>
            <a:r>
              <a:rPr lang="en-GB" dirty="0" smtClean="0"/>
              <a:t>Witness: willing to be known to have given evidence</a:t>
            </a:r>
          </a:p>
          <a:p>
            <a:r>
              <a:rPr lang="en-GB" dirty="0" smtClean="0"/>
              <a:t>Other (sometimes known as a confidential contact): someone who has no access to current or new information but can tell us about historic matters and wants confidentiality</a:t>
            </a:r>
          </a:p>
          <a:p>
            <a:r>
              <a:rPr lang="en-GB" dirty="0" smtClean="0"/>
              <a:t>Contact generally comes through cartels hotline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76301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we manage sources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Specially selected and trained staff</a:t>
            </a:r>
          </a:p>
          <a:p>
            <a:r>
              <a:rPr lang="en-GB" dirty="0" smtClean="0"/>
              <a:t>Annual update training</a:t>
            </a:r>
          </a:p>
          <a:p>
            <a:r>
              <a:rPr lang="en-GB" dirty="0" smtClean="0"/>
              <a:t>Senior </a:t>
            </a:r>
            <a:r>
              <a:rPr lang="en-GB" dirty="0" smtClean="0"/>
              <a:t>management </a:t>
            </a:r>
            <a:r>
              <a:rPr lang="en-GB" dirty="0" smtClean="0"/>
              <a:t>authorisation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8297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Rewards	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Timing and amount are at the CMA’s discretion: no appeal</a:t>
            </a:r>
          </a:p>
          <a:p>
            <a:r>
              <a:rPr lang="en-GB" dirty="0" smtClean="0"/>
              <a:t>Takes </a:t>
            </a:r>
            <a:r>
              <a:rPr lang="en-GB" dirty="0" smtClean="0"/>
              <a:t>into account risk to source, difficulty of source’s role, value of information, significance of case</a:t>
            </a:r>
          </a:p>
          <a:p>
            <a:r>
              <a:rPr lang="en-GB" dirty="0" smtClean="0"/>
              <a:t>No reward if leniency programme used</a:t>
            </a:r>
          </a:p>
          <a:p>
            <a:r>
              <a:rPr lang="en-GB" dirty="0" smtClean="0"/>
              <a:t>Paid in cash and regarded as a gift</a:t>
            </a:r>
          </a:p>
          <a:p>
            <a:r>
              <a:rPr lang="en-GB" dirty="0" smtClean="0"/>
              <a:t>Completely confidential, even within the CMA: we tell no one and release no statistics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04360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CMA experience  thus far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Motivations similar to leniency programme</a:t>
            </a:r>
          </a:p>
          <a:p>
            <a:r>
              <a:rPr lang="en-GB" dirty="0" smtClean="0"/>
              <a:t>Operates for us in the same way as for every other British law enforcement agency</a:t>
            </a:r>
          </a:p>
          <a:p>
            <a:r>
              <a:rPr lang="en-GB" dirty="0" smtClean="0"/>
              <a:t>Utility depends on national culture </a:t>
            </a:r>
          </a:p>
          <a:p>
            <a:r>
              <a:rPr lang="en-GB" dirty="0" smtClean="0"/>
              <a:t>Informing is a normal law enforcement tool in UK</a:t>
            </a:r>
          </a:p>
          <a:p>
            <a:r>
              <a:rPr lang="en-GB" dirty="0" smtClean="0"/>
              <a:t>We do not comment on which cases arise from human sources</a:t>
            </a:r>
          </a:p>
          <a:p>
            <a:r>
              <a:rPr lang="en-GB" dirty="0" smtClean="0"/>
              <a:t>It is an effective tool for us </a:t>
            </a:r>
            <a:r>
              <a:rPr lang="en-GB" smtClean="0"/>
              <a:t>but that </a:t>
            </a:r>
            <a:r>
              <a:rPr lang="en-GB" dirty="0" smtClean="0"/>
              <a:t>doesn’t mean it will work for everyone</a:t>
            </a:r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6124860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298</Words>
  <Application>Microsoft Office PowerPoint</Application>
  <PresentationFormat>Widescreen</PresentationFormat>
  <Paragraphs>33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Dealing with human sources of information in the CMA </vt:lpstr>
      <vt:lpstr>The British system</vt:lpstr>
      <vt:lpstr>Types of human source </vt:lpstr>
      <vt:lpstr>How we manage sources </vt:lpstr>
      <vt:lpstr>Rewards  </vt:lpstr>
      <vt:lpstr>CMA experience  thus far </vt:lpstr>
    </vt:vector>
  </TitlesOfParts>
  <Company>Competition and Markets Authority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Dealing with human sources of information in the CMA</dc:title>
  <dc:creator>James Allen</dc:creator>
  <cp:lastModifiedBy>Catherine ONeill</cp:lastModifiedBy>
  <cp:revision>12</cp:revision>
  <dcterms:created xsi:type="dcterms:W3CDTF">2016-10-24T07:52:57Z</dcterms:created>
  <dcterms:modified xsi:type="dcterms:W3CDTF">2016-11-15T09:59:18Z</dcterms:modified>
</cp:coreProperties>
</file>