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7" r:id="rId2"/>
    <p:sldMasterId id="2147483681" r:id="rId3"/>
  </p:sldMasterIdLst>
  <p:notesMasterIdLst>
    <p:notesMasterId r:id="rId10"/>
  </p:notesMasterIdLst>
  <p:handoutMasterIdLst>
    <p:handoutMasterId r:id="rId11"/>
  </p:handoutMasterIdLst>
  <p:sldIdLst>
    <p:sldId id="279" r:id="rId4"/>
    <p:sldId id="271" r:id="rId5"/>
    <p:sldId id="280" r:id="rId6"/>
    <p:sldId id="281" r:id="rId7"/>
    <p:sldId id="282" r:id="rId8"/>
    <p:sldId id="262" r:id="rId9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39" autoAdjust="0"/>
  </p:normalViewPr>
  <p:slideViewPr>
    <p:cSldViewPr showGuides="1">
      <p:cViewPr>
        <p:scale>
          <a:sx n="80" d="100"/>
          <a:sy n="80" d="100"/>
        </p:scale>
        <p:origin x="-2430" y="-666"/>
      </p:cViewPr>
      <p:guideLst>
        <p:guide orient="horz" pos="3813"/>
        <p:guide pos="47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4" d="100"/>
          <a:sy n="84" d="100"/>
        </p:scale>
        <p:origin x="-188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BEBB4-1892-40B7-A007-6C98A7742EDC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67FD2-D78C-4B2D-A4E1-B24E143EB4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5320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4BCECF-6F56-4C8C-AE1D-00498E6D642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5A7C-ACD4-4400-9F71-2A37118D857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6532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35A7C-ACD4-4400-9F71-2A37118D8570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92063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35A7C-ACD4-4400-9F71-2A37118D8570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3417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35A7C-ACD4-4400-9F71-2A37118D8570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3417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35A7C-ACD4-4400-9F71-2A37118D8570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3417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35A7C-ACD4-4400-9F71-2A37118D8570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3417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35A7C-ACD4-4400-9F71-2A37118D8570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03152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Fenti tornyo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 userDrawn="1"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2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" y="0"/>
            <a:ext cx="90933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298575" y="792000"/>
            <a:ext cx="4857602" cy="3501096"/>
          </a:xfr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298575" y="4800600"/>
            <a:ext cx="4569569" cy="1252538"/>
          </a:xfr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69365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éppel címme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7482"/>
          <a:stretch/>
        </p:blipFill>
        <p:spPr>
          <a:xfrm>
            <a:off x="0" y="0"/>
            <a:ext cx="3888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2"/>
              </a:gs>
            </a:gsLst>
            <a:lin ang="5400000" scaled="0"/>
          </a:gradFill>
          <a:effectLst>
            <a:softEdge rad="469900"/>
          </a:effectLst>
        </p:spPr>
      </p:pic>
      <p:sp>
        <p:nvSpPr>
          <p:cNvPr id="2" name="Téglalap 1"/>
          <p:cNvSpPr/>
          <p:nvPr userDrawn="1"/>
        </p:nvSpPr>
        <p:spPr>
          <a:xfrm>
            <a:off x="3059832" y="0"/>
            <a:ext cx="608416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" y="0"/>
            <a:ext cx="90933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492500" y="2852936"/>
            <a:ext cx="4103688" cy="3202264"/>
          </a:xfrm>
        </p:spPr>
        <p:txBody>
          <a:bodyPr lIns="0" tIns="0" rIns="0" bIns="0" anchor="t" anchorCtr="0"/>
          <a:lstStyle>
            <a:lvl1pPr marL="361950" indent="-361950">
              <a:lnSpc>
                <a:spcPct val="100000"/>
              </a:lnSpc>
              <a:buFont typeface="+mj-lt"/>
              <a:buAutoNum type="arabicPeriod"/>
              <a:defRPr sz="2000" b="0">
                <a:solidFill>
                  <a:schemeClr val="tx1"/>
                </a:solidFill>
              </a:defRPr>
            </a:lvl1pPr>
            <a:lvl2pPr marL="971550" indent="-514350">
              <a:lnSpc>
                <a:spcPct val="100000"/>
              </a:lnSpc>
              <a:buFont typeface="+mj-lt"/>
              <a:buAutoNum type="arabicPeriod"/>
              <a:defRPr sz="1800" b="0">
                <a:solidFill>
                  <a:schemeClr val="tx1"/>
                </a:solidFill>
              </a:defRPr>
            </a:lvl2pPr>
            <a:lvl3pPr marL="1371600" indent="-457200">
              <a:lnSpc>
                <a:spcPct val="100000"/>
              </a:lnSpc>
              <a:buFont typeface="+mj-lt"/>
              <a:buAutoNum type="arabicPeriod"/>
              <a:defRPr sz="1600" b="0">
                <a:solidFill>
                  <a:schemeClr val="tx1"/>
                </a:solidFill>
              </a:defRPr>
            </a:lvl3pPr>
            <a:lvl4pPr marL="1828800" indent="-457200">
              <a:lnSpc>
                <a:spcPct val="100000"/>
              </a:lnSpc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4pPr>
            <a:lvl5pPr marL="2286000" indent="-457200">
              <a:lnSpc>
                <a:spcPct val="100000"/>
              </a:lnSpc>
              <a:buFont typeface="+mj-lt"/>
              <a:buAutoNum type="arabicPeriod"/>
              <a:defRPr sz="1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6" name="Cím 1"/>
          <p:cNvSpPr>
            <a:spLocks noGrp="1"/>
          </p:cNvSpPr>
          <p:nvPr>
            <p:ph type="title"/>
          </p:nvPr>
        </p:nvSpPr>
        <p:spPr>
          <a:xfrm>
            <a:off x="3492500" y="763200"/>
            <a:ext cx="4103688" cy="1801704"/>
          </a:xfrm>
        </p:spPr>
        <p:txBody>
          <a:bodyPr lIns="0" tIns="0" rIns="0" bIns="0"/>
          <a:lstStyle>
            <a:lvl1pPr algn="l">
              <a:lnSpc>
                <a:spcPct val="75000"/>
              </a:lnSpc>
              <a:defRPr lang="hu-HU" sz="4500" b="1" kern="1200" smtClean="0">
                <a:solidFill>
                  <a:schemeClr val="accent3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28093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enti 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298574" y="792000"/>
            <a:ext cx="6981425" cy="3501096"/>
          </a:xfr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298575" y="4800600"/>
            <a:ext cx="6988175" cy="1252538"/>
          </a:xfr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76348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Lenti torny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 userDrawn="1"/>
        </p:nvSpPr>
        <p:spPr>
          <a:xfrm>
            <a:off x="0" y="0"/>
            <a:ext cx="91440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4" y="0"/>
            <a:ext cx="90933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298575" y="2552042"/>
            <a:ext cx="4785593" cy="3501096"/>
          </a:xfrm>
        </p:spPr>
        <p:txBody>
          <a:bodyPr lIns="0" tIns="0" rIns="0" bIns="0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298575" y="764704"/>
            <a:ext cx="4785593" cy="1252538"/>
          </a:xfr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dirty="0" smtClean="0"/>
              <a:t>Alcím mintájának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72017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Lenti 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298575" y="2552042"/>
            <a:ext cx="6981425" cy="3501096"/>
          </a:xfrm>
        </p:spPr>
        <p:txBody>
          <a:bodyPr lIns="0" tIns="0" rIns="0" bIns="0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298575" y="764704"/>
            <a:ext cx="6988175" cy="1252538"/>
          </a:xfr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dirty="0" smtClean="0"/>
              <a:t>Alcím mintájának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17069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m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99600" y="763200"/>
            <a:ext cx="6987600" cy="1252800"/>
          </a:xfrm>
        </p:spPr>
        <p:txBody>
          <a:bodyPr/>
          <a:lstStyle>
            <a:lvl1pPr algn="l">
              <a:lnSpc>
                <a:spcPct val="75000"/>
              </a:lnSpc>
              <a:defRPr lang="hu-HU" sz="4500" b="1" kern="120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99600" y="2552400"/>
            <a:ext cx="6993500" cy="3502800"/>
          </a:xfrm>
        </p:spPr>
        <p:txBody>
          <a:bodyPr lIns="0" tIns="0" rIns="0" bIns="0" anchor="t" anchorCtr="0"/>
          <a:lstStyle>
            <a:lvl1pPr marL="361950" indent="-361950">
              <a:lnSpc>
                <a:spcPct val="100000"/>
              </a:lnSpc>
              <a:buFont typeface="+mj-lt"/>
              <a:buAutoNum type="arabicPeriod"/>
              <a:defRPr sz="2000" b="0"/>
            </a:lvl1pPr>
            <a:lvl2pPr marL="971550" indent="-514350">
              <a:lnSpc>
                <a:spcPct val="100000"/>
              </a:lnSpc>
              <a:buFont typeface="+mj-lt"/>
              <a:buAutoNum type="arabicPeriod"/>
              <a:defRPr sz="1800" b="0"/>
            </a:lvl2pPr>
            <a:lvl3pPr marL="1371600" indent="-457200">
              <a:lnSpc>
                <a:spcPct val="100000"/>
              </a:lnSpc>
              <a:buFont typeface="+mj-lt"/>
              <a:buAutoNum type="arabicPeriod"/>
              <a:defRPr sz="1600" b="0"/>
            </a:lvl3pPr>
            <a:lvl4pPr marL="1828800" indent="-457200">
              <a:lnSpc>
                <a:spcPct val="100000"/>
              </a:lnSpc>
              <a:buFont typeface="+mj-lt"/>
              <a:buAutoNum type="arabicPeriod"/>
              <a:defRPr sz="1400" b="0"/>
            </a:lvl4pPr>
            <a:lvl5pPr marL="2286000" indent="-457200">
              <a:lnSpc>
                <a:spcPct val="100000"/>
              </a:lnSpc>
              <a:buFont typeface="+mj-lt"/>
              <a:buAutoNum type="arabicPeriod"/>
              <a:defRPr sz="1200" b="0"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4403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ím nélkü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" y="0"/>
            <a:ext cx="90933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99600" y="764704"/>
            <a:ext cx="6987600" cy="5290496"/>
          </a:xfrm>
        </p:spPr>
        <p:txBody>
          <a:bodyPr lIns="0" tIns="0" rIns="0" bIns="0" anchor="ctr" anchorCtr="0"/>
          <a:lstStyle>
            <a:lvl1pPr marL="361950" indent="-361950">
              <a:lnSpc>
                <a:spcPct val="100000"/>
              </a:lnSpc>
              <a:buFont typeface="+mj-lt"/>
              <a:buAutoNum type="arabicPeriod"/>
              <a:defRPr sz="2000" b="0"/>
            </a:lvl1pPr>
            <a:lvl2pPr marL="971550" indent="-514350">
              <a:lnSpc>
                <a:spcPct val="100000"/>
              </a:lnSpc>
              <a:buFont typeface="+mj-lt"/>
              <a:buAutoNum type="arabicPeriod"/>
              <a:defRPr sz="1800" b="0"/>
            </a:lvl2pPr>
            <a:lvl3pPr marL="1371600" indent="-457200">
              <a:lnSpc>
                <a:spcPct val="100000"/>
              </a:lnSpc>
              <a:buFont typeface="+mj-lt"/>
              <a:buAutoNum type="arabicPeriod"/>
              <a:defRPr sz="1600" b="0"/>
            </a:lvl3pPr>
            <a:lvl4pPr marL="1828800" indent="-457200">
              <a:lnSpc>
                <a:spcPct val="100000"/>
              </a:lnSpc>
              <a:buFont typeface="+mj-lt"/>
              <a:buAutoNum type="arabicPeriod"/>
              <a:defRPr sz="1400" b="0"/>
            </a:lvl4pPr>
            <a:lvl5pPr marL="2286000" indent="-457200">
              <a:lnSpc>
                <a:spcPct val="100000"/>
              </a:lnSpc>
              <a:buFont typeface="+mj-lt"/>
              <a:buAutoNum type="arabicPeriod"/>
              <a:defRPr sz="1200" b="0"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01323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ím nélkül toron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4" y="0"/>
            <a:ext cx="90933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99600" y="764704"/>
            <a:ext cx="4640552" cy="5290496"/>
          </a:xfrm>
        </p:spPr>
        <p:txBody>
          <a:bodyPr lIns="0" tIns="0" rIns="0" bIns="0" anchor="ctr" anchorCtr="0"/>
          <a:lstStyle>
            <a:lvl1pPr marL="361950" indent="-361950">
              <a:lnSpc>
                <a:spcPct val="90000"/>
              </a:lnSpc>
              <a:buFont typeface="+mj-lt"/>
              <a:buAutoNum type="arabicPeriod"/>
              <a:defRPr sz="2000" b="0"/>
            </a:lvl1pPr>
            <a:lvl2pPr marL="971550" indent="-514350">
              <a:lnSpc>
                <a:spcPct val="90000"/>
              </a:lnSpc>
              <a:buFont typeface="+mj-lt"/>
              <a:buAutoNum type="arabicPeriod"/>
              <a:defRPr sz="1800" b="0"/>
            </a:lvl2pPr>
            <a:lvl3pPr marL="1371600" indent="-457200">
              <a:lnSpc>
                <a:spcPct val="90000"/>
              </a:lnSpc>
              <a:buFont typeface="+mj-lt"/>
              <a:buAutoNum type="arabicPeriod"/>
              <a:defRPr sz="1600" b="0"/>
            </a:lvl3pPr>
            <a:lvl4pPr marL="1828800" indent="-457200">
              <a:lnSpc>
                <a:spcPct val="90000"/>
              </a:lnSpc>
              <a:buFont typeface="+mj-lt"/>
              <a:buAutoNum type="arabicPeriod"/>
              <a:defRPr sz="1400" b="0"/>
            </a:lvl4pPr>
            <a:lvl5pPr marL="2286000" indent="-457200">
              <a:lnSpc>
                <a:spcPct val="90000"/>
              </a:lnSpc>
              <a:buFont typeface="+mj-lt"/>
              <a:buAutoNum type="arabicPeriod"/>
              <a:defRPr sz="1200" b="0"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41481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éppel szöv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" r="59843"/>
          <a:stretch/>
        </p:blipFill>
        <p:spPr>
          <a:xfrm>
            <a:off x="0" y="0"/>
            <a:ext cx="3672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2"/>
              </a:gs>
            </a:gsLst>
            <a:lin ang="5400000" scaled="0"/>
          </a:gradFill>
          <a:effectLst>
            <a:softEdge rad="469900"/>
          </a:effectLst>
        </p:spPr>
      </p:pic>
      <p:sp>
        <p:nvSpPr>
          <p:cNvPr id="2" name="Téglalap 1"/>
          <p:cNvSpPr/>
          <p:nvPr userDrawn="1"/>
        </p:nvSpPr>
        <p:spPr>
          <a:xfrm>
            <a:off x="3059832" y="0"/>
            <a:ext cx="608416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" y="0"/>
            <a:ext cx="90933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492500" y="764704"/>
            <a:ext cx="4794700" cy="5290496"/>
          </a:xfrm>
        </p:spPr>
        <p:txBody>
          <a:bodyPr lIns="0" tIns="0" rIns="0" bIns="0" anchor="ctr" anchorCtr="0"/>
          <a:lstStyle>
            <a:lvl1pPr marL="361950" indent="-361950">
              <a:lnSpc>
                <a:spcPct val="100000"/>
              </a:lnSpc>
              <a:buFont typeface="+mj-lt"/>
              <a:buAutoNum type="arabicPeriod"/>
              <a:defRPr sz="2000" b="0"/>
            </a:lvl1pPr>
            <a:lvl2pPr marL="971550" indent="-514350">
              <a:lnSpc>
                <a:spcPct val="100000"/>
              </a:lnSpc>
              <a:buFont typeface="+mj-lt"/>
              <a:buAutoNum type="arabicPeriod"/>
              <a:defRPr sz="1800" b="0"/>
            </a:lvl2pPr>
            <a:lvl3pPr marL="1371600" indent="-457200">
              <a:lnSpc>
                <a:spcPct val="100000"/>
              </a:lnSpc>
              <a:buFont typeface="+mj-lt"/>
              <a:buAutoNum type="arabicPeriod"/>
              <a:defRPr sz="1600" b="0"/>
            </a:lvl3pPr>
            <a:lvl4pPr marL="1828800" indent="-457200">
              <a:lnSpc>
                <a:spcPct val="100000"/>
              </a:lnSpc>
              <a:buFont typeface="+mj-lt"/>
              <a:buAutoNum type="arabicPeriod"/>
              <a:defRPr sz="1400" b="0"/>
            </a:lvl4pPr>
            <a:lvl5pPr marL="2286000" indent="-457200">
              <a:lnSpc>
                <a:spcPct val="100000"/>
              </a:lnSpc>
              <a:buFont typeface="+mj-lt"/>
              <a:buAutoNum type="arabicPeriod"/>
              <a:defRPr sz="1200" b="0"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52183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éppel címmel söté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 userDrawn="1"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58269"/>
          <a:stretch/>
        </p:blipFill>
        <p:spPr>
          <a:xfrm>
            <a:off x="0" y="0"/>
            <a:ext cx="3816000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2"/>
              </a:gs>
            </a:gsLst>
            <a:lin ang="5400000" scaled="0"/>
          </a:gradFill>
          <a:effectLst>
            <a:softEdge rad="469900"/>
          </a:effectLst>
        </p:spPr>
      </p:pic>
      <p:sp>
        <p:nvSpPr>
          <p:cNvPr id="2" name="Téglalap 1"/>
          <p:cNvSpPr/>
          <p:nvPr userDrawn="1"/>
        </p:nvSpPr>
        <p:spPr>
          <a:xfrm>
            <a:off x="3059832" y="0"/>
            <a:ext cx="608416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" y="0"/>
            <a:ext cx="90933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491880" y="2852936"/>
            <a:ext cx="4104456" cy="3202264"/>
          </a:xfrm>
        </p:spPr>
        <p:txBody>
          <a:bodyPr lIns="0" tIns="0" rIns="0" bIns="0" anchor="t" anchorCtr="0"/>
          <a:lstStyle>
            <a:lvl1pPr marL="361950" indent="-361950">
              <a:lnSpc>
                <a:spcPct val="100000"/>
              </a:lnSpc>
              <a:buFont typeface="+mj-lt"/>
              <a:buAutoNum type="arabicPeriod"/>
              <a:defRPr sz="2000" b="0">
                <a:solidFill>
                  <a:schemeClr val="tx2"/>
                </a:solidFill>
              </a:defRPr>
            </a:lvl1pPr>
            <a:lvl2pPr marL="971550" indent="-514350">
              <a:lnSpc>
                <a:spcPct val="100000"/>
              </a:lnSpc>
              <a:buFont typeface="+mj-lt"/>
              <a:buAutoNum type="arabicPeriod"/>
              <a:defRPr sz="1800" b="0">
                <a:solidFill>
                  <a:schemeClr val="tx2"/>
                </a:solidFill>
              </a:defRPr>
            </a:lvl2pPr>
            <a:lvl3pPr marL="1371600" indent="-457200">
              <a:lnSpc>
                <a:spcPct val="100000"/>
              </a:lnSpc>
              <a:buFont typeface="+mj-lt"/>
              <a:buAutoNum type="arabicPeriod"/>
              <a:defRPr sz="1600" b="0">
                <a:solidFill>
                  <a:schemeClr val="tx2"/>
                </a:solidFill>
              </a:defRPr>
            </a:lvl3pPr>
            <a:lvl4pPr marL="1828800" indent="-457200">
              <a:lnSpc>
                <a:spcPct val="100000"/>
              </a:lnSpc>
              <a:buFont typeface="+mj-lt"/>
              <a:buAutoNum type="arabicPeriod"/>
              <a:defRPr sz="1400" b="0">
                <a:solidFill>
                  <a:schemeClr val="tx2"/>
                </a:solidFill>
              </a:defRPr>
            </a:lvl4pPr>
            <a:lvl5pPr marL="2286000" indent="-457200">
              <a:lnSpc>
                <a:spcPct val="100000"/>
              </a:lnSpc>
              <a:buFont typeface="+mj-lt"/>
              <a:buAutoNum type="arabicPeriod"/>
              <a:defRPr sz="1200" b="0">
                <a:solidFill>
                  <a:schemeClr val="tx2"/>
                </a:solidFill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6" name="Cím 1"/>
          <p:cNvSpPr>
            <a:spLocks noGrp="1"/>
          </p:cNvSpPr>
          <p:nvPr>
            <p:ph type="title"/>
          </p:nvPr>
        </p:nvSpPr>
        <p:spPr>
          <a:xfrm>
            <a:off x="3491880" y="763200"/>
            <a:ext cx="4104456" cy="1801704"/>
          </a:xfrm>
        </p:spPr>
        <p:txBody>
          <a:bodyPr lIns="0" tIns="0" rIns="0" bIns="0"/>
          <a:lstStyle>
            <a:lvl1pPr algn="l">
              <a:lnSpc>
                <a:spcPct val="75000"/>
              </a:lnSpc>
              <a:defRPr lang="hu-HU" sz="4500" b="1" kern="120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06474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" y="0"/>
            <a:ext cx="90933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D57E7-69EE-44D9-8CB8-806CD8623A72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4A90B-23DF-499B-B996-A41B175B09A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341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3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75000"/>
        </a:lnSpc>
        <a:spcBef>
          <a:spcPct val="0"/>
        </a:spcBef>
        <a:buNone/>
        <a:defRPr sz="45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914400" rtl="0" eaLnBrk="1" latinLnBrk="0" hangingPunct="1">
        <a:spcBef>
          <a:spcPct val="20000"/>
        </a:spcBef>
        <a:buFont typeface="+mj-lt"/>
        <a:buAutoNum type="arabicPeriod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0" y="0"/>
            <a:ext cx="91440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" y="0"/>
            <a:ext cx="90933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D57E7-69EE-44D9-8CB8-806CD8623A72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4A90B-23DF-499B-B996-A41B175B09A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9911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8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75000"/>
        </a:lnSpc>
        <a:spcBef>
          <a:spcPct val="0"/>
        </a:spcBef>
        <a:buNone/>
        <a:defRPr sz="45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914400" rtl="0" eaLnBrk="1" latinLnBrk="0" hangingPunct="1">
        <a:spcBef>
          <a:spcPct val="20000"/>
        </a:spcBef>
        <a:buFont typeface="+mj-lt"/>
        <a:buAutoNum type="arabicPeriod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0" y="0"/>
            <a:ext cx="91440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C43CE-9DDC-4B99-A3FF-17BEC6349FCD}" type="datetimeFigureOut">
              <a:rPr lang="hu-HU" smtClean="0"/>
              <a:t>2016.11.11.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2D278-319D-41C7-BB6F-D0438A55C18F}" type="slidenum">
              <a:rPr lang="hu-HU" smtClean="0"/>
              <a:t>‹#›</a:t>
            </a:fld>
            <a:endParaRPr lang="hu-H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" y="0"/>
            <a:ext cx="909339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959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55576" y="792000"/>
            <a:ext cx="5976664" cy="3501096"/>
          </a:xfrm>
        </p:spPr>
        <p:txBody>
          <a:bodyPr>
            <a:normAutofit/>
          </a:bodyPr>
          <a:lstStyle/>
          <a:p>
            <a:pPr algn="ctr"/>
            <a:r>
              <a:rPr lang="en-GB" sz="5400" dirty="0" smtClean="0"/>
              <a:t>The Hungarian informant reward programme</a:t>
            </a:r>
            <a:endParaRPr lang="en-GB" sz="54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sz="2800" b="1" dirty="0" smtClean="0"/>
              <a:t>Ádám Remetei-Filep</a:t>
            </a:r>
          </a:p>
          <a:p>
            <a:r>
              <a:rPr lang="hu-HU" dirty="0" smtClean="0"/>
              <a:t>Gazdasági Versenyhivatal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355232"/>
            <a:ext cx="1368152" cy="129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28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683568" y="1484784"/>
            <a:ext cx="7848872" cy="475252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Hungary has a leniency programme since 2004, which is based on the ECN model leniency programme.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Despite the similar rules, no comparable success to that of the programmes of the EU, or Member States such as France or Germany.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Very limited number of true stand-alone leniency cases;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Hungary is a small economy with limited number of market players, managers do not speak;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Managers are uncertain about the consequences of leniency applications, fear retaliation on the market or criminal charges</a:t>
            </a:r>
            <a:r>
              <a:rPr lang="hu-HU" dirty="0" smtClean="0"/>
              <a:t>.</a:t>
            </a:r>
            <a:r>
              <a:rPr lang="en-GB" dirty="0" smtClean="0"/>
              <a:t> </a:t>
            </a:r>
          </a:p>
          <a:p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2724388" y="647110"/>
            <a:ext cx="4277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The problem with leniency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97440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755576" y="1556792"/>
            <a:ext cx="7560840" cy="453650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We need to change the incentives of managers, just as in the case of leniency for companies.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Cooperation should be rewarded to overcome any negative personal consequences.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This creates a race between not just companies but also between companies and their employees.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1% of the final fine given as a monetary reward, free of taxes (capped at ~ EUR 160 000).</a:t>
            </a:r>
            <a:endParaRPr lang="en-GB" dirty="0"/>
          </a:p>
        </p:txBody>
      </p:sp>
      <p:sp>
        <p:nvSpPr>
          <p:cNvPr id="4" name="Szövegdoboz 3"/>
          <p:cNvSpPr txBox="1"/>
          <p:nvPr/>
        </p:nvSpPr>
        <p:spPr>
          <a:xfrm>
            <a:off x="2483768" y="836712"/>
            <a:ext cx="4347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How </a:t>
            </a:r>
            <a:r>
              <a:rPr lang="hu-HU" sz="2800" b="1" dirty="0" err="1" smtClean="0"/>
              <a:t>to</a:t>
            </a:r>
            <a:r>
              <a:rPr lang="hu-HU" sz="2800" b="1" dirty="0" smtClean="0"/>
              <a:t> </a:t>
            </a:r>
            <a:r>
              <a:rPr lang="en-GB" sz="2800" b="1" dirty="0" smtClean="0"/>
              <a:t>solve this problem?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2690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683568" y="1412776"/>
            <a:ext cx="7776864" cy="475252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Written evidence should be provided that is </a:t>
            </a:r>
            <a:r>
              <a:rPr lang="en-GB" dirty="0" err="1" smtClean="0"/>
              <a:t>indispens</a:t>
            </a:r>
            <a:r>
              <a:rPr lang="hu-HU" dirty="0" smtClean="0"/>
              <a:t>a</a:t>
            </a:r>
            <a:r>
              <a:rPr lang="en-GB" dirty="0" err="1" smtClean="0"/>
              <a:t>ble</a:t>
            </a:r>
            <a:r>
              <a:rPr lang="en-GB" dirty="0" smtClean="0"/>
              <a:t> to prove hard core cartel infringements, 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Other information that enables to obtain a court warrant for dawn raids in the course of which the agency founds </a:t>
            </a:r>
            <a:r>
              <a:rPr lang="en-GB" dirty="0" err="1" smtClean="0"/>
              <a:t>indispens</a:t>
            </a:r>
            <a:r>
              <a:rPr lang="hu-HU" dirty="0" smtClean="0"/>
              <a:t>a</a:t>
            </a:r>
            <a:r>
              <a:rPr lang="en-GB" dirty="0" err="1" smtClean="0"/>
              <a:t>ble</a:t>
            </a:r>
            <a:r>
              <a:rPr lang="en-GB" dirty="0" smtClean="0"/>
              <a:t> written evidence.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Reward to be paid after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en-GB" dirty="0" err="1" smtClean="0"/>
              <a:t>adopti</a:t>
            </a:r>
            <a:r>
              <a:rPr lang="hu-HU" dirty="0" err="1" smtClean="0"/>
              <a:t>on</a:t>
            </a:r>
            <a:r>
              <a:rPr lang="hu-HU" dirty="0" smtClean="0"/>
              <a:t> of</a:t>
            </a:r>
            <a:r>
              <a:rPr lang="en-GB" dirty="0" smtClean="0"/>
              <a:t> the final decision of the agency</a:t>
            </a:r>
            <a:r>
              <a:rPr lang="hu-HU" dirty="0" smtClean="0"/>
              <a:t>,</a:t>
            </a:r>
            <a:r>
              <a:rPr lang="en-GB" dirty="0" smtClean="0"/>
              <a:t> not </a:t>
            </a:r>
            <a:r>
              <a:rPr lang="hu-HU" dirty="0" err="1" smtClean="0"/>
              <a:t>after</a:t>
            </a:r>
            <a:r>
              <a:rPr lang="hu-HU" dirty="0" smtClean="0"/>
              <a:t> </a:t>
            </a:r>
            <a:r>
              <a:rPr lang="hu-HU" dirty="0" err="1" smtClean="0"/>
              <a:t>final</a:t>
            </a:r>
            <a:r>
              <a:rPr lang="hu-HU" dirty="0" smtClean="0"/>
              <a:t> </a:t>
            </a:r>
            <a:r>
              <a:rPr lang="en-GB" dirty="0" smtClean="0"/>
              <a:t>court</a:t>
            </a:r>
            <a:r>
              <a:rPr lang="hu-HU" dirty="0" smtClean="0"/>
              <a:t> </a:t>
            </a:r>
            <a:r>
              <a:rPr lang="hu-HU" dirty="0" err="1" smtClean="0"/>
              <a:t>rulings</a:t>
            </a:r>
            <a:r>
              <a:rPr lang="en-GB" dirty="0" smtClean="0"/>
              <a:t>. Changes to the fine in court procedures has no impact on the already paid amount.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No reward can be paid to managers of a leniency applicant.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No reward can be paid for evidence obtained illegally or to several people having the info from the same source.</a:t>
            </a:r>
            <a:endParaRPr lang="en-GB" dirty="0"/>
          </a:p>
        </p:txBody>
      </p:sp>
      <p:sp>
        <p:nvSpPr>
          <p:cNvPr id="4" name="Szövegdoboz 3"/>
          <p:cNvSpPr txBox="1"/>
          <p:nvPr/>
        </p:nvSpPr>
        <p:spPr>
          <a:xfrm>
            <a:off x="1835696" y="791126"/>
            <a:ext cx="5306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The conditions of the programme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2690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683568" y="1988840"/>
            <a:ext cx="7776864" cy="4176464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programme is considered as a useful tool for detection, it produces cases that would not be discovered otherwise.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programme should be viewed as an element of the agency’s overall anti</a:t>
            </a:r>
            <a:r>
              <a:rPr lang="hu-HU" dirty="0" smtClean="0"/>
              <a:t>-</a:t>
            </a:r>
            <a:r>
              <a:rPr lang="en-GB" dirty="0" smtClean="0"/>
              <a:t>ca</a:t>
            </a:r>
            <a:r>
              <a:rPr lang="hu-HU" dirty="0" smtClean="0"/>
              <a:t>r</a:t>
            </a:r>
            <a:r>
              <a:rPr lang="en-GB" dirty="0" err="1" smtClean="0"/>
              <a:t>tel</a:t>
            </a:r>
            <a:r>
              <a:rPr lang="en-GB" dirty="0" smtClean="0"/>
              <a:t> activities besides ex officio proceedings, leniency and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en-GB" dirty="0" smtClean="0"/>
              <a:t>cartel chat.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Since its introduction, there are four finished cases initiated based on info from informants, payments reached up to EUR 80 000. There are also ongoing case</a:t>
            </a:r>
            <a:r>
              <a:rPr lang="hu-HU" dirty="0" smtClean="0"/>
              <a:t>s</a:t>
            </a:r>
            <a:r>
              <a:rPr lang="en-GB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Quality of the information </a:t>
            </a:r>
            <a:r>
              <a:rPr lang="hu-HU" dirty="0" smtClean="0"/>
              <a:t>is </a:t>
            </a:r>
            <a:r>
              <a:rPr lang="en-GB" dirty="0" smtClean="0"/>
              <a:t>diverse, often referring to other criminal activities. Anonymity considered as a cornerstone of the programme.</a:t>
            </a:r>
          </a:p>
          <a:p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971600" y="816174"/>
            <a:ext cx="7184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The practical experience with the programme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2690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3569" y="2276872"/>
            <a:ext cx="5760640" cy="3888432"/>
          </a:xfrm>
        </p:spPr>
        <p:txBody>
          <a:bodyPr>
            <a:normAutofit/>
          </a:bodyPr>
          <a:lstStyle/>
          <a:p>
            <a:pPr algn="ctr"/>
            <a:r>
              <a:rPr lang="hu-HU" sz="3600" dirty="0" err="1" smtClean="0"/>
              <a:t>Thank</a:t>
            </a:r>
            <a:r>
              <a:rPr lang="hu-HU" sz="3600" dirty="0" smtClean="0"/>
              <a:t> </a:t>
            </a:r>
            <a:r>
              <a:rPr lang="hu-HU" sz="3600" dirty="0" err="1" smtClean="0"/>
              <a:t>you</a:t>
            </a:r>
            <a:r>
              <a:rPr lang="hu-HU" sz="3600" dirty="0" smtClean="0"/>
              <a:t> </a:t>
            </a:r>
            <a:r>
              <a:rPr lang="hu-HU" sz="3600" dirty="0" err="1" smtClean="0"/>
              <a:t>for</a:t>
            </a:r>
            <a:r>
              <a:rPr lang="hu-HU" sz="3600" dirty="0" smtClean="0"/>
              <a:t> </a:t>
            </a:r>
            <a:r>
              <a:rPr lang="hu-HU" sz="3600" dirty="0" err="1" smtClean="0"/>
              <a:t>your</a:t>
            </a:r>
            <a:r>
              <a:rPr lang="hu-HU" sz="3600" dirty="0" smtClean="0"/>
              <a:t> </a:t>
            </a:r>
            <a:r>
              <a:rPr lang="hu-HU" sz="3600" dirty="0" err="1" smtClean="0"/>
              <a:t>attention</a:t>
            </a:r>
            <a:r>
              <a:rPr lang="hu-HU" sz="3600" dirty="0" smtClean="0"/>
              <a:t>!</a:t>
            </a:r>
            <a:br>
              <a:rPr lang="hu-HU" sz="3600" dirty="0" smtClean="0"/>
            </a:br>
            <a:r>
              <a:rPr lang="hu-HU" sz="3600" dirty="0" smtClean="0"/>
              <a:t/>
            </a:r>
            <a:br>
              <a:rPr lang="hu-HU" sz="3600" dirty="0" smtClean="0"/>
            </a:br>
            <a:r>
              <a:rPr lang="hu-HU" sz="3600" dirty="0"/>
              <a:t/>
            </a:r>
            <a:br>
              <a:rPr lang="hu-HU" sz="3600" dirty="0"/>
            </a:br>
            <a:r>
              <a:rPr lang="hu-HU" sz="1600" dirty="0" err="1" smtClean="0"/>
              <a:t>filep.adam</a:t>
            </a:r>
            <a:r>
              <a:rPr lang="hu-HU" sz="1600" dirty="0" smtClean="0"/>
              <a:t>@</a:t>
            </a:r>
            <a:r>
              <a:rPr lang="hu-HU" sz="1600" dirty="0" err="1" smtClean="0"/>
              <a:t>gvh.hu</a:t>
            </a:r>
            <a:endParaRPr lang="hu-HU" sz="36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355232"/>
            <a:ext cx="1368152" cy="129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52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VH ppt minta">
  <a:themeElements>
    <a:clrScheme name="GVH színek">
      <a:dk1>
        <a:srgbClr val="403C3A"/>
      </a:dk1>
      <a:lt1>
        <a:srgbClr val="948B5B"/>
      </a:lt1>
      <a:dk2>
        <a:srgbClr val="FFFFFF"/>
      </a:dk2>
      <a:lt2>
        <a:srgbClr val="FFFFFF"/>
      </a:lt2>
      <a:accent1>
        <a:srgbClr val="403C3A"/>
      </a:accent1>
      <a:accent2>
        <a:srgbClr val="908884"/>
      </a:accent2>
      <a:accent3>
        <a:srgbClr val="F6861F"/>
      </a:accent3>
      <a:accent4>
        <a:srgbClr val="F9B678"/>
      </a:accent4>
      <a:accent5>
        <a:srgbClr val="C1BA9A"/>
      </a:accent5>
      <a:accent6>
        <a:srgbClr val="00749F"/>
      </a:accent6>
      <a:hlink>
        <a:srgbClr val="0000FF"/>
      </a:hlink>
      <a:folHlink>
        <a:srgbClr val="800080"/>
      </a:folHlink>
    </a:clrScheme>
    <a:fontScheme name="GVH sém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ímdia lenti cím">
  <a:themeElements>
    <a:clrScheme name="GVH színek">
      <a:dk1>
        <a:srgbClr val="403C3A"/>
      </a:dk1>
      <a:lt1>
        <a:srgbClr val="948B5B"/>
      </a:lt1>
      <a:dk2>
        <a:srgbClr val="FFFFFF"/>
      </a:dk2>
      <a:lt2>
        <a:srgbClr val="FFFFFF"/>
      </a:lt2>
      <a:accent1>
        <a:srgbClr val="403C3A"/>
      </a:accent1>
      <a:accent2>
        <a:srgbClr val="908884"/>
      </a:accent2>
      <a:accent3>
        <a:srgbClr val="F6861F"/>
      </a:accent3>
      <a:accent4>
        <a:srgbClr val="F9B678"/>
      </a:accent4>
      <a:accent5>
        <a:srgbClr val="C1BA9A"/>
      </a:accent5>
      <a:accent6>
        <a:srgbClr val="00749F"/>
      </a:accent6>
      <a:hlink>
        <a:srgbClr val="0000FF"/>
      </a:hlink>
      <a:folHlink>
        <a:srgbClr val="800080"/>
      </a:folHlink>
    </a:clrScheme>
    <a:fontScheme name="GVH sém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artalom">
  <a:themeElements>
    <a:clrScheme name="GVH színek">
      <a:dk1>
        <a:srgbClr val="403C3A"/>
      </a:dk1>
      <a:lt1>
        <a:srgbClr val="948B5B"/>
      </a:lt1>
      <a:dk2>
        <a:srgbClr val="FFFFFF"/>
      </a:dk2>
      <a:lt2>
        <a:srgbClr val="FFFFFF"/>
      </a:lt2>
      <a:accent1>
        <a:srgbClr val="403C3A"/>
      </a:accent1>
      <a:accent2>
        <a:srgbClr val="908884"/>
      </a:accent2>
      <a:accent3>
        <a:srgbClr val="F6861F"/>
      </a:accent3>
      <a:accent4>
        <a:srgbClr val="F9B678"/>
      </a:accent4>
      <a:accent5>
        <a:srgbClr val="C1BA9A"/>
      </a:accent5>
      <a:accent6>
        <a:srgbClr val="00749F"/>
      </a:accent6>
      <a:hlink>
        <a:srgbClr val="0000FF"/>
      </a:hlink>
      <a:folHlink>
        <a:srgbClr val="800080"/>
      </a:folHlink>
    </a:clrScheme>
    <a:fontScheme name="GVH sém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GVH ppt minta</Template>
  <TotalTime>857</TotalTime>
  <Words>419</Words>
  <Application>Microsoft Office PowerPoint</Application>
  <PresentationFormat>On-screen Show (4:3)</PresentationFormat>
  <Paragraphs>46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GVH ppt minta</vt:lpstr>
      <vt:lpstr>Címdia lenti cím</vt:lpstr>
      <vt:lpstr>Tartalom</vt:lpstr>
      <vt:lpstr>The Hungarian informant reward programme</vt:lpstr>
      <vt:lpstr>PowerPoint Presentation</vt:lpstr>
      <vt:lpstr>PowerPoint Presentation</vt:lpstr>
      <vt:lpstr>PowerPoint Presentation</vt:lpstr>
      <vt:lpstr>PowerPoint Presentation</vt:lpstr>
      <vt:lpstr>Thank you for your attention!   filep.adam@gvh.hu</vt:lpstr>
    </vt:vector>
  </TitlesOfParts>
  <Company>GVH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Ez a prezentáció az arculattervező ajánlásának megfelelő sablonnal készült diákat tartalmaz.</dc:title>
  <dc:creator>Boda Andrea</dc:creator>
  <cp:lastModifiedBy>LENK Karin (COMP)</cp:lastModifiedBy>
  <cp:revision>19</cp:revision>
  <dcterms:created xsi:type="dcterms:W3CDTF">2015-06-23T09:09:39Z</dcterms:created>
  <dcterms:modified xsi:type="dcterms:W3CDTF">2016-11-11T13:59:28Z</dcterms:modified>
</cp:coreProperties>
</file>