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4"/>
    <p:sldMasterId id="2147483680" r:id="rId5"/>
    <p:sldMasterId id="2147483701" r:id="rId6"/>
    <p:sldMasterId id="2147483707" r:id="rId7"/>
    <p:sldMasterId id="2147483715" r:id="rId8"/>
    <p:sldMasterId id="2147483727" r:id="rId9"/>
    <p:sldMasterId id="2147483739" r:id="rId10"/>
  </p:sldMasterIdLst>
  <p:notesMasterIdLst>
    <p:notesMasterId r:id="rId80"/>
  </p:notesMasterIdLst>
  <p:sldIdLst>
    <p:sldId id="367" r:id="rId11"/>
    <p:sldId id="496" r:id="rId12"/>
    <p:sldId id="493" r:id="rId13"/>
    <p:sldId id="528" r:id="rId14"/>
    <p:sldId id="516" r:id="rId15"/>
    <p:sldId id="492" r:id="rId16"/>
    <p:sldId id="503" r:id="rId17"/>
    <p:sldId id="498" r:id="rId18"/>
    <p:sldId id="517" r:id="rId19"/>
    <p:sldId id="507" r:id="rId20"/>
    <p:sldId id="520" r:id="rId21"/>
    <p:sldId id="525" r:id="rId22"/>
    <p:sldId id="522" r:id="rId23"/>
    <p:sldId id="510" r:id="rId24"/>
    <p:sldId id="524" r:id="rId25"/>
    <p:sldId id="526" r:id="rId26"/>
    <p:sldId id="527" r:id="rId27"/>
    <p:sldId id="505" r:id="rId28"/>
    <p:sldId id="506" r:id="rId29"/>
    <p:sldId id="515" r:id="rId30"/>
    <p:sldId id="509" r:id="rId31"/>
    <p:sldId id="478" r:id="rId32"/>
    <p:sldId id="508" r:id="rId33"/>
    <p:sldId id="511" r:id="rId34"/>
    <p:sldId id="512" r:id="rId35"/>
    <p:sldId id="513" r:id="rId36"/>
    <p:sldId id="5342" r:id="rId37"/>
    <p:sldId id="288" r:id="rId38"/>
    <p:sldId id="5333" r:id="rId39"/>
    <p:sldId id="5334" r:id="rId40"/>
    <p:sldId id="430" r:id="rId41"/>
    <p:sldId id="345" r:id="rId42"/>
    <p:sldId id="441" r:id="rId43"/>
    <p:sldId id="415" r:id="rId44"/>
    <p:sldId id="347" r:id="rId45"/>
    <p:sldId id="411" r:id="rId46"/>
    <p:sldId id="5335" r:id="rId47"/>
    <p:sldId id="5336" r:id="rId48"/>
    <p:sldId id="5337" r:id="rId49"/>
    <p:sldId id="5338" r:id="rId50"/>
    <p:sldId id="5339" r:id="rId51"/>
    <p:sldId id="262" r:id="rId52"/>
    <p:sldId id="260" r:id="rId53"/>
    <p:sldId id="261" r:id="rId54"/>
    <p:sldId id="259" r:id="rId55"/>
    <p:sldId id="258" r:id="rId56"/>
    <p:sldId id="256" r:id="rId57"/>
    <p:sldId id="1123" r:id="rId58"/>
    <p:sldId id="1124" r:id="rId59"/>
    <p:sldId id="333" r:id="rId60"/>
    <p:sldId id="353" r:id="rId61"/>
    <p:sldId id="1125" r:id="rId62"/>
    <p:sldId id="1126" r:id="rId63"/>
    <p:sldId id="766" r:id="rId64"/>
    <p:sldId id="5310" r:id="rId65"/>
    <p:sldId id="5314" r:id="rId66"/>
    <p:sldId id="5315" r:id="rId67"/>
    <p:sldId id="5313" r:id="rId68"/>
    <p:sldId id="5322" r:id="rId69"/>
    <p:sldId id="5311" r:id="rId70"/>
    <p:sldId id="5312" r:id="rId71"/>
    <p:sldId id="5319" r:id="rId72"/>
    <p:sldId id="5318" r:id="rId73"/>
    <p:sldId id="5323" r:id="rId74"/>
    <p:sldId id="5317" r:id="rId75"/>
    <p:sldId id="5321" r:id="rId76"/>
    <p:sldId id="5325" r:id="rId77"/>
    <p:sldId id="5326" r:id="rId78"/>
    <p:sldId id="5324" r:id="rId79"/>
  </p:sldIdLst>
  <p:sldSz cx="12192000" cy="6858000"/>
  <p:notesSz cx="6858000" cy="9144000"/>
  <p:embeddedFontLst>
    <p:embeddedFont>
      <p:font typeface="Constantia" panose="02030602050306030303" pitchFamily="18" charset="0"/>
      <p:regular r:id="rId81"/>
      <p:bold r:id="rId82"/>
      <p:italic r:id="rId83"/>
      <p:boldItalic r:id="rId84"/>
    </p:embeddedFont>
    <p:embeddedFont>
      <p:font typeface="EC Square Sans Cond Pro" panose="020B0506040000020004" pitchFamily="34" charset="0"/>
      <p:regular r:id="rId85"/>
      <p:bold r:id="rId86"/>
      <p:italic r:id="rId87"/>
      <p:boldItalic r:id="rId88"/>
    </p:embeddedFont>
    <p:embeddedFont>
      <p:font typeface="Franklin Gothic Book" panose="020B0503020102020204" pitchFamily="34" charset="0"/>
      <p:regular r:id="rId89"/>
      <p:italic r:id="rId90"/>
    </p:embeddedFont>
    <p:embeddedFont>
      <p:font typeface="Franklin Gothic Demi" panose="020B0703020102020204" pitchFamily="34" charset="0"/>
      <p:regular r:id="rId91"/>
      <p:bold r:id="rId92"/>
      <p:italic r:id="rId93"/>
      <p:boldItalic r:id="rId94"/>
    </p:embeddedFont>
    <p:embeddedFont>
      <p:font typeface="Franklin Gothic Heavy" panose="020B0903020102020204" pitchFamily="34" charset="0"/>
      <p:regular r:id="rId95"/>
      <p:bold r:id="rId96"/>
      <p:italic r:id="rId97"/>
      <p:boldItalic r:id="rId98"/>
    </p:embeddedFont>
    <p:embeddedFont>
      <p:font typeface="Segoe UI" panose="020B0502040204020203" pitchFamily="34" charset="0"/>
      <p:regular r:id="rId99"/>
      <p:bold r:id="rId100"/>
      <p:italic r:id="rId101"/>
      <p:boldItalic r:id="rId102"/>
    </p:embeddedFont>
    <p:embeddedFont>
      <p:font typeface="Tw Cen MT" panose="020B0602020104020603" pitchFamily="34" charset="0"/>
      <p:regular r:id="rId103"/>
      <p:bold r:id="rId104"/>
      <p:italic r:id="rId105"/>
      <p:boldItalic r:id="rId106"/>
    </p:embeddedFont>
    <p:embeddedFont>
      <p:font typeface="Wingdings 2" panose="05020102010507070707" pitchFamily="18" charset="2"/>
      <p:regular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8" roundtripDataSignature="AMtx7mh3YP3xexYcFoahXa2ehi0H5V4Z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102B"/>
    <a:srgbClr val="233D77"/>
    <a:srgbClr val="253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48" autoAdjust="0"/>
    <p:restoredTop sz="73621" autoAdjust="0"/>
  </p:normalViewPr>
  <p:slideViewPr>
    <p:cSldViewPr snapToGrid="0">
      <p:cViewPr varScale="1">
        <p:scale>
          <a:sx n="67" d="100"/>
          <a:sy n="67" d="100"/>
        </p:scale>
        <p:origin x="38" y="72"/>
      </p:cViewPr>
      <p:guideLst>
        <p:guide orient="horz" pos="2092"/>
        <p:guide pos="3840"/>
      </p:guideLst>
    </p:cSldViewPr>
  </p:slideViewPr>
  <p:outlineViewPr>
    <p:cViewPr>
      <p:scale>
        <a:sx n="33" d="100"/>
        <a:sy n="33" d="100"/>
      </p:scale>
      <p:origin x="0" y="-277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6.xml"/><Relationship Id="rId107" Type="http://schemas.openxmlformats.org/officeDocument/2006/relationships/font" Target="fonts/font27.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font" Target="fonts/font22.fntdata"/><Relationship Id="rId128" Type="http://customschemas.google.com/relationships/presentationmetadata" Target="metadata"/><Relationship Id="rId5" Type="http://schemas.openxmlformats.org/officeDocument/2006/relationships/slideMaster" Target="slideMasters/slideMaster2.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font" Target="fonts/font23.fntdata"/><Relationship Id="rId129" Type="http://schemas.openxmlformats.org/officeDocument/2006/relationships/presProps" Target="presProp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26.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font" Target="fonts/font7.fntdata"/><Relationship Id="rId131"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font" Target="fonts/font2.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font" Target="fonts/font20.fntdata"/><Relationship Id="rId105" Type="http://schemas.openxmlformats.org/officeDocument/2006/relationships/font" Target="fonts/font25.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font" Target="fonts/font3.fntdata"/><Relationship Id="rId88" Type="http://schemas.openxmlformats.org/officeDocument/2006/relationships/font" Target="fonts/font8.fntdata"/><Relationship Id="rId13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12066C-43AC-4968-9B19-72C96079588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3F0A691E-7C28-4BC7-B6F0-E1646449670B}">
      <dgm:prSet phldrT="[Text]"/>
      <dgm:spPr/>
      <dgm:t>
        <a:bodyPr/>
        <a:lstStyle/>
        <a:p>
          <a:r>
            <a:rPr lang="it-IT" dirty="0"/>
            <a:t>EC – </a:t>
          </a:r>
          <a:r>
            <a:rPr lang="en-GB" i="1" noProof="0" dirty="0"/>
            <a:t>Protecting competition in a changing world</a:t>
          </a:r>
        </a:p>
      </dgm:t>
    </dgm:pt>
    <dgm:pt modelId="{B786B25E-9BAD-4D1A-8568-42C4BC091432}" type="parTrans" cxnId="{63B9B980-B77B-4420-91B1-1842C373E07B}">
      <dgm:prSet/>
      <dgm:spPr/>
      <dgm:t>
        <a:bodyPr/>
        <a:lstStyle/>
        <a:p>
          <a:endParaRPr lang="it-IT"/>
        </a:p>
      </dgm:t>
    </dgm:pt>
    <dgm:pt modelId="{3C1D1673-2356-44A9-BFBE-FC9FD5884888}" type="sibTrans" cxnId="{63B9B980-B77B-4420-91B1-1842C373E07B}">
      <dgm:prSet/>
      <dgm:spPr/>
      <dgm:t>
        <a:bodyPr/>
        <a:lstStyle/>
        <a:p>
          <a:endParaRPr lang="it-IT"/>
        </a:p>
      </dgm:t>
    </dgm:pt>
    <dgm:pt modelId="{55D799A0-C214-45AB-9D75-3312FAE79ED5}">
      <dgm:prSet phldrT="[Text]"/>
      <dgm:spPr>
        <a:solidFill>
          <a:schemeClr val="accent1"/>
        </a:solidFill>
      </dgm:spPr>
      <dgm:t>
        <a:bodyPr/>
        <a:lstStyle/>
        <a:p>
          <a:r>
            <a:rPr lang="en-GB" noProof="0" dirty="0"/>
            <a:t>LEAR et al.  </a:t>
          </a:r>
          <a:r>
            <a:rPr lang="en-GB" i="1" noProof="0" dirty="0"/>
            <a:t>Exploring aspects of the state of competition in the EU</a:t>
          </a:r>
        </a:p>
      </dgm:t>
    </dgm:pt>
    <dgm:pt modelId="{7B4EFDB4-A66C-4446-8FB0-565F1C90684A}" type="parTrans" cxnId="{8380CEAC-4022-4F1D-8257-C8ACF887EB0A}">
      <dgm:prSet/>
      <dgm:spPr/>
      <dgm:t>
        <a:bodyPr/>
        <a:lstStyle/>
        <a:p>
          <a:endParaRPr lang="it-IT"/>
        </a:p>
      </dgm:t>
    </dgm:pt>
    <dgm:pt modelId="{DADF8A2B-0E0C-485A-A429-7DDA4E322998}" type="sibTrans" cxnId="{8380CEAC-4022-4F1D-8257-C8ACF887EB0A}">
      <dgm:prSet/>
      <dgm:spPr/>
      <dgm:t>
        <a:bodyPr/>
        <a:lstStyle/>
        <a:p>
          <a:endParaRPr lang="it-IT"/>
        </a:p>
      </dgm:t>
    </dgm:pt>
    <dgm:pt modelId="{F593451B-1E03-44EC-91FE-557F2CC6DFB9}">
      <dgm:prSet phldrT="[Text]"/>
      <dgm:spPr/>
      <dgm:t>
        <a:bodyPr/>
        <a:lstStyle/>
        <a:p>
          <a:r>
            <a:rPr lang="en-US" i="1" noProof="0" dirty="0"/>
            <a:t>OECD </a:t>
          </a:r>
        </a:p>
        <a:p>
          <a:r>
            <a:rPr lang="en-US" i="1" noProof="0" dirty="0"/>
            <a:t>Exploring the evolution and state of competition in the EU</a:t>
          </a:r>
          <a:endParaRPr lang="en-GB" noProof="0" dirty="0"/>
        </a:p>
      </dgm:t>
    </dgm:pt>
    <dgm:pt modelId="{70B178DA-EC9C-49BB-9B68-D63AB1F76E80}" type="parTrans" cxnId="{21402767-C2AA-4C0B-A030-2D6B323C4C24}">
      <dgm:prSet/>
      <dgm:spPr/>
      <dgm:t>
        <a:bodyPr/>
        <a:lstStyle/>
        <a:p>
          <a:endParaRPr lang="it-IT"/>
        </a:p>
      </dgm:t>
    </dgm:pt>
    <dgm:pt modelId="{2D8EB334-6B61-4AC1-91AA-89895BE98E93}" type="sibTrans" cxnId="{21402767-C2AA-4C0B-A030-2D6B323C4C24}">
      <dgm:prSet/>
      <dgm:spPr/>
      <dgm:t>
        <a:bodyPr/>
        <a:lstStyle/>
        <a:p>
          <a:endParaRPr lang="it-IT"/>
        </a:p>
      </dgm:t>
    </dgm:pt>
    <dgm:pt modelId="{3E253755-3F34-42C8-B3A5-ECD3CAED89D6}">
      <dgm:prSet phldrT="[Text]"/>
      <dgm:spPr/>
      <dgm:t>
        <a:bodyPr/>
        <a:lstStyle/>
        <a:p>
          <a:r>
            <a:rPr lang="en-GB" noProof="0" dirty="0"/>
            <a:t>DG Comp</a:t>
          </a:r>
          <a:r>
            <a:rPr lang="it-IT" noProof="0" dirty="0"/>
            <a:t>’s </a:t>
          </a:r>
          <a:r>
            <a:rPr lang="it-IT" noProof="0" dirty="0" err="1"/>
            <a:t>internal</a:t>
          </a:r>
          <a:r>
            <a:rPr lang="it-IT" noProof="0" dirty="0"/>
            <a:t> </a:t>
          </a:r>
          <a:r>
            <a:rPr lang="it-IT" noProof="0" dirty="0" err="1"/>
            <a:t>workstreams</a:t>
          </a:r>
          <a:endParaRPr lang="en-GB" noProof="0" dirty="0"/>
        </a:p>
      </dgm:t>
    </dgm:pt>
    <dgm:pt modelId="{C26AA495-C598-4972-8BB0-C66295B07F36}" type="parTrans" cxnId="{D2430FDC-8E4D-41DD-ABA9-64FDF6153F38}">
      <dgm:prSet/>
      <dgm:spPr/>
      <dgm:t>
        <a:bodyPr/>
        <a:lstStyle/>
        <a:p>
          <a:endParaRPr lang="it-IT"/>
        </a:p>
      </dgm:t>
    </dgm:pt>
    <dgm:pt modelId="{339951D5-4971-407D-AD55-3706601A1E49}" type="sibTrans" cxnId="{D2430FDC-8E4D-41DD-ABA9-64FDF6153F38}">
      <dgm:prSet/>
      <dgm:spPr/>
      <dgm:t>
        <a:bodyPr/>
        <a:lstStyle/>
        <a:p>
          <a:endParaRPr lang="it-IT"/>
        </a:p>
      </dgm:t>
    </dgm:pt>
    <dgm:pt modelId="{8B5146B7-1909-4E55-A3AD-09E0CD206B11}" type="pres">
      <dgm:prSet presAssocID="{DC12066C-43AC-4968-9B19-72C960795885}" presName="cycle" presStyleCnt="0">
        <dgm:presLayoutVars>
          <dgm:chMax val="1"/>
          <dgm:dir/>
          <dgm:animLvl val="ctr"/>
          <dgm:resizeHandles val="exact"/>
        </dgm:presLayoutVars>
      </dgm:prSet>
      <dgm:spPr/>
    </dgm:pt>
    <dgm:pt modelId="{FA6C5377-8448-49AB-88F3-C4464E458F1D}" type="pres">
      <dgm:prSet presAssocID="{3F0A691E-7C28-4BC7-B6F0-E1646449670B}" presName="centerShape" presStyleLbl="node0" presStyleIdx="0" presStyleCnt="1"/>
      <dgm:spPr/>
    </dgm:pt>
    <dgm:pt modelId="{6F651EEF-FB64-4C16-B43C-3F90A25F5F27}" type="pres">
      <dgm:prSet presAssocID="{7B4EFDB4-A66C-4446-8FB0-565F1C90684A}" presName="parTrans" presStyleLbl="bgSibTrans2D1" presStyleIdx="0" presStyleCnt="3"/>
      <dgm:spPr/>
    </dgm:pt>
    <dgm:pt modelId="{27E306D8-3795-4F66-B681-0EE3B862E57F}" type="pres">
      <dgm:prSet presAssocID="{55D799A0-C214-45AB-9D75-3312FAE79ED5}" presName="node" presStyleLbl="node1" presStyleIdx="0" presStyleCnt="3" custScaleX="104679">
        <dgm:presLayoutVars>
          <dgm:bulletEnabled val="1"/>
        </dgm:presLayoutVars>
      </dgm:prSet>
      <dgm:spPr/>
    </dgm:pt>
    <dgm:pt modelId="{A1A60CA4-2341-4249-B020-82842814A3F9}" type="pres">
      <dgm:prSet presAssocID="{70B178DA-EC9C-49BB-9B68-D63AB1F76E80}" presName="parTrans" presStyleLbl="bgSibTrans2D1" presStyleIdx="1" presStyleCnt="3" custLinFactNeighborX="7672" custLinFactNeighborY="-26966"/>
      <dgm:spPr/>
    </dgm:pt>
    <dgm:pt modelId="{19F5016D-4EA0-4376-BA15-9E0C25E4B7EB}" type="pres">
      <dgm:prSet presAssocID="{F593451B-1E03-44EC-91FE-557F2CC6DFB9}" presName="node" presStyleLbl="node1" presStyleIdx="1" presStyleCnt="3">
        <dgm:presLayoutVars>
          <dgm:bulletEnabled val="1"/>
        </dgm:presLayoutVars>
      </dgm:prSet>
      <dgm:spPr/>
    </dgm:pt>
    <dgm:pt modelId="{C8B86060-4183-4617-AA9E-3E346CEE2AF9}" type="pres">
      <dgm:prSet presAssocID="{C26AA495-C598-4972-8BB0-C66295B07F36}" presName="parTrans" presStyleLbl="bgSibTrans2D1" presStyleIdx="2" presStyleCnt="3"/>
      <dgm:spPr/>
    </dgm:pt>
    <dgm:pt modelId="{54E72FCF-A031-4777-AF90-22B12AE44BCD}" type="pres">
      <dgm:prSet presAssocID="{3E253755-3F34-42C8-B3A5-ECD3CAED89D6}" presName="node" presStyleLbl="node1" presStyleIdx="2" presStyleCnt="3">
        <dgm:presLayoutVars>
          <dgm:bulletEnabled val="1"/>
        </dgm:presLayoutVars>
      </dgm:prSet>
      <dgm:spPr/>
    </dgm:pt>
  </dgm:ptLst>
  <dgm:cxnLst>
    <dgm:cxn modelId="{855F3661-3781-4B00-AC25-4F817F04377F}" type="presOf" srcId="{F593451B-1E03-44EC-91FE-557F2CC6DFB9}" destId="{19F5016D-4EA0-4376-BA15-9E0C25E4B7EB}" srcOrd="0" destOrd="0" presId="urn:microsoft.com/office/officeart/2005/8/layout/radial4"/>
    <dgm:cxn modelId="{3A1C5842-B280-4E45-9F5F-06D0BD2B1F2C}" type="presOf" srcId="{70B178DA-EC9C-49BB-9B68-D63AB1F76E80}" destId="{A1A60CA4-2341-4249-B020-82842814A3F9}" srcOrd="0" destOrd="0" presId="urn:microsoft.com/office/officeart/2005/8/layout/radial4"/>
    <dgm:cxn modelId="{21402767-C2AA-4C0B-A030-2D6B323C4C24}" srcId="{3F0A691E-7C28-4BC7-B6F0-E1646449670B}" destId="{F593451B-1E03-44EC-91FE-557F2CC6DFB9}" srcOrd="1" destOrd="0" parTransId="{70B178DA-EC9C-49BB-9B68-D63AB1F76E80}" sibTransId="{2D8EB334-6B61-4AC1-91AA-89895BE98E93}"/>
    <dgm:cxn modelId="{63B9B980-B77B-4420-91B1-1842C373E07B}" srcId="{DC12066C-43AC-4968-9B19-72C960795885}" destId="{3F0A691E-7C28-4BC7-B6F0-E1646449670B}" srcOrd="0" destOrd="0" parTransId="{B786B25E-9BAD-4D1A-8568-42C4BC091432}" sibTransId="{3C1D1673-2356-44A9-BFBE-FC9FD5884888}"/>
    <dgm:cxn modelId="{CE5B0190-96CA-43EF-A733-4E6656474D51}" type="presOf" srcId="{3F0A691E-7C28-4BC7-B6F0-E1646449670B}" destId="{FA6C5377-8448-49AB-88F3-C4464E458F1D}" srcOrd="0" destOrd="0" presId="urn:microsoft.com/office/officeart/2005/8/layout/radial4"/>
    <dgm:cxn modelId="{24817E92-17BA-43C6-BAB3-E9F88824CB5E}" type="presOf" srcId="{7B4EFDB4-A66C-4446-8FB0-565F1C90684A}" destId="{6F651EEF-FB64-4C16-B43C-3F90A25F5F27}" srcOrd="0" destOrd="0" presId="urn:microsoft.com/office/officeart/2005/8/layout/radial4"/>
    <dgm:cxn modelId="{57D1BE99-2083-4FC1-B068-0B49A97B4661}" type="presOf" srcId="{55D799A0-C214-45AB-9D75-3312FAE79ED5}" destId="{27E306D8-3795-4F66-B681-0EE3B862E57F}" srcOrd="0" destOrd="0" presId="urn:microsoft.com/office/officeart/2005/8/layout/radial4"/>
    <dgm:cxn modelId="{8380CEAC-4022-4F1D-8257-C8ACF887EB0A}" srcId="{3F0A691E-7C28-4BC7-B6F0-E1646449670B}" destId="{55D799A0-C214-45AB-9D75-3312FAE79ED5}" srcOrd="0" destOrd="0" parTransId="{7B4EFDB4-A66C-4446-8FB0-565F1C90684A}" sibTransId="{DADF8A2B-0E0C-485A-A429-7DDA4E322998}"/>
    <dgm:cxn modelId="{91D871D2-7E62-470C-8C6B-59CEDA3D2256}" type="presOf" srcId="{DC12066C-43AC-4968-9B19-72C960795885}" destId="{8B5146B7-1909-4E55-A3AD-09E0CD206B11}" srcOrd="0" destOrd="0" presId="urn:microsoft.com/office/officeart/2005/8/layout/radial4"/>
    <dgm:cxn modelId="{D2430FDC-8E4D-41DD-ABA9-64FDF6153F38}" srcId="{3F0A691E-7C28-4BC7-B6F0-E1646449670B}" destId="{3E253755-3F34-42C8-B3A5-ECD3CAED89D6}" srcOrd="2" destOrd="0" parTransId="{C26AA495-C598-4972-8BB0-C66295B07F36}" sibTransId="{339951D5-4971-407D-AD55-3706601A1E49}"/>
    <dgm:cxn modelId="{C9F863E9-BF82-4355-A0C6-C1AA12E82CAA}" type="presOf" srcId="{C26AA495-C598-4972-8BB0-C66295B07F36}" destId="{C8B86060-4183-4617-AA9E-3E346CEE2AF9}" srcOrd="0" destOrd="0" presId="urn:microsoft.com/office/officeart/2005/8/layout/radial4"/>
    <dgm:cxn modelId="{2C7937F4-6A67-4E0C-824B-C6FDDCC3CF41}" type="presOf" srcId="{3E253755-3F34-42C8-B3A5-ECD3CAED89D6}" destId="{54E72FCF-A031-4777-AF90-22B12AE44BCD}" srcOrd="0" destOrd="0" presId="urn:microsoft.com/office/officeart/2005/8/layout/radial4"/>
    <dgm:cxn modelId="{D716873E-94C2-49C9-8A8E-D40E44C9DD75}" type="presParOf" srcId="{8B5146B7-1909-4E55-A3AD-09E0CD206B11}" destId="{FA6C5377-8448-49AB-88F3-C4464E458F1D}" srcOrd="0" destOrd="0" presId="urn:microsoft.com/office/officeart/2005/8/layout/radial4"/>
    <dgm:cxn modelId="{B64BE50A-48CD-4DF5-9A4B-CD69810EED8F}" type="presParOf" srcId="{8B5146B7-1909-4E55-A3AD-09E0CD206B11}" destId="{6F651EEF-FB64-4C16-B43C-3F90A25F5F27}" srcOrd="1" destOrd="0" presId="urn:microsoft.com/office/officeart/2005/8/layout/radial4"/>
    <dgm:cxn modelId="{4ECE4D89-F167-4258-9716-E0E0B94A3F15}" type="presParOf" srcId="{8B5146B7-1909-4E55-A3AD-09E0CD206B11}" destId="{27E306D8-3795-4F66-B681-0EE3B862E57F}" srcOrd="2" destOrd="0" presId="urn:microsoft.com/office/officeart/2005/8/layout/radial4"/>
    <dgm:cxn modelId="{54817797-E4E7-4023-8FCE-86472CA9A33B}" type="presParOf" srcId="{8B5146B7-1909-4E55-A3AD-09E0CD206B11}" destId="{A1A60CA4-2341-4249-B020-82842814A3F9}" srcOrd="3" destOrd="0" presId="urn:microsoft.com/office/officeart/2005/8/layout/radial4"/>
    <dgm:cxn modelId="{B070327A-003E-4462-8FC6-92F247F8CD81}" type="presParOf" srcId="{8B5146B7-1909-4E55-A3AD-09E0CD206B11}" destId="{19F5016D-4EA0-4376-BA15-9E0C25E4B7EB}" srcOrd="4" destOrd="0" presId="urn:microsoft.com/office/officeart/2005/8/layout/radial4"/>
    <dgm:cxn modelId="{63D6F744-A2EF-4D5A-A306-38FF77312D13}" type="presParOf" srcId="{8B5146B7-1909-4E55-A3AD-09E0CD206B11}" destId="{C8B86060-4183-4617-AA9E-3E346CEE2AF9}" srcOrd="5" destOrd="0" presId="urn:microsoft.com/office/officeart/2005/8/layout/radial4"/>
    <dgm:cxn modelId="{F242DEE5-D9A1-4555-AC00-10A2DD82B838}" type="presParOf" srcId="{8B5146B7-1909-4E55-A3AD-09E0CD206B11}" destId="{54E72FCF-A031-4777-AF90-22B12AE44BCD}"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C5377-8448-49AB-88F3-C4464E458F1D}">
      <dsp:nvSpPr>
        <dsp:cNvPr id="0" name=""/>
        <dsp:cNvSpPr/>
      </dsp:nvSpPr>
      <dsp:spPr>
        <a:xfrm>
          <a:off x="1707859" y="1715411"/>
          <a:ext cx="1253047" cy="12530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1100" kern="1200" dirty="0"/>
            <a:t>EC – </a:t>
          </a:r>
          <a:r>
            <a:rPr lang="en-GB" sz="1100" i="1" kern="1200" noProof="0" dirty="0"/>
            <a:t>Protecting competition in a changing world</a:t>
          </a:r>
        </a:p>
      </dsp:txBody>
      <dsp:txXfrm>
        <a:off x="1891363" y="1898915"/>
        <a:ext cx="886039" cy="886039"/>
      </dsp:txXfrm>
    </dsp:sp>
    <dsp:sp modelId="{6F651EEF-FB64-4C16-B43C-3F90A25F5F27}">
      <dsp:nvSpPr>
        <dsp:cNvPr id="0" name=""/>
        <dsp:cNvSpPr/>
      </dsp:nvSpPr>
      <dsp:spPr>
        <a:xfrm rot="12900000">
          <a:off x="700560" y="1429208"/>
          <a:ext cx="1170647" cy="35711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E306D8-3795-4F66-B681-0EE3B862E57F}">
      <dsp:nvSpPr>
        <dsp:cNvPr id="0" name=""/>
        <dsp:cNvSpPr/>
      </dsp:nvSpPr>
      <dsp:spPr>
        <a:xfrm>
          <a:off x="183368" y="795882"/>
          <a:ext cx="1246093" cy="952316"/>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n-GB" sz="1000" kern="1200" noProof="0" dirty="0"/>
            <a:t>LEAR et al.  </a:t>
          </a:r>
          <a:r>
            <a:rPr lang="en-GB" sz="1000" i="1" kern="1200" noProof="0" dirty="0"/>
            <a:t>Exploring aspects of the state of competition in the EU</a:t>
          </a:r>
        </a:p>
      </dsp:txBody>
      <dsp:txXfrm>
        <a:off x="211260" y="823774"/>
        <a:ext cx="1190309" cy="896532"/>
      </dsp:txXfrm>
    </dsp:sp>
    <dsp:sp modelId="{A1A60CA4-2341-4249-B020-82842814A3F9}">
      <dsp:nvSpPr>
        <dsp:cNvPr id="0" name=""/>
        <dsp:cNvSpPr/>
      </dsp:nvSpPr>
      <dsp:spPr>
        <a:xfrm rot="16200000">
          <a:off x="1838871" y="787094"/>
          <a:ext cx="1170647" cy="35711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F5016D-4EA0-4376-BA15-9E0C25E4B7EB}">
      <dsp:nvSpPr>
        <dsp:cNvPr id="0" name=""/>
        <dsp:cNvSpPr/>
      </dsp:nvSpPr>
      <dsp:spPr>
        <a:xfrm>
          <a:off x="1739185" y="472"/>
          <a:ext cx="1190395" cy="9523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n-US" sz="1000" i="1" kern="1200" noProof="0" dirty="0"/>
            <a:t>OECD </a:t>
          </a:r>
        </a:p>
        <a:p>
          <a:pPr marL="0" lvl="0" indent="0" algn="ctr" defTabSz="444500">
            <a:lnSpc>
              <a:spcPct val="90000"/>
            </a:lnSpc>
            <a:spcBef>
              <a:spcPct val="0"/>
            </a:spcBef>
            <a:spcAft>
              <a:spcPct val="35000"/>
            </a:spcAft>
            <a:buNone/>
          </a:pPr>
          <a:r>
            <a:rPr lang="en-US" sz="1000" i="1" kern="1200" noProof="0" dirty="0"/>
            <a:t>Exploring the evolution and state of competition in the EU</a:t>
          </a:r>
          <a:endParaRPr lang="en-GB" sz="1000" kern="1200" noProof="0" dirty="0"/>
        </a:p>
      </dsp:txBody>
      <dsp:txXfrm>
        <a:off x="1767077" y="28364"/>
        <a:ext cx="1134611" cy="896532"/>
      </dsp:txXfrm>
    </dsp:sp>
    <dsp:sp modelId="{C8B86060-4183-4617-AA9E-3E346CEE2AF9}">
      <dsp:nvSpPr>
        <dsp:cNvPr id="0" name=""/>
        <dsp:cNvSpPr/>
      </dsp:nvSpPr>
      <dsp:spPr>
        <a:xfrm rot="19500000">
          <a:off x="2797558" y="1429208"/>
          <a:ext cx="1170647" cy="35711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E72FCF-A031-4777-AF90-22B12AE44BCD}">
      <dsp:nvSpPr>
        <dsp:cNvPr id="0" name=""/>
        <dsp:cNvSpPr/>
      </dsp:nvSpPr>
      <dsp:spPr>
        <a:xfrm>
          <a:off x="3267153" y="795882"/>
          <a:ext cx="1190395" cy="9523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en-GB" sz="1000" kern="1200" noProof="0" dirty="0"/>
            <a:t>DG Comp</a:t>
          </a:r>
          <a:r>
            <a:rPr lang="it-IT" sz="1000" kern="1200" noProof="0" dirty="0"/>
            <a:t>’s </a:t>
          </a:r>
          <a:r>
            <a:rPr lang="it-IT" sz="1000" kern="1200" noProof="0" dirty="0" err="1"/>
            <a:t>internal</a:t>
          </a:r>
          <a:r>
            <a:rPr lang="it-IT" sz="1000" kern="1200" noProof="0" dirty="0"/>
            <a:t> </a:t>
          </a:r>
          <a:r>
            <a:rPr lang="it-IT" sz="1000" kern="1200" noProof="0" dirty="0" err="1"/>
            <a:t>workstreams</a:t>
          </a:r>
          <a:endParaRPr lang="en-GB" sz="1000" kern="1200" noProof="0" dirty="0"/>
        </a:p>
      </dsp:txBody>
      <dsp:txXfrm>
        <a:off x="3295045" y="823774"/>
        <a:ext cx="1134611" cy="89653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1:36:01.5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1:36:03.1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1:36:06.1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720 1,'-66'-1,"-77"3,125 0,-30 9,-14 1,-18 4,53-10,-34 4,34-9,20-1,0 0,0 0,0 1,0 0,1 0,-1 1,0 0,1 0,-1 0,-11 6,-14 11,24-16,1 1,0 0,1 0,-1 1,1 0,0 0,-6 6,2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1:36:10.0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1 154,'7'-5,"1"0,-1 0,1 1,0 0,1 1,-1 0,14-3,-11 2,69-15,-47 12,36-13,81-28,-121 42,1 0,-1 2,39 0,508 6,-567-2,0 0,0 1,0 0,10 2,0 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1:36:13.2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0,'26'2,"1"1,36 8,-12-2,17 3,-12-2,115 5,484-17,-623 4,1 2,54 12,-73-13,128 33,-99-25,19 3,-33-10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1:36:34.8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1,'909'0,"-893"1,1 0,-1 2,1 0,19 7,-16-4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Date Placeholder 3"/>
          <p:cNvSpPr>
            <a:spLocks noGrp="1"/>
          </p:cNvSpPr>
          <p:nvPr>
            <p:ph type="dt" idx="1"/>
          </p:nvPr>
        </p:nvSpPr>
        <p:spPr/>
        <p:txBody>
          <a:bodyPr/>
          <a:lstStyle/>
          <a:p>
            <a:pPr>
              <a:defRPr/>
            </a:pPr>
            <a:fld id="{02110853-7ABF-42C3-BCA8-28D23B94984D}" type="datetime1">
              <a:rPr lang="de-DE" smtClean="0"/>
              <a:t>21.10.2024</a:t>
            </a:fld>
            <a:endParaRPr lang="de-DE"/>
          </a:p>
        </p:txBody>
      </p:sp>
      <p:sp>
        <p:nvSpPr>
          <p:cNvPr id="5" name="Slide Number Placeholder 4"/>
          <p:cNvSpPr>
            <a:spLocks noGrp="1"/>
          </p:cNvSpPr>
          <p:nvPr>
            <p:ph type="sldNum" sz="quarter" idx="5"/>
          </p:nvPr>
        </p:nvSpPr>
        <p:spPr/>
        <p:txBody>
          <a:bodyPr/>
          <a:lstStyle/>
          <a:p>
            <a:pPr>
              <a:defRPr/>
            </a:pPr>
            <a:fld id="{716FC78E-5DB2-EF44-97C3-9870110DD900}" type="slidenum">
              <a:rPr lang="de-DE" smtClean="0"/>
              <a:pPr>
                <a:defRPr/>
              </a:pPr>
              <a:t>1</a:t>
            </a:fld>
            <a:endParaRPr lang="de-DE"/>
          </a:p>
        </p:txBody>
      </p:sp>
    </p:spTree>
    <p:extLst>
      <p:ext uri="{BB962C8B-B14F-4D97-AF65-F5344CB8AC3E}">
        <p14:creationId xmlns:p14="http://schemas.microsoft.com/office/powerpoint/2010/main" val="19271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Similarly, the lack of external capital often makes it difficult for firms to scale up. In the euro area, venture capital investments are much lower than in the United States, so that many innovative</a:t>
            </a:r>
            <a:endParaRPr lang="de-DE" sz="1800"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16</a:t>
            </a:fld>
            <a:endParaRPr lang="de-DE"/>
          </a:p>
        </p:txBody>
      </p:sp>
    </p:spTree>
    <p:extLst>
      <p:ext uri="{BB962C8B-B14F-4D97-AF65-F5344CB8AC3E}">
        <p14:creationId xmlns:p14="http://schemas.microsoft.com/office/powerpoint/2010/main" val="353321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marked decline in productivity growth of high-tech frontier firms in this sector during the past decade coincided with a measurable slowdown in business dynamism(</a:t>
            </a:r>
            <a:endParaRPr lang="de-DE" sz="1800"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17</a:t>
            </a:fld>
            <a:endParaRPr lang="de-DE"/>
          </a:p>
        </p:txBody>
      </p:sp>
    </p:spTree>
    <p:extLst>
      <p:ext uri="{BB962C8B-B14F-4D97-AF65-F5344CB8AC3E}">
        <p14:creationId xmlns:p14="http://schemas.microsoft.com/office/powerpoint/2010/main" val="3122027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25</a:t>
            </a:fld>
            <a:endParaRPr lang="de-DE"/>
          </a:p>
        </p:txBody>
      </p:sp>
    </p:spTree>
    <p:extLst>
      <p:ext uri="{BB962C8B-B14F-4D97-AF65-F5344CB8AC3E}">
        <p14:creationId xmlns:p14="http://schemas.microsoft.com/office/powerpoint/2010/main" val="4282175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800" dirty="0">
              <a:effectLst/>
              <a:latin typeface="Arial" panose="020B0604020202020204" pitchFamily="34" charset="0"/>
            </a:endParaRPr>
          </a:p>
          <a:p>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26</a:t>
            </a:fld>
            <a:endParaRPr lang="de-DE"/>
          </a:p>
        </p:txBody>
      </p:sp>
    </p:spTree>
    <p:extLst>
      <p:ext uri="{BB962C8B-B14F-4D97-AF65-F5344CB8AC3E}">
        <p14:creationId xmlns:p14="http://schemas.microsoft.com/office/powerpoint/2010/main" val="3861061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0997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737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9167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6F1B69-0668-47A4-B628-AB1113341F9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59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C69B7-78FE-432B-82F9-3013C1F6F41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57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67481-1BBB-19F8-22BD-D445053FF8B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62F88E7-87F4-DA7A-75B8-2D291066FBB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9EC2C21-E8E7-B967-52DA-A8F9B4563AE4}"/>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71A8A60E-E486-C546-FEC3-83A55C3FFA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C69B7-78FE-432B-82F9-3013C1F6F41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34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effectLst/>
                <a:latin typeface="Segoe UI" panose="020B0502040204020203" pitchFamily="34" charset="0"/>
              </a:rPr>
              <a:t>Orally you can perhaps mention that the Draghi Report came later and refers twice our report. </a:t>
            </a:r>
            <a:endParaRPr lang="en-US" sz="1800" dirty="0">
              <a:effectLst/>
              <a:latin typeface="Arial" panose="020B0604020202020204" pitchFamily="34" charset="0"/>
            </a:endParaRPr>
          </a:p>
          <a:p>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2</a:t>
            </a:fld>
            <a:endParaRPr lang="de-DE"/>
          </a:p>
        </p:txBody>
      </p:sp>
    </p:spTree>
    <p:extLst>
      <p:ext uri="{BB962C8B-B14F-4D97-AF65-F5344CB8AC3E}">
        <p14:creationId xmlns:p14="http://schemas.microsoft.com/office/powerpoint/2010/main" val="3511254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54349-BBC3-4B0F-7C2E-D331039387D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51AF8E3-C88F-47BD-70B8-E778C5BF307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8040359-78B4-DE8A-52F1-21C14978A0A4}"/>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0CCECDF8-A323-2478-5723-D222F6351B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C69B7-78FE-432B-82F9-3013C1F6F41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86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baseline="0" dirty="0">
                <a:cs typeface="+mn-cs"/>
              </a:rPr>
              <a:t>We can talk about Part II, Section II.2 – the topic of this panel. We can quibble about issues with the use of questionnaires. Or about in II.3: criticize the general equilibrium/macro-modelling with MATER and Quest (which finds that without Competition Law Enforcement the relative increase in EU/US market concentration increases and reduced growth would have been another 25% bigger.) And that going forward, limited market power of the most powerful firms in Europe would add another 2-4% to GPD.  A lot can be said – about the models (my own CPB is very good at this! And still); about the precise numbers.</a:t>
            </a:r>
          </a:p>
          <a:p>
            <a:pPr eaLnBrk="1" hangingPunct="1">
              <a:defRPr/>
            </a:pPr>
            <a:r>
              <a:rPr lang="en-US" baseline="0" dirty="0">
                <a:cs typeface="+mn-cs"/>
              </a:rPr>
              <a:t>.</a:t>
            </a:r>
          </a:p>
          <a:p>
            <a:pPr eaLnBrk="1" hangingPunct="1">
              <a:defRPr/>
            </a:pPr>
            <a:r>
              <a:rPr lang="en-US" baseline="0" dirty="0">
                <a:cs typeface="+mn-cs"/>
              </a:rPr>
              <a:t>But I believe the general qualitative conclusions: competition law enforcement is a good thing for welfare; despite corporate interests’ ability to still consolidate. </a:t>
            </a:r>
          </a:p>
          <a:p>
            <a:pPr eaLnBrk="1" hangingPunct="1">
              <a:defRPr/>
            </a:pPr>
            <a:endParaRPr lang="en-US" baseline="0" dirty="0">
              <a:cs typeface="+mn-cs"/>
            </a:endParaRPr>
          </a:p>
          <a:p>
            <a:pPr eaLnBrk="1" hangingPunct="1">
              <a:defRPr/>
            </a:pPr>
            <a:r>
              <a:rPr lang="en-US" baseline="0" dirty="0">
                <a:cs typeface="+mn-cs"/>
              </a:rPr>
              <a:t>And there are so many more reports. Since also. ‘Competitiveness’ is the name of the game now – Draghi report. What does it mean?</a:t>
            </a:r>
          </a:p>
        </p:txBody>
      </p:sp>
    </p:spTree>
    <p:extLst>
      <p:ext uri="{BB962C8B-B14F-4D97-AF65-F5344CB8AC3E}">
        <p14:creationId xmlns:p14="http://schemas.microsoft.com/office/powerpoint/2010/main" val="211753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Draghi</a:t>
            </a:r>
            <a:r>
              <a:rPr lang="nl-NL" dirty="0"/>
              <a:t> </a:t>
            </a:r>
            <a:r>
              <a:rPr lang="nl-NL" dirty="0" err="1"/>
              <a:t>seems</a:t>
            </a:r>
            <a:r>
              <a:rPr lang="nl-NL" dirty="0"/>
              <a:t> </a:t>
            </a:r>
            <a:r>
              <a:rPr lang="nl-NL" dirty="0" err="1"/>
              <a:t>to</a:t>
            </a:r>
            <a:r>
              <a:rPr lang="nl-NL" dirty="0"/>
              <a:t> </a:t>
            </a:r>
            <a:r>
              <a:rPr lang="nl-NL" dirty="0" err="1"/>
              <a:t>use</a:t>
            </a:r>
            <a:r>
              <a:rPr lang="nl-NL" dirty="0"/>
              <a:t> “</a:t>
            </a:r>
            <a:r>
              <a:rPr lang="nl-NL" dirty="0" err="1"/>
              <a:t>competitiveness</a:t>
            </a:r>
            <a:r>
              <a:rPr lang="nl-NL" dirty="0"/>
              <a:t>” in </a:t>
            </a:r>
            <a:r>
              <a:rPr lang="nl-NL" dirty="0" err="1"/>
              <a:t>the</a:t>
            </a:r>
            <a:r>
              <a:rPr lang="nl-NL" dirty="0"/>
              <a:t> “</a:t>
            </a:r>
            <a:r>
              <a:rPr lang="nl-NL" dirty="0" err="1"/>
              <a:t>poetic</a:t>
            </a:r>
            <a:r>
              <a:rPr lang="nl-NL" dirty="0"/>
              <a:t> way” – </a:t>
            </a:r>
            <a:r>
              <a:rPr lang="nl-NL" dirty="0" err="1"/>
              <a:t>that</a:t>
            </a:r>
            <a:r>
              <a:rPr lang="nl-NL" dirty="0"/>
              <a:t> is, in </a:t>
            </a:r>
            <a:r>
              <a:rPr lang="nl-NL" dirty="0" err="1"/>
              <a:t>the</a:t>
            </a:r>
            <a:r>
              <a:rPr lang="nl-NL" dirty="0"/>
              <a:t> best </a:t>
            </a:r>
            <a:r>
              <a:rPr lang="nl-NL" dirty="0" err="1"/>
              <a:t>possible</a:t>
            </a:r>
            <a:r>
              <a:rPr lang="nl-NL" dirty="0"/>
              <a:t> way </a:t>
            </a:r>
            <a:r>
              <a:rPr lang="nl-NL" dirty="0" err="1"/>
              <a:t>meant</a:t>
            </a:r>
            <a:r>
              <a:rPr lang="nl-NL" dirty="0"/>
              <a:t> </a:t>
            </a:r>
            <a:r>
              <a:rPr lang="nl-NL" dirty="0" err="1"/>
              <a:t>by</a:t>
            </a:r>
            <a:r>
              <a:rPr lang="nl-NL" dirty="0"/>
              <a:t> </a:t>
            </a:r>
            <a:r>
              <a:rPr lang="nl-NL" dirty="0" err="1"/>
              <a:t>Krugman</a:t>
            </a:r>
            <a:r>
              <a:rPr lang="nl-NL" dirty="0"/>
              <a:t> (1994): as </a:t>
            </a:r>
            <a:r>
              <a:rPr lang="nl-NL" dirty="0" err="1"/>
              <a:t>meaning</a:t>
            </a:r>
            <a:r>
              <a:rPr lang="nl-NL" dirty="0"/>
              <a:t> “</a:t>
            </a:r>
            <a:r>
              <a:rPr lang="nl-NL" dirty="0" err="1"/>
              <a:t>productivity</a:t>
            </a:r>
            <a:r>
              <a:rPr lang="nl-NL" dirty="0"/>
              <a:t>” – or </a:t>
            </a:r>
            <a:r>
              <a:rPr lang="nl-NL" dirty="0" err="1"/>
              <a:t>otherwise</a:t>
            </a:r>
            <a:r>
              <a:rPr lang="nl-NL" dirty="0"/>
              <a:t> </a:t>
            </a:r>
            <a:r>
              <a:rPr lang="nl-NL" dirty="0" err="1"/>
              <a:t>it</a:t>
            </a:r>
            <a:r>
              <a:rPr lang="nl-NL" dirty="0"/>
              <a:t> </a:t>
            </a:r>
            <a:r>
              <a:rPr lang="nl-NL" dirty="0" err="1"/>
              <a:t>it</a:t>
            </a:r>
            <a:r>
              <a:rPr lang="nl-NL" dirty="0"/>
              <a:t> a </a:t>
            </a:r>
            <a:r>
              <a:rPr lang="nl-NL" dirty="0" err="1"/>
              <a:t>dangerous</a:t>
            </a:r>
            <a:r>
              <a:rPr lang="nl-NL" dirty="0"/>
              <a:t> </a:t>
            </a:r>
            <a:r>
              <a:rPr lang="nl-NL" dirty="0" err="1"/>
              <a:t>obsession</a:t>
            </a:r>
            <a:r>
              <a:rPr lang="nl-NL" dirty="0"/>
              <a:t>, as </a:t>
            </a:r>
            <a:r>
              <a:rPr lang="nl-NL" dirty="0" err="1"/>
              <a:t>Krugman</a:t>
            </a:r>
            <a:r>
              <a:rPr lang="nl-NL" dirty="0"/>
              <a:t> </a:t>
            </a:r>
            <a:r>
              <a:rPr lang="nl-NL" dirty="0" err="1"/>
              <a:t>graphically</a:t>
            </a:r>
            <a:r>
              <a:rPr lang="nl-NL" dirty="0"/>
              <a:t> </a:t>
            </a:r>
            <a:r>
              <a:rPr lang="nl-NL" dirty="0" err="1"/>
              <a:t>pointed</a:t>
            </a:r>
            <a:r>
              <a:rPr lang="nl-NL" dirty="0"/>
              <a:t> out.</a:t>
            </a:r>
          </a:p>
          <a:p>
            <a:endParaRPr lang="nl-NL" dirty="0"/>
          </a:p>
          <a:p>
            <a:r>
              <a:rPr lang="nl-NL" dirty="0" err="1"/>
              <a:t>Decreasing</a:t>
            </a:r>
            <a:r>
              <a:rPr lang="nl-NL" dirty="0"/>
              <a:t> EU/US </a:t>
            </a:r>
            <a:r>
              <a:rPr lang="nl-NL" dirty="0" err="1"/>
              <a:t>productivity</a:t>
            </a:r>
            <a:r>
              <a:rPr lang="nl-NL" dirty="0"/>
              <a:t> ratio </a:t>
            </a:r>
            <a:r>
              <a:rPr lang="nl-NL" dirty="0" err="1"/>
              <a:t>since</a:t>
            </a:r>
            <a:r>
              <a:rPr lang="nl-NL" dirty="0"/>
              <a:t> </a:t>
            </a:r>
            <a:r>
              <a:rPr lang="nl-NL" dirty="0" err="1"/>
              <a:t>the</a:t>
            </a:r>
            <a:r>
              <a:rPr lang="nl-NL" dirty="0"/>
              <a:t> </a:t>
            </a:r>
            <a:r>
              <a:rPr lang="nl-NL" dirty="0" err="1"/>
              <a:t>mid</a:t>
            </a:r>
            <a:r>
              <a:rPr lang="nl-NL" dirty="0"/>
              <a:t> 90s. </a:t>
            </a:r>
            <a:r>
              <a:rPr lang="nl-NL" dirty="0" err="1"/>
              <a:t>Since</a:t>
            </a:r>
            <a:r>
              <a:rPr lang="nl-NL" dirty="0"/>
              <a:t> internet/</a:t>
            </a:r>
            <a:r>
              <a:rPr lang="nl-NL" dirty="0" err="1"/>
              <a:t>the</a:t>
            </a:r>
            <a:r>
              <a:rPr lang="nl-NL" dirty="0"/>
              <a:t> </a:t>
            </a:r>
            <a:r>
              <a:rPr lang="nl-NL" dirty="0" err="1"/>
              <a:t>rise</a:t>
            </a:r>
            <a:r>
              <a:rPr lang="nl-NL" dirty="0"/>
              <a:t> of Big Tech.</a:t>
            </a:r>
          </a:p>
          <a:p>
            <a:endParaRPr lang="nl-NL" dirty="0"/>
          </a:p>
          <a:p>
            <a:r>
              <a:rPr lang="nl-NL" dirty="0"/>
              <a:t>But we </a:t>
            </a:r>
            <a:r>
              <a:rPr lang="nl-NL" dirty="0" err="1"/>
              <a:t>know</a:t>
            </a:r>
            <a:r>
              <a:rPr lang="nl-NL" dirty="0"/>
              <a:t>: </a:t>
            </a:r>
            <a:r>
              <a:rPr lang="nl-NL" dirty="0" err="1"/>
              <a:t>domestic</a:t>
            </a:r>
            <a:r>
              <a:rPr lang="nl-NL" dirty="0"/>
              <a:t> </a:t>
            </a:r>
            <a:r>
              <a:rPr lang="nl-NL" dirty="0" err="1"/>
              <a:t>competition</a:t>
            </a:r>
            <a:r>
              <a:rPr lang="nl-NL" dirty="0"/>
              <a:t> </a:t>
            </a:r>
            <a:r>
              <a:rPr lang="nl-NL" dirty="0" err="1"/>
              <a:t>increases</a:t>
            </a:r>
            <a:r>
              <a:rPr lang="nl-NL" dirty="0"/>
              <a:t> efficiency, R&amp;D, adoption of </a:t>
            </a:r>
            <a:r>
              <a:rPr lang="nl-NL" dirty="0" err="1"/>
              <a:t>innovation</a:t>
            </a:r>
            <a:r>
              <a:rPr lang="nl-NL" dirty="0"/>
              <a:t> (“</a:t>
            </a:r>
            <a:r>
              <a:rPr lang="nl-NL" dirty="0" err="1"/>
              <a:t>dynamic</a:t>
            </a:r>
            <a:r>
              <a:rPr lang="nl-NL" dirty="0"/>
              <a:t> </a:t>
            </a:r>
            <a:r>
              <a:rPr lang="nl-NL" dirty="0" err="1"/>
              <a:t>effects</a:t>
            </a:r>
            <a:r>
              <a:rPr lang="nl-NL" dirty="0"/>
              <a:t>”), </a:t>
            </a:r>
            <a:r>
              <a:rPr lang="nl-NL" dirty="0" err="1"/>
              <a:t>certainly</a:t>
            </a:r>
            <a:r>
              <a:rPr lang="nl-NL" dirty="0"/>
              <a:t> </a:t>
            </a:r>
            <a:r>
              <a:rPr lang="nl-NL" dirty="0" err="1"/>
              <a:t>also</a:t>
            </a:r>
            <a:r>
              <a:rPr lang="nl-NL" dirty="0"/>
              <a:t> of </a:t>
            </a:r>
            <a:r>
              <a:rPr lang="nl-NL" dirty="0" err="1"/>
              <a:t>the</a:t>
            </a:r>
            <a:r>
              <a:rPr lang="nl-NL" dirty="0"/>
              <a:t> </a:t>
            </a:r>
            <a:r>
              <a:rPr lang="nl-NL" dirty="0" err="1"/>
              <a:t>Schumpeterian</a:t>
            </a:r>
            <a:r>
              <a:rPr lang="nl-NL" dirty="0"/>
              <a:t> type, </a:t>
            </a:r>
            <a:r>
              <a:rPr lang="nl-NL" dirty="0" err="1"/>
              <a:t>stimulates</a:t>
            </a:r>
            <a:r>
              <a:rPr lang="nl-NL" dirty="0"/>
              <a:t> </a:t>
            </a:r>
            <a:r>
              <a:rPr lang="nl-NL" dirty="0" err="1"/>
              <a:t>productivity</a:t>
            </a:r>
            <a:r>
              <a:rPr lang="nl-NL"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61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Confirmed</a:t>
            </a:r>
            <a:r>
              <a:rPr lang="nl-NL" dirty="0"/>
              <a:t> </a:t>
            </a:r>
            <a:r>
              <a:rPr lang="nl-NL" dirty="0" err="1"/>
              <a:t>by</a:t>
            </a:r>
            <a:r>
              <a:rPr lang="nl-NL" dirty="0"/>
              <a:t> </a:t>
            </a:r>
            <a:r>
              <a:rPr lang="nl-NL" dirty="0" err="1"/>
              <a:t>the</a:t>
            </a:r>
            <a:r>
              <a:rPr lang="nl-NL" dirty="0"/>
              <a:t> report:</a:t>
            </a:r>
          </a:p>
          <a:p>
            <a:endParaRPr lang="nl-NL" dirty="0"/>
          </a:p>
          <a:p>
            <a:r>
              <a:rPr lang="nl-NL" dirty="0"/>
              <a:t>More </a:t>
            </a:r>
            <a:r>
              <a:rPr lang="nl-NL" dirty="0" err="1"/>
              <a:t>innovation</a:t>
            </a:r>
            <a:r>
              <a:rPr lang="nl-NL" dirty="0"/>
              <a:t>. </a:t>
            </a:r>
            <a:r>
              <a:rPr lang="nl-NL" dirty="0" err="1"/>
              <a:t>Also</a:t>
            </a:r>
            <a:r>
              <a:rPr lang="nl-NL" dirty="0"/>
              <a:t> 2/3 </a:t>
            </a:r>
            <a:r>
              <a:rPr lang="nl-NL" dirty="0" err="1"/>
              <a:t>respondents</a:t>
            </a:r>
            <a:r>
              <a:rPr lang="nl-NL" dirty="0"/>
              <a:t> </a:t>
            </a:r>
            <a:r>
              <a:rPr lang="nl-NL" dirty="0" err="1"/>
              <a:t>says</a:t>
            </a:r>
            <a:r>
              <a:rPr lang="nl-NL" dirty="0"/>
              <a:t> </a:t>
            </a:r>
            <a:r>
              <a:rPr lang="nl-NL" dirty="0" err="1"/>
              <a:t>that</a:t>
            </a:r>
            <a:r>
              <a:rPr lang="nl-NL" dirty="0"/>
              <a:t> </a:t>
            </a:r>
            <a:r>
              <a:rPr lang="nl-NL" dirty="0" err="1"/>
              <a:t>domestic</a:t>
            </a:r>
            <a:r>
              <a:rPr lang="nl-NL" dirty="0"/>
              <a:t> upstream </a:t>
            </a:r>
            <a:r>
              <a:rPr lang="nl-NL" dirty="0" err="1"/>
              <a:t>competition</a:t>
            </a:r>
            <a:r>
              <a:rPr lang="nl-NL" dirty="0"/>
              <a:t> </a:t>
            </a:r>
            <a:r>
              <a:rPr lang="nl-NL" dirty="0" err="1"/>
              <a:t>helps</a:t>
            </a:r>
            <a:r>
              <a:rPr lang="nl-NL" dirty="0"/>
              <a:t> </a:t>
            </a:r>
            <a:r>
              <a:rPr lang="nl-NL" dirty="0" err="1"/>
              <a:t>firms</a:t>
            </a:r>
            <a:r>
              <a:rPr lang="nl-NL" dirty="0"/>
              <a:t>’ </a:t>
            </a:r>
            <a:r>
              <a:rPr lang="nl-NL" dirty="0" err="1"/>
              <a:t>ability</a:t>
            </a:r>
            <a:r>
              <a:rPr lang="nl-NL" dirty="0"/>
              <a:t> </a:t>
            </a:r>
            <a:r>
              <a:rPr lang="nl-NL" dirty="0" err="1"/>
              <a:t>to</a:t>
            </a:r>
            <a:r>
              <a:rPr lang="nl-NL" dirty="0"/>
              <a:t> </a:t>
            </a:r>
            <a:r>
              <a:rPr lang="nl-NL" dirty="0" err="1"/>
              <a:t>compete</a:t>
            </a:r>
            <a:r>
              <a:rPr lang="nl-NL" dirty="0"/>
              <a:t> </a:t>
            </a:r>
            <a:r>
              <a:rPr lang="nl-NL" dirty="0" err="1"/>
              <a:t>outside</a:t>
            </a:r>
            <a:r>
              <a:rPr lang="nl-NL" dirty="0"/>
              <a:t> </a:t>
            </a:r>
            <a:r>
              <a:rPr lang="nl-NL" dirty="0" err="1"/>
              <a:t>their</a:t>
            </a:r>
            <a:r>
              <a:rPr lang="nl-NL" dirty="0"/>
              <a:t> home market/</a:t>
            </a:r>
            <a:r>
              <a:rPr lang="nl-NL" dirty="0" err="1"/>
              <a:t>theEEA</a:t>
            </a:r>
            <a:r>
              <a:rPr lang="nl-NL" dirty="0"/>
              <a:t>. </a:t>
            </a:r>
          </a:p>
          <a:p>
            <a:endParaRPr lang="nl-NL" dirty="0"/>
          </a:p>
          <a:p>
            <a:r>
              <a:rPr lang="nl-NL" dirty="0"/>
              <a:t>“</a:t>
            </a:r>
            <a:r>
              <a:rPr lang="nl-NL" dirty="0" err="1"/>
              <a:t>weak</a:t>
            </a:r>
            <a:r>
              <a:rPr lang="nl-NL" dirty="0"/>
              <a:t> </a:t>
            </a:r>
            <a:r>
              <a:rPr lang="nl-NL" dirty="0" err="1"/>
              <a:t>competition</a:t>
            </a:r>
            <a:r>
              <a:rPr lang="nl-NL" dirty="0"/>
              <a:t> </a:t>
            </a:r>
            <a:r>
              <a:rPr lang="nl-NL" dirty="0" err="1"/>
              <a:t>undermines</a:t>
            </a:r>
            <a:r>
              <a:rPr lang="nl-NL" dirty="0"/>
              <a:t> </a:t>
            </a:r>
            <a:r>
              <a:rPr lang="nl-NL" dirty="0" err="1"/>
              <a:t>productivity</a:t>
            </a:r>
            <a:r>
              <a:rPr lang="nl-NL" dirty="0"/>
              <a:t> </a:t>
            </a:r>
            <a:r>
              <a:rPr lang="nl-NL" dirty="0" err="1"/>
              <a:t>growth</a:t>
            </a:r>
            <a:r>
              <a:rPr lang="nl-NL" dirty="0"/>
              <a:t>”</a:t>
            </a:r>
          </a:p>
          <a:p>
            <a:endParaRPr lang="nl-NL" dirty="0"/>
          </a:p>
          <a:p>
            <a:r>
              <a:rPr lang="nl-NL" dirty="0" err="1"/>
              <a:t>Competition</a:t>
            </a:r>
            <a:r>
              <a:rPr lang="nl-NL" dirty="0"/>
              <a:t> </a:t>
            </a:r>
            <a:r>
              <a:rPr lang="nl-NL" dirty="0" err="1"/>
              <a:t>creates</a:t>
            </a:r>
            <a:r>
              <a:rPr lang="nl-NL" dirty="0"/>
              <a:t> </a:t>
            </a:r>
            <a:r>
              <a:rPr lang="nl-NL" dirty="0" err="1"/>
              <a:t>competitivess</a:t>
            </a:r>
            <a:r>
              <a:rPr lang="nl-NL" dirty="0"/>
              <a:t> (in </a:t>
            </a:r>
            <a:r>
              <a:rPr lang="nl-NL" dirty="0" err="1"/>
              <a:t>the</a:t>
            </a:r>
            <a:r>
              <a:rPr lang="nl-NL" dirty="0"/>
              <a:t> </a:t>
            </a:r>
            <a:r>
              <a:rPr lang="nl-NL" dirty="0" err="1"/>
              <a:t>meaning</a:t>
            </a:r>
            <a:r>
              <a:rPr lang="nl-NL" dirty="0"/>
              <a:t> of </a:t>
            </a:r>
            <a:r>
              <a:rPr lang="nl-NL" dirty="0" err="1"/>
              <a:t>productivity</a:t>
            </a:r>
            <a:r>
              <a:rPr lang="nl-NL"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09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So</a:t>
            </a:r>
            <a:r>
              <a:rPr lang="nl-NL" dirty="0"/>
              <a:t> </a:t>
            </a:r>
            <a:r>
              <a:rPr lang="nl-NL" dirty="0" err="1"/>
              <a:t>what</a:t>
            </a:r>
            <a:r>
              <a:rPr lang="nl-NL" dirty="0"/>
              <a:t> </a:t>
            </a:r>
            <a:r>
              <a:rPr lang="nl-NL" dirty="0" err="1"/>
              <a:t>then</a:t>
            </a:r>
            <a:r>
              <a:rPr lang="nl-NL" dirty="0"/>
              <a:t> </a:t>
            </a:r>
            <a:r>
              <a:rPr lang="nl-NL" dirty="0" err="1"/>
              <a:t>justifies</a:t>
            </a:r>
            <a:r>
              <a:rPr lang="nl-NL" dirty="0"/>
              <a:t> these statements and </a:t>
            </a:r>
            <a:r>
              <a:rPr lang="nl-NL" dirty="0" err="1"/>
              <a:t>the</a:t>
            </a:r>
            <a:r>
              <a:rPr lang="nl-NL" dirty="0"/>
              <a:t> mission? Is </a:t>
            </a:r>
            <a:r>
              <a:rPr lang="nl-NL" dirty="0" err="1"/>
              <a:t>competition</a:t>
            </a:r>
            <a:r>
              <a:rPr lang="nl-NL" dirty="0"/>
              <a:t> policy “in </a:t>
            </a:r>
            <a:r>
              <a:rPr lang="nl-NL" dirty="0" err="1"/>
              <a:t>the</a:t>
            </a:r>
            <a:r>
              <a:rPr lang="nl-NL" dirty="0"/>
              <a:t> way of </a:t>
            </a:r>
            <a:r>
              <a:rPr lang="nl-NL" dirty="0" err="1"/>
              <a:t>innovation</a:t>
            </a:r>
            <a:r>
              <a:rPr lang="nl-NL" dirty="0"/>
              <a:t>”? </a:t>
            </a:r>
            <a:r>
              <a:rPr lang="nl-NL" dirty="0" err="1"/>
              <a:t>Why</a:t>
            </a:r>
            <a:r>
              <a:rPr lang="nl-NL" dirty="0"/>
              <a:t> </a:t>
            </a:r>
            <a:r>
              <a:rPr lang="nl-NL" dirty="0" err="1"/>
              <a:t>the</a:t>
            </a:r>
            <a:r>
              <a:rPr lang="nl-NL" dirty="0"/>
              <a:t> </a:t>
            </a:r>
            <a:r>
              <a:rPr lang="nl-NL" dirty="0" err="1"/>
              <a:t>need</a:t>
            </a:r>
            <a:r>
              <a:rPr lang="nl-NL" dirty="0"/>
              <a:t> for “</a:t>
            </a:r>
            <a:r>
              <a:rPr lang="nl-NL" dirty="0" err="1"/>
              <a:t>reforming</a:t>
            </a:r>
            <a:r>
              <a:rPr lang="nl-NL" dirty="0"/>
              <a:t> </a:t>
            </a:r>
            <a:r>
              <a:rPr lang="nl-NL" dirty="0" err="1"/>
              <a:t>competition</a:t>
            </a:r>
            <a:r>
              <a:rPr lang="nl-NL" dirty="0"/>
              <a:t> policy”? – </a:t>
            </a:r>
            <a:r>
              <a:rPr lang="nl-NL" dirty="0" err="1"/>
              <a:t>which</a:t>
            </a:r>
            <a:r>
              <a:rPr lang="nl-NL" dirty="0"/>
              <a:t> </a:t>
            </a:r>
            <a:r>
              <a:rPr lang="nl-NL" dirty="0" err="1"/>
              <a:t>appears</a:t>
            </a:r>
            <a:r>
              <a:rPr lang="nl-NL" dirty="0"/>
              <a:t> </a:t>
            </a:r>
            <a:r>
              <a:rPr lang="nl-NL" dirty="0" err="1"/>
              <a:t>to</a:t>
            </a:r>
            <a:r>
              <a:rPr lang="nl-NL" dirty="0"/>
              <a:t> </a:t>
            </a:r>
            <a:r>
              <a:rPr lang="nl-NL" dirty="0" err="1"/>
              <a:t>mean</a:t>
            </a:r>
            <a:r>
              <a:rPr lang="nl-NL" dirty="0"/>
              <a:t> </a:t>
            </a:r>
            <a:r>
              <a:rPr lang="nl-NL" dirty="0" err="1"/>
              <a:t>relaxing</a:t>
            </a:r>
            <a:r>
              <a:rPr lang="nl-NL" dirty="0"/>
              <a:t> </a:t>
            </a:r>
            <a:r>
              <a:rPr lang="nl-NL" dirty="0" err="1"/>
              <a:t>merger</a:t>
            </a:r>
            <a:r>
              <a:rPr lang="nl-NL" dirty="0"/>
              <a:t> control. </a:t>
            </a:r>
          </a:p>
          <a:p>
            <a:endParaRPr lang="nl-NL" dirty="0"/>
          </a:p>
          <a:p>
            <a:r>
              <a:rPr lang="nl-NL" dirty="0" err="1"/>
              <a:t>What</a:t>
            </a:r>
            <a:r>
              <a:rPr lang="nl-NL" dirty="0"/>
              <a:t> </a:t>
            </a:r>
            <a:r>
              <a:rPr lang="nl-NL" dirty="0" err="1"/>
              <a:t>then</a:t>
            </a:r>
            <a:r>
              <a:rPr lang="nl-NL" dirty="0"/>
              <a:t> is wrong </a:t>
            </a:r>
            <a:r>
              <a:rPr lang="nl-NL" dirty="0" err="1"/>
              <a:t>with</a:t>
            </a:r>
            <a:r>
              <a:rPr lang="nl-NL" dirty="0"/>
              <a:t> </a:t>
            </a:r>
            <a:r>
              <a:rPr lang="nl-NL" dirty="0" err="1"/>
              <a:t>competition</a:t>
            </a:r>
            <a:r>
              <a:rPr lang="nl-NL" dirty="0"/>
              <a:t> policy? </a:t>
            </a:r>
          </a:p>
          <a:p>
            <a:endParaRPr lang="nl-NL" dirty="0"/>
          </a:p>
          <a:p>
            <a:r>
              <a:rPr lang="nl-NL" dirty="0"/>
              <a:t>Well, </a:t>
            </a:r>
            <a:r>
              <a:rPr lang="nl-NL" dirty="0" err="1"/>
              <a:t>not</a:t>
            </a:r>
            <a:r>
              <a:rPr lang="nl-NL" dirty="0"/>
              <a:t> </a:t>
            </a:r>
            <a:r>
              <a:rPr lang="nl-NL" dirty="0" err="1"/>
              <a:t>so</a:t>
            </a:r>
            <a:r>
              <a:rPr lang="nl-NL" dirty="0"/>
              <a:t> </a:t>
            </a:r>
            <a:r>
              <a:rPr lang="nl-NL" dirty="0" err="1"/>
              <a:t>much</a:t>
            </a:r>
            <a:r>
              <a:rPr lang="nl-NL" dirty="0"/>
              <a:t>. </a:t>
            </a:r>
            <a:r>
              <a:rPr lang="nl-NL" dirty="0" err="1"/>
              <a:t>When</a:t>
            </a:r>
            <a:r>
              <a:rPr lang="nl-NL" dirty="0"/>
              <a:t> </a:t>
            </a:r>
            <a:r>
              <a:rPr lang="nl-NL" dirty="0" err="1"/>
              <a:t>you</a:t>
            </a:r>
            <a:r>
              <a:rPr lang="nl-NL" dirty="0"/>
              <a:t> look more micro: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274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productivity gap is Big Tech – which is all US, and which appropriates its rents (as monopolies).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NOT wages, or fixed labor contracts. (Energy yes – but that is a different chapter.) Draghi responding to question about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Draghi in the 17-09-2024 press conference – at 1:05:50, in response to a question on whether competitiveness means we need lower labor costs and more flexibility.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maybe we should build a </a:t>
            </a:r>
            <a:r>
              <a:rPr lang="en-US" dirty="0" err="1"/>
              <a:t>EUROStack</a:t>
            </a:r>
            <a:r>
              <a:rPr lang="en-US" dirty="0"/>
              <a:t> – Airbus style – but that is a separate 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hardly blame TOO MUCH competition law enforcement in Europe for the American Big Tech monopolies. Or did COMP kill the Euro Stack? I doubt it.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2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Consistent </a:t>
            </a:r>
            <a:r>
              <a:rPr lang="nl-NL" dirty="0" err="1"/>
              <a:t>also</a:t>
            </a:r>
            <a:r>
              <a:rPr lang="nl-NL" dirty="0"/>
              <a:t> </a:t>
            </a:r>
            <a:r>
              <a:rPr lang="nl-NL" dirty="0" err="1"/>
              <a:t>with</a:t>
            </a:r>
            <a:r>
              <a:rPr lang="nl-NL" dirty="0"/>
              <a:t> </a:t>
            </a:r>
            <a:r>
              <a:rPr lang="nl-NL" dirty="0" err="1"/>
              <a:t>study</a:t>
            </a:r>
            <a:r>
              <a:rPr lang="nl-NL" dirty="0"/>
              <a:t> </a:t>
            </a:r>
            <a:r>
              <a:rPr lang="nl-NL" dirty="0" err="1"/>
              <a:t>by</a:t>
            </a:r>
            <a:r>
              <a:rPr lang="nl-NL" dirty="0"/>
              <a:t> The European Policy Analysis Group – </a:t>
            </a:r>
            <a:r>
              <a:rPr lang="nl-NL" dirty="0" err="1"/>
              <a:t>CESIfo</a:t>
            </a:r>
            <a:r>
              <a:rPr lang="nl-NL" dirty="0"/>
              <a:t>/</a:t>
            </a:r>
            <a:r>
              <a:rPr lang="nl-NL" dirty="0" err="1"/>
              <a:t>Bocconi</a:t>
            </a:r>
            <a:r>
              <a:rPr lang="nl-NL" dirty="0"/>
              <a:t>/Toulouse, </a:t>
            </a:r>
            <a:r>
              <a:rPr lang="nl-NL" dirty="0" err="1"/>
              <a:t>presented</a:t>
            </a:r>
            <a:r>
              <a:rPr lang="nl-NL" dirty="0"/>
              <a:t> </a:t>
            </a:r>
            <a:r>
              <a:rPr lang="nl-NL" dirty="0" err="1"/>
              <a:t>by</a:t>
            </a:r>
            <a:r>
              <a:rPr lang="nl-NL" dirty="0"/>
              <a:t> David Gros and Jean Tirole.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13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EU is </a:t>
            </a:r>
            <a:r>
              <a:rPr lang="nl-NL" dirty="0" err="1"/>
              <a:t>good</a:t>
            </a:r>
            <a:r>
              <a:rPr lang="nl-NL" dirty="0"/>
              <a:t> at </a:t>
            </a:r>
            <a:r>
              <a:rPr lang="nl-NL" dirty="0" err="1"/>
              <a:t>innovation</a:t>
            </a:r>
            <a:r>
              <a:rPr lang="nl-NL" dirty="0"/>
              <a:t> in </a:t>
            </a:r>
            <a:r>
              <a:rPr lang="nl-NL" dirty="0" err="1"/>
              <a:t>mid-tech</a:t>
            </a:r>
            <a:r>
              <a:rPr lang="nl-NL" dirty="0"/>
              <a:t>; </a:t>
            </a:r>
            <a:r>
              <a:rPr lang="nl-NL" dirty="0" err="1"/>
              <a:t>the</a:t>
            </a:r>
            <a:r>
              <a:rPr lang="nl-NL" dirty="0"/>
              <a:t> </a:t>
            </a:r>
            <a:r>
              <a:rPr lang="nl-NL" dirty="0" err="1"/>
              <a:t>pick</a:t>
            </a:r>
            <a:r>
              <a:rPr lang="nl-NL" dirty="0"/>
              <a:t> </a:t>
            </a:r>
            <a:r>
              <a:rPr lang="nl-NL" dirty="0" err="1"/>
              <a:t>parts</a:t>
            </a:r>
            <a:r>
              <a:rPr lang="nl-NL" dirty="0"/>
              <a:t>; </a:t>
            </a:r>
            <a:r>
              <a:rPr lang="nl-NL" dirty="0" err="1"/>
              <a:t>cars</a:t>
            </a:r>
            <a:r>
              <a:rPr lang="nl-NL" dirty="0"/>
              <a:t>. </a:t>
            </a:r>
            <a:r>
              <a:rPr lang="nl-NL" dirty="0" err="1"/>
              <a:t>Not</a:t>
            </a:r>
            <a:r>
              <a:rPr lang="nl-NL" dirty="0"/>
              <a:t> in </a:t>
            </a:r>
            <a:r>
              <a:rPr lang="nl-NL" dirty="0" err="1"/>
              <a:t>high-tech</a:t>
            </a:r>
            <a:r>
              <a:rPr lang="nl-NL" dirty="0"/>
              <a:t>: US. Big Tech and Big </a:t>
            </a:r>
            <a:r>
              <a:rPr lang="nl-NL" dirty="0" err="1"/>
              <a:t>Pharma</a:t>
            </a:r>
            <a:r>
              <a:rPr lang="nl-NL" dirty="0"/>
              <a:t>. (And overall EU </a:t>
            </a:r>
            <a:r>
              <a:rPr lang="nl-NL" dirty="0" err="1"/>
              <a:t>not</a:t>
            </a:r>
            <a:r>
              <a:rPr lang="nl-NL" dirty="0"/>
              <a:t> </a:t>
            </a:r>
            <a:r>
              <a:rPr lang="nl-NL" dirty="0" err="1"/>
              <a:t>so</a:t>
            </a:r>
            <a:r>
              <a:rPr lang="nl-NL" dirty="0"/>
              <a:t> bad.)</a:t>
            </a:r>
          </a:p>
          <a:p>
            <a:endParaRPr lang="nl-NL" dirty="0"/>
          </a:p>
          <a:p>
            <a:r>
              <a:rPr lang="nl-NL" dirty="0"/>
              <a:t>The report </a:t>
            </a:r>
            <a:r>
              <a:rPr lang="nl-NL" dirty="0" err="1"/>
              <a:t>focusses</a:t>
            </a:r>
            <a:r>
              <a:rPr lang="nl-NL" dirty="0"/>
              <a:t> on </a:t>
            </a:r>
            <a:r>
              <a:rPr lang="nl-NL" dirty="0" err="1"/>
              <a:t>allocating</a:t>
            </a:r>
            <a:r>
              <a:rPr lang="nl-NL" dirty="0"/>
              <a:t> </a:t>
            </a:r>
            <a:r>
              <a:rPr lang="nl-NL" dirty="0" err="1"/>
              <a:t>the</a:t>
            </a:r>
            <a:r>
              <a:rPr lang="nl-NL" dirty="0"/>
              <a:t> large EU R&amp;D funds </a:t>
            </a:r>
            <a:r>
              <a:rPr lang="nl-NL" dirty="0" err="1"/>
              <a:t>differently</a:t>
            </a:r>
            <a:r>
              <a:rPr lang="nl-NL" dirty="0"/>
              <a:t> – a </a:t>
            </a:r>
            <a:r>
              <a:rPr lang="nl-NL" dirty="0" err="1"/>
              <a:t>good</a:t>
            </a:r>
            <a:r>
              <a:rPr lang="nl-NL" dirty="0"/>
              <a:t> </a:t>
            </a:r>
            <a:r>
              <a:rPr lang="nl-NL" dirty="0" err="1"/>
              <a:t>idea</a:t>
            </a:r>
            <a:r>
              <a:rPr lang="nl-NL" dirty="0"/>
              <a: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BUT ALSO: </a:t>
            </a:r>
            <a:r>
              <a:rPr lang="nl-NL" dirty="0" err="1"/>
              <a:t>Only</a:t>
            </a:r>
            <a:r>
              <a:rPr lang="nl-NL" dirty="0"/>
              <a:t> 1/3 of </a:t>
            </a:r>
            <a:r>
              <a:rPr lang="nl-NL" dirty="0" err="1"/>
              <a:t>our</a:t>
            </a:r>
            <a:r>
              <a:rPr lang="nl-NL" dirty="0"/>
              <a:t> EU </a:t>
            </a:r>
            <a:r>
              <a:rPr lang="nl-NL" dirty="0" err="1"/>
              <a:t>inventions</a:t>
            </a:r>
            <a:r>
              <a:rPr lang="nl-NL" dirty="0"/>
              <a:t>, we </a:t>
            </a:r>
            <a:r>
              <a:rPr lang="nl-NL" dirty="0" err="1"/>
              <a:t>develop</a:t>
            </a:r>
            <a:r>
              <a:rPr lang="nl-NL" dirty="0"/>
              <a:t> </a:t>
            </a:r>
            <a:r>
              <a:rPr lang="nl-NL" dirty="0" err="1"/>
              <a:t>to</a:t>
            </a:r>
            <a:r>
              <a:rPr lang="nl-NL" dirty="0"/>
              <a:t>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are </a:t>
            </a:r>
            <a:r>
              <a:rPr lang="nl-NL" dirty="0" err="1"/>
              <a:t>not</a:t>
            </a:r>
            <a:r>
              <a:rPr lang="nl-NL" dirty="0"/>
              <a:t> </a:t>
            </a:r>
            <a:r>
              <a:rPr lang="nl-NL" dirty="0" err="1"/>
              <a:t>getting</a:t>
            </a:r>
            <a:r>
              <a:rPr lang="nl-NL" dirty="0"/>
              <a:t> </a:t>
            </a:r>
            <a:r>
              <a:rPr lang="nl-NL" dirty="0" err="1"/>
              <a:t>to</a:t>
            </a:r>
            <a:r>
              <a:rPr lang="nl-NL" dirty="0"/>
              <a:t> </a:t>
            </a:r>
            <a:r>
              <a:rPr lang="nl-NL" dirty="0" err="1"/>
              <a:t>doing</a:t>
            </a:r>
            <a:r>
              <a:rPr lang="nl-NL" dirty="0"/>
              <a:t> </a:t>
            </a:r>
            <a:r>
              <a:rPr lang="nl-NL" dirty="0" err="1"/>
              <a:t>the</a:t>
            </a:r>
            <a:r>
              <a:rPr lang="nl-NL" dirty="0"/>
              <a:t> big stuff.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742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frontier </a:t>
            </a:r>
            <a:r>
              <a:rPr lang="nl-NL" dirty="0" err="1"/>
              <a:t>firms</a:t>
            </a:r>
            <a:r>
              <a:rPr lang="nl-NL" dirty="0"/>
              <a:t> are </a:t>
            </a:r>
            <a:r>
              <a:rPr lang="nl-NL" dirty="0" err="1"/>
              <a:t>doing</a:t>
            </a:r>
            <a:r>
              <a:rPr lang="nl-NL" dirty="0"/>
              <a:t> fine, but </a:t>
            </a:r>
            <a:r>
              <a:rPr lang="nl-NL" dirty="0" err="1"/>
              <a:t>mostly</a:t>
            </a:r>
            <a:r>
              <a:rPr lang="nl-NL" dirty="0"/>
              <a:t> in ICT. Spread </a:t>
            </a:r>
            <a:r>
              <a:rPr lang="nl-NL" dirty="0" err="1"/>
              <a:t>bigger</a:t>
            </a:r>
            <a:r>
              <a:rPr lang="nl-NL" dirty="0"/>
              <a:t> in ICT-intensive.</a:t>
            </a:r>
          </a:p>
          <a:p>
            <a:endParaRPr lang="nl-NL" dirty="0"/>
          </a:p>
          <a:p>
            <a:r>
              <a:rPr lang="nl-NL" dirty="0" err="1"/>
              <a:t>What</a:t>
            </a:r>
            <a:r>
              <a:rPr lang="nl-NL" dirty="0"/>
              <a:t> </a:t>
            </a:r>
            <a:r>
              <a:rPr lang="nl-NL" dirty="0" err="1"/>
              <a:t>if</a:t>
            </a:r>
            <a:r>
              <a:rPr lang="nl-NL" dirty="0"/>
              <a:t> laggards are </a:t>
            </a:r>
            <a:r>
              <a:rPr lang="nl-NL" dirty="0" err="1"/>
              <a:t>keeping</a:t>
            </a:r>
            <a:r>
              <a:rPr lang="nl-NL" dirty="0"/>
              <a:t> </a:t>
            </a:r>
            <a:r>
              <a:rPr lang="nl-NL" dirty="0" err="1"/>
              <a:t>the</a:t>
            </a:r>
            <a:r>
              <a:rPr lang="nl-NL" dirty="0"/>
              <a:t> EU </a:t>
            </a:r>
            <a:r>
              <a:rPr lang="nl-NL" dirty="0" err="1"/>
              <a:t>stats</a:t>
            </a:r>
            <a:r>
              <a:rPr lang="nl-NL" dirty="0"/>
              <a:t> down? How do we get </a:t>
            </a:r>
            <a:r>
              <a:rPr lang="nl-NL" dirty="0" err="1"/>
              <a:t>the</a:t>
            </a:r>
            <a:r>
              <a:rPr lang="nl-NL" dirty="0"/>
              <a:t> laggards </a:t>
            </a:r>
            <a:r>
              <a:rPr lang="nl-NL" dirty="0" err="1"/>
              <a:t>to</a:t>
            </a:r>
            <a:r>
              <a:rPr lang="nl-NL" dirty="0"/>
              <a:t> </a:t>
            </a:r>
            <a:r>
              <a:rPr lang="nl-NL" dirty="0" err="1"/>
              <a:t>innovate</a:t>
            </a:r>
            <a:r>
              <a:rPr lang="nl-NL" dirty="0"/>
              <a:t> or </a:t>
            </a:r>
            <a:r>
              <a:rPr lang="nl-NL" dirty="0" err="1"/>
              <a:t>apply</a:t>
            </a:r>
            <a:r>
              <a:rPr lang="nl-NL" dirty="0"/>
              <a:t> </a:t>
            </a:r>
            <a:r>
              <a:rPr lang="nl-NL" dirty="0" err="1"/>
              <a:t>innovation</a:t>
            </a:r>
            <a:r>
              <a:rPr lang="nl-NL" dirty="0"/>
              <a:t> more? (I </a:t>
            </a:r>
            <a:r>
              <a:rPr lang="nl-NL" dirty="0" err="1"/>
              <a:t>could</a:t>
            </a:r>
            <a:r>
              <a:rPr lang="nl-NL" dirty="0"/>
              <a:t> </a:t>
            </a:r>
            <a:r>
              <a:rPr lang="nl-NL" dirty="0" err="1"/>
              <a:t>not</a:t>
            </a:r>
            <a:r>
              <a:rPr lang="nl-NL" dirty="0"/>
              <a:t> </a:t>
            </a:r>
            <a:r>
              <a:rPr lang="nl-NL" dirty="0" err="1"/>
              <a:t>find</a:t>
            </a:r>
            <a:r>
              <a:rPr lang="nl-NL" dirty="0"/>
              <a:t> </a:t>
            </a:r>
            <a:r>
              <a:rPr lang="nl-NL" dirty="0" err="1"/>
              <a:t>very</a:t>
            </a:r>
            <a:r>
              <a:rPr lang="nl-NL" dirty="0"/>
              <a:t> </a:t>
            </a:r>
            <a:r>
              <a:rPr lang="nl-NL" dirty="0" err="1"/>
              <a:t>detailed</a:t>
            </a:r>
            <a:r>
              <a:rPr lang="nl-NL" dirty="0"/>
              <a:t> breakdowns – but </a:t>
            </a:r>
            <a:r>
              <a:rPr lang="nl-NL" dirty="0" err="1"/>
              <a:t>should</a:t>
            </a:r>
            <a:r>
              <a:rPr lang="nl-NL" dirty="0"/>
              <a:t> </a:t>
            </a:r>
            <a:r>
              <a:rPr lang="nl-NL" dirty="0" err="1"/>
              <a:t>be</a:t>
            </a:r>
            <a:r>
              <a:rPr lang="nl-NL" dirty="0"/>
              <a:t> </a:t>
            </a:r>
            <a:r>
              <a:rPr lang="nl-NL" dirty="0" err="1"/>
              <a:t>available</a:t>
            </a:r>
            <a:r>
              <a:rPr lang="nl-NL" dirty="0"/>
              <a:t> data.)</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How </a:t>
            </a:r>
            <a:r>
              <a:rPr lang="nl-NL" dirty="0" err="1"/>
              <a:t>to</a:t>
            </a:r>
            <a:r>
              <a:rPr lang="nl-NL" dirty="0"/>
              <a:t> get out of </a:t>
            </a:r>
            <a:r>
              <a:rPr lang="nl-NL" dirty="0" err="1"/>
              <a:t>the</a:t>
            </a:r>
            <a:r>
              <a:rPr lang="nl-NL" dirty="0"/>
              <a:t> </a:t>
            </a:r>
            <a:r>
              <a:rPr lang="nl-NL" dirty="0" err="1"/>
              <a:t>middle</a:t>
            </a:r>
            <a:r>
              <a:rPr lang="nl-NL" dirty="0"/>
              <a:t> </a:t>
            </a:r>
            <a:r>
              <a:rPr lang="nl-NL" dirty="0" err="1"/>
              <a:t>technology</a:t>
            </a:r>
            <a:r>
              <a:rPr lang="nl-NL" dirty="0"/>
              <a:t> trap?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606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Bruegel for </a:t>
            </a:r>
            <a:r>
              <a:rPr lang="nl-NL" dirty="0" err="1"/>
              <a:t>years</a:t>
            </a:r>
            <a:r>
              <a:rPr lang="nl-NL" dirty="0"/>
              <a:t> has </a:t>
            </a:r>
            <a:r>
              <a:rPr lang="nl-NL" dirty="0" err="1"/>
              <a:t>pointed</a:t>
            </a:r>
            <a:r>
              <a:rPr lang="nl-NL" dirty="0"/>
              <a:t> at </a:t>
            </a:r>
            <a:r>
              <a:rPr lang="nl-NL" dirty="0" err="1"/>
              <a:t>the</a:t>
            </a:r>
            <a:r>
              <a:rPr lang="nl-NL" dirty="0"/>
              <a:t> </a:t>
            </a:r>
            <a:r>
              <a:rPr lang="nl-NL" dirty="0" err="1"/>
              <a:t>need</a:t>
            </a:r>
            <a:r>
              <a:rPr lang="nl-NL" dirty="0"/>
              <a:t> for more market </a:t>
            </a:r>
            <a:r>
              <a:rPr lang="nl-NL" dirty="0" err="1"/>
              <a:t>integration</a:t>
            </a:r>
            <a:r>
              <a:rPr lang="nl-NL" dirty="0"/>
              <a:t>. The EU </a:t>
            </a:r>
            <a:r>
              <a:rPr lang="nl-NL" dirty="0" err="1"/>
              <a:t>markets</a:t>
            </a:r>
            <a:r>
              <a:rPr lang="nl-NL" dirty="0"/>
              <a:t> are </a:t>
            </a:r>
            <a:r>
              <a:rPr lang="nl-NL" dirty="0" err="1"/>
              <a:t>terribly</a:t>
            </a:r>
            <a:r>
              <a:rPr lang="nl-NL" dirty="0"/>
              <a:t> </a:t>
            </a:r>
            <a:r>
              <a:rPr lang="nl-NL" dirty="0" err="1"/>
              <a:t>fragmented</a:t>
            </a:r>
            <a:r>
              <a:rPr lang="nl-NL" dirty="0"/>
              <a:t> </a:t>
            </a:r>
            <a:r>
              <a:rPr lang="nl-NL" dirty="0" err="1"/>
              <a:t>by</a:t>
            </a:r>
            <a:r>
              <a:rPr lang="nl-NL" dirty="0"/>
              <a:t> </a:t>
            </a:r>
            <a:r>
              <a:rPr lang="nl-NL" dirty="0" err="1"/>
              <a:t>regulations</a:t>
            </a:r>
            <a:r>
              <a:rPr lang="nl-NL" dirty="0"/>
              <a:t>, </a:t>
            </a:r>
            <a:r>
              <a:rPr lang="nl-NL" dirty="0" err="1"/>
              <a:t>incomparabilities</a:t>
            </a:r>
            <a:r>
              <a:rPr lang="nl-NL" dirty="0"/>
              <a:t>, red tape, </a:t>
            </a:r>
          </a:p>
          <a:p>
            <a:r>
              <a:rPr lang="nl-NL" dirty="0" err="1"/>
              <a:t>Conflicting</a:t>
            </a:r>
            <a:r>
              <a:rPr lang="nl-NL" dirty="0"/>
              <a:t> </a:t>
            </a:r>
            <a:r>
              <a:rPr lang="nl-NL" dirty="0" err="1"/>
              <a:t>regulatory</a:t>
            </a:r>
            <a:r>
              <a:rPr lang="nl-NL" dirty="0"/>
              <a:t> environments </a:t>
            </a:r>
            <a:r>
              <a:rPr lang="nl-NL" dirty="0" err="1"/>
              <a:t>across</a:t>
            </a:r>
            <a:r>
              <a:rPr lang="nl-NL" dirty="0"/>
              <a:t> </a:t>
            </a:r>
            <a:r>
              <a:rPr lang="nl-NL" dirty="0" err="1"/>
              <a:t>the</a:t>
            </a:r>
            <a:r>
              <a:rPr lang="nl-NL" dirty="0"/>
              <a:t> Single Market – e.g. </a:t>
            </a:r>
            <a:r>
              <a:rPr lang="nl-NL" dirty="0" err="1"/>
              <a:t>related</a:t>
            </a:r>
            <a:r>
              <a:rPr lang="nl-NL" dirty="0"/>
              <a:t> </a:t>
            </a:r>
            <a:r>
              <a:rPr lang="nl-NL" dirty="0" err="1"/>
              <a:t>to</a:t>
            </a:r>
            <a:r>
              <a:rPr lang="nl-NL" dirty="0"/>
              <a:t> spectrum </a:t>
            </a:r>
            <a:r>
              <a:rPr lang="nl-NL" dirty="0" err="1"/>
              <a:t>allocation</a:t>
            </a:r>
            <a:r>
              <a:rPr lang="nl-NL" dirty="0"/>
              <a:t> in mobile </a:t>
            </a:r>
            <a:r>
              <a:rPr lang="nl-NL" dirty="0" err="1"/>
              <a:t>telephony</a:t>
            </a:r>
            <a:r>
              <a:rPr lang="nl-NL" dirty="0"/>
              <a:t>. (ERT, </a:t>
            </a:r>
            <a:r>
              <a:rPr lang="nl-NL" dirty="0" err="1"/>
              <a:t>factsheet</a:t>
            </a:r>
            <a:r>
              <a:rPr lang="nl-NL" dirty="0"/>
              <a:t>, page 7)</a:t>
            </a:r>
          </a:p>
          <a:p>
            <a:r>
              <a:rPr lang="nl-NL" dirty="0" err="1"/>
              <a:t>little</a:t>
            </a:r>
            <a:r>
              <a:rPr lang="nl-NL" dirty="0"/>
              <a:t> and large </a:t>
            </a:r>
            <a:r>
              <a:rPr lang="nl-NL" dirty="0" err="1"/>
              <a:t>barrriers</a:t>
            </a:r>
            <a:r>
              <a:rPr lang="nl-NL" dirty="0"/>
              <a:t> </a:t>
            </a:r>
            <a:r>
              <a:rPr lang="nl-NL" dirty="0" err="1"/>
              <a:t>to</a:t>
            </a:r>
            <a:r>
              <a:rPr lang="nl-NL" dirty="0"/>
              <a:t> entry.</a:t>
            </a:r>
          </a:p>
          <a:p>
            <a:endParaRPr lang="nl-NL" dirty="0"/>
          </a:p>
          <a:p>
            <a:r>
              <a:rPr lang="nl-NL" dirty="0"/>
              <a:t>National state aids – </a:t>
            </a:r>
            <a:r>
              <a:rPr lang="nl-NL" dirty="0" err="1"/>
              <a:t>that</a:t>
            </a:r>
            <a:r>
              <a:rPr lang="nl-NL" dirty="0"/>
              <a:t> </a:t>
            </a:r>
            <a:r>
              <a:rPr lang="nl-NL" dirty="0" err="1"/>
              <a:t>essential</a:t>
            </a:r>
            <a:r>
              <a:rPr lang="nl-NL" dirty="0"/>
              <a:t> held up </a:t>
            </a:r>
            <a:r>
              <a:rPr lang="nl-NL" dirty="0" err="1"/>
              <a:t>the</a:t>
            </a:r>
            <a:r>
              <a:rPr lang="nl-NL" dirty="0"/>
              <a:t> </a:t>
            </a:r>
            <a:r>
              <a:rPr lang="nl-NL" dirty="0" err="1"/>
              <a:t>transitioning</a:t>
            </a:r>
            <a:r>
              <a:rPr lang="nl-NL" dirty="0"/>
              <a:t> </a:t>
            </a:r>
            <a:r>
              <a:rPr lang="nl-NL" dirty="0" err="1"/>
              <a:t>to</a:t>
            </a:r>
            <a:r>
              <a:rPr lang="nl-NL" dirty="0"/>
              <a:t> </a:t>
            </a:r>
            <a:r>
              <a:rPr lang="nl-NL" dirty="0" err="1"/>
              <a:t>better</a:t>
            </a:r>
            <a:r>
              <a:rPr lang="nl-NL" dirty="0"/>
              <a:t> </a:t>
            </a:r>
            <a:r>
              <a:rPr lang="nl-NL" dirty="0" err="1"/>
              <a:t>technology</a:t>
            </a:r>
            <a:r>
              <a:rPr lang="nl-NL" dirty="0"/>
              <a:t> – e.g. </a:t>
            </a:r>
            <a:r>
              <a:rPr lang="nl-NL" dirty="0" err="1"/>
              <a:t>electric</a:t>
            </a:r>
            <a:r>
              <a:rPr lang="nl-NL" dirty="0"/>
              <a:t> </a:t>
            </a:r>
            <a:r>
              <a:rPr lang="nl-NL" dirty="0" err="1"/>
              <a:t>cars</a:t>
            </a:r>
            <a:r>
              <a:rPr lang="nl-NL" dirty="0"/>
              <a:t> in Germany. </a:t>
            </a:r>
          </a:p>
          <a:p>
            <a:endParaRPr lang="nl-NL" dirty="0"/>
          </a:p>
          <a:p>
            <a:r>
              <a:rPr lang="nl-NL" dirty="0" err="1"/>
              <a:t>Nationally</a:t>
            </a:r>
            <a:r>
              <a:rPr lang="nl-NL" dirty="0"/>
              <a:t> </a:t>
            </a:r>
            <a:r>
              <a:rPr lang="nl-NL" dirty="0" err="1"/>
              <a:t>shielded</a:t>
            </a:r>
            <a:r>
              <a:rPr lang="nl-NL" dirty="0"/>
              <a:t> </a:t>
            </a:r>
            <a:r>
              <a:rPr lang="nl-NL" dirty="0" err="1"/>
              <a:t>markets</a:t>
            </a:r>
            <a:r>
              <a:rPr lang="nl-NL" dirty="0"/>
              <a:t> in </a:t>
            </a:r>
            <a:r>
              <a:rPr lang="nl-NL" dirty="0" err="1"/>
              <a:t>which</a:t>
            </a:r>
            <a:r>
              <a:rPr lang="nl-NL" dirty="0"/>
              <a:t> </a:t>
            </a:r>
            <a:r>
              <a:rPr lang="nl-NL" dirty="0" err="1"/>
              <a:t>local</a:t>
            </a:r>
            <a:r>
              <a:rPr lang="nl-NL" dirty="0"/>
              <a:t> </a:t>
            </a:r>
            <a:r>
              <a:rPr lang="nl-NL" dirty="0" err="1"/>
              <a:t>firms</a:t>
            </a:r>
            <a:r>
              <a:rPr lang="nl-NL" dirty="0"/>
              <a:t> are </a:t>
            </a:r>
            <a:r>
              <a:rPr lang="nl-NL" dirty="0" err="1"/>
              <a:t>shielded</a:t>
            </a:r>
            <a:r>
              <a:rPr lang="nl-NL" dirty="0"/>
              <a:t> </a:t>
            </a:r>
            <a:r>
              <a:rPr lang="nl-NL" dirty="0" err="1"/>
              <a:t>from</a:t>
            </a:r>
            <a:r>
              <a:rPr lang="nl-NL" dirty="0"/>
              <a:t> real </a:t>
            </a:r>
            <a:r>
              <a:rPr lang="nl-NL" dirty="0" err="1"/>
              <a:t>competition</a:t>
            </a:r>
            <a:r>
              <a:rPr lang="nl-NL" dirty="0"/>
              <a:t> . </a:t>
            </a:r>
            <a:r>
              <a:rPr lang="nl-NL" dirty="0" err="1"/>
              <a:t>Become</a:t>
            </a:r>
            <a:r>
              <a:rPr lang="nl-NL" dirty="0"/>
              <a:t> laggards.</a:t>
            </a: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58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7</a:t>
            </a:fld>
            <a:endParaRPr lang="de-DE"/>
          </a:p>
        </p:txBody>
      </p:sp>
    </p:spTree>
    <p:extLst>
      <p:ext uri="{BB962C8B-B14F-4D97-AF65-F5344CB8AC3E}">
        <p14:creationId xmlns:p14="http://schemas.microsoft.com/office/powerpoint/2010/main" val="1698250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concentration much higher in domestic markets. (Okay, smaller: Sutton-effect.) But many markets are domestic RELEVANT markets.</a:t>
            </a:r>
          </a:p>
          <a:p>
            <a:r>
              <a:rPr lang="en-US" dirty="0"/>
              <a:t>Markets share (numerator) divided by size of the relevant market (denominator). Despite good COMP work, numerator has grown more than the denominator (if that moved at all).  </a:t>
            </a:r>
          </a:p>
          <a:p>
            <a:endParaRPr lang="en-US" dirty="0"/>
          </a:p>
          <a:p>
            <a:r>
              <a:rPr lang="en-US" dirty="0"/>
              <a:t>Well-known are consumer and SME banking; mobile telephony; household energy markets. But many more. </a:t>
            </a:r>
          </a:p>
          <a:p>
            <a:r>
              <a:rPr lang="en-US" dirty="0"/>
              <a:t>In part kept closed by vested interests – banks. With all sorts of lobbies for entry barriers (financial stability safety; information problems (how to appraise foreign collateral?); privacy).</a:t>
            </a:r>
          </a:p>
          <a:p>
            <a:endParaRPr lang="en-US" dirty="0"/>
          </a:p>
          <a:p>
            <a:r>
              <a:rPr lang="en-US" dirty="0"/>
              <a:t>Study: zoom in on relevant market dynamics. </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50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However</a:t>
            </a:r>
            <a:r>
              <a:rPr lang="nl-NL" dirty="0"/>
              <a:t>, </a:t>
            </a:r>
            <a:r>
              <a:rPr lang="nl-NL" dirty="0" err="1"/>
              <a:t>also</a:t>
            </a:r>
            <a:r>
              <a:rPr lang="nl-NL" dirty="0"/>
              <a:t> </a:t>
            </a:r>
            <a:r>
              <a:rPr lang="nl-NL" dirty="0" err="1"/>
              <a:t>the</a:t>
            </a:r>
            <a:r>
              <a:rPr lang="nl-NL" dirty="0"/>
              <a:t> </a:t>
            </a:r>
            <a:r>
              <a:rPr lang="nl-NL" dirty="0" err="1"/>
              <a:t>industry</a:t>
            </a:r>
            <a:r>
              <a:rPr lang="nl-NL" dirty="0"/>
              <a:t> </a:t>
            </a:r>
            <a:r>
              <a:rPr lang="nl-NL" dirty="0" err="1"/>
              <a:t>itself</a:t>
            </a:r>
            <a:r>
              <a:rPr lang="nl-NL" dirty="0"/>
              <a:t> wants </a:t>
            </a:r>
            <a:r>
              <a:rPr lang="nl-NL" dirty="0" err="1"/>
              <a:t>to</a:t>
            </a:r>
            <a:r>
              <a:rPr lang="nl-NL" dirty="0"/>
              <a:t> break </a:t>
            </a:r>
            <a:r>
              <a:rPr lang="nl-NL" dirty="0" err="1"/>
              <a:t>this</a:t>
            </a:r>
            <a:r>
              <a:rPr lang="nl-NL" dirty="0"/>
              <a:t> open. </a:t>
            </a:r>
          </a:p>
          <a:p>
            <a:r>
              <a:rPr lang="nl-NL" dirty="0"/>
              <a:t>European </a:t>
            </a:r>
            <a:r>
              <a:rPr lang="nl-NL" dirty="0" err="1"/>
              <a:t>Round</a:t>
            </a:r>
            <a:r>
              <a:rPr lang="nl-NL" dirty="0"/>
              <a:t> </a:t>
            </a:r>
            <a:r>
              <a:rPr lang="nl-NL" dirty="0" err="1"/>
              <a:t>Table</a:t>
            </a:r>
            <a:r>
              <a:rPr lang="nl-NL" dirty="0"/>
              <a:t> for </a:t>
            </a:r>
            <a:r>
              <a:rPr lang="nl-NL" dirty="0" err="1"/>
              <a:t>Industry</a:t>
            </a:r>
            <a:r>
              <a:rPr lang="nl-NL" dirty="0"/>
              <a:t>.</a:t>
            </a:r>
          </a:p>
          <a:p>
            <a:endParaRPr lang="nl-NL" dirty="0"/>
          </a:p>
          <a:p>
            <a:r>
              <a:rPr lang="nl-NL" dirty="0"/>
              <a:t>Most important missing market: </a:t>
            </a:r>
            <a:r>
              <a:rPr lang="nl-NL" dirty="0" err="1"/>
              <a:t>finance</a:t>
            </a:r>
            <a:r>
              <a:rPr lang="nl-NL" dirty="0"/>
              <a:t> for </a:t>
            </a:r>
            <a:r>
              <a:rPr lang="nl-NL" dirty="0" err="1"/>
              <a:t>start-ups</a:t>
            </a:r>
            <a:r>
              <a:rPr lang="nl-NL" dirty="0"/>
              <a:t>. </a:t>
            </a:r>
            <a:r>
              <a:rPr lang="nl-NL" dirty="0" err="1"/>
              <a:t>Which</a:t>
            </a:r>
            <a:r>
              <a:rPr lang="nl-NL" dirty="0"/>
              <a:t> </a:t>
            </a:r>
            <a:r>
              <a:rPr lang="nl-NL" dirty="0" err="1"/>
              <a:t>the</a:t>
            </a:r>
            <a:r>
              <a:rPr lang="nl-NL" dirty="0"/>
              <a:t> ERT wants </a:t>
            </a:r>
            <a:r>
              <a:rPr lang="nl-NL" dirty="0" err="1"/>
              <a:t>to</a:t>
            </a:r>
            <a:r>
              <a:rPr lang="nl-NL" dirty="0"/>
              <a:t> break open – </a:t>
            </a:r>
            <a:r>
              <a:rPr lang="nl-NL" dirty="0" err="1"/>
              <a:t>just</a:t>
            </a:r>
            <a:r>
              <a:rPr lang="nl-NL" dirty="0"/>
              <a:t> like </a:t>
            </a:r>
            <a:r>
              <a:rPr lang="nl-NL" dirty="0" err="1"/>
              <a:t>Letta</a:t>
            </a:r>
            <a:r>
              <a:rPr lang="nl-NL" dirty="0"/>
              <a:t> and </a:t>
            </a:r>
            <a:r>
              <a:rPr lang="nl-NL" dirty="0" err="1"/>
              <a:t>Draghi</a:t>
            </a:r>
            <a:r>
              <a:rPr lang="nl-NL" dirty="0"/>
              <a:t> do. </a:t>
            </a:r>
            <a:r>
              <a:rPr lang="nl-NL" dirty="0" err="1"/>
              <a:t>Capital</a:t>
            </a:r>
            <a:r>
              <a:rPr lang="nl-NL" dirty="0"/>
              <a:t> Markets Union (CMU).</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t>
            </a:r>
            <a:r>
              <a:rPr lang="nl-NL" dirty="0" err="1"/>
              <a:t>Note</a:t>
            </a:r>
            <a:r>
              <a:rPr lang="nl-NL" dirty="0"/>
              <a:t> </a:t>
            </a:r>
            <a:r>
              <a:rPr lang="nl-NL" dirty="0" err="1"/>
              <a:t>sure</a:t>
            </a:r>
            <a:r>
              <a:rPr lang="nl-NL" dirty="0"/>
              <a:t> ,</a:t>
            </a:r>
            <a:r>
              <a:rPr lang="nl-NL" dirty="0" err="1"/>
              <a:t>if</a:t>
            </a:r>
            <a:r>
              <a:rPr lang="nl-NL" dirty="0"/>
              <a:t> </a:t>
            </a:r>
            <a:r>
              <a:rPr lang="nl-NL" dirty="0" err="1"/>
              <a:t>the</a:t>
            </a:r>
            <a:r>
              <a:rPr lang="nl-NL" dirty="0"/>
              <a:t> </a:t>
            </a:r>
            <a:r>
              <a:rPr lang="nl-NL" dirty="0" err="1"/>
              <a:t>notorious</a:t>
            </a:r>
            <a:r>
              <a:rPr lang="nl-NL" dirty="0"/>
              <a:t> </a:t>
            </a:r>
            <a:r>
              <a:rPr lang="nl-NL" dirty="0" err="1"/>
              <a:t>vested</a:t>
            </a:r>
            <a:r>
              <a:rPr lang="nl-NL" dirty="0"/>
              <a:t> </a:t>
            </a:r>
            <a:r>
              <a:rPr lang="nl-NL" dirty="0" err="1"/>
              <a:t>interests</a:t>
            </a:r>
            <a:r>
              <a:rPr lang="nl-NL" dirty="0"/>
              <a:t> are at </a:t>
            </a:r>
            <a:r>
              <a:rPr lang="nl-NL" dirty="0" err="1"/>
              <a:t>the</a:t>
            </a:r>
            <a:r>
              <a:rPr lang="nl-NL" dirty="0"/>
              <a:t> </a:t>
            </a:r>
            <a:r>
              <a:rPr lang="nl-NL" dirty="0" err="1"/>
              <a:t>Round</a:t>
            </a:r>
            <a:r>
              <a:rPr lang="nl-NL" dirty="0"/>
              <a:t> </a:t>
            </a:r>
            <a:r>
              <a:rPr lang="nl-NL" dirty="0" err="1"/>
              <a:t>Table</a:t>
            </a:r>
            <a:r>
              <a:rPr lang="nl-NL" dirty="0"/>
              <a:t> …).</a:t>
            </a:r>
          </a:p>
          <a:p>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31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But </a:t>
            </a:r>
            <a:r>
              <a:rPr lang="nl-NL" dirty="0" err="1"/>
              <a:t>how</a:t>
            </a:r>
            <a:r>
              <a:rPr lang="nl-NL" dirty="0"/>
              <a:t> does ERT want </a:t>
            </a:r>
            <a:r>
              <a:rPr lang="nl-NL" dirty="0" err="1"/>
              <a:t>to</a:t>
            </a:r>
            <a:r>
              <a:rPr lang="nl-NL" dirty="0"/>
              <a:t> do </a:t>
            </a:r>
            <a:r>
              <a:rPr lang="nl-NL" dirty="0" err="1"/>
              <a:t>it</a:t>
            </a:r>
            <a:r>
              <a:rPr lang="nl-NL" dirty="0"/>
              <a:t>? Well, </a:t>
            </a:r>
            <a:r>
              <a:rPr lang="nl-NL" dirty="0" err="1"/>
              <a:t>tough</a:t>
            </a:r>
            <a:r>
              <a:rPr lang="nl-NL" dirty="0"/>
              <a:t> </a:t>
            </a:r>
            <a:r>
              <a:rPr lang="nl-NL" dirty="0" err="1"/>
              <a:t>competition</a:t>
            </a:r>
            <a:r>
              <a:rPr lang="nl-NL" dirty="0"/>
              <a:t> policy!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527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So</a:t>
            </a:r>
            <a:r>
              <a:rPr lang="nl-NL" dirty="0"/>
              <a:t> </a:t>
            </a:r>
            <a:r>
              <a:rPr lang="nl-NL" dirty="0" err="1"/>
              <a:t>what</a:t>
            </a:r>
            <a:r>
              <a:rPr lang="nl-NL" dirty="0"/>
              <a:t> </a:t>
            </a:r>
            <a:r>
              <a:rPr lang="nl-NL" dirty="0" err="1"/>
              <a:t>about</a:t>
            </a:r>
            <a:r>
              <a:rPr lang="nl-NL" dirty="0"/>
              <a:t> </a:t>
            </a:r>
            <a:r>
              <a:rPr lang="nl-NL" dirty="0" err="1"/>
              <a:t>that</a:t>
            </a:r>
            <a:r>
              <a:rPr lang="nl-NL" dirty="0"/>
              <a:t> </a:t>
            </a:r>
            <a:r>
              <a:rPr lang="nl-NL" dirty="0" err="1"/>
              <a:t>worrying</a:t>
            </a:r>
            <a:r>
              <a:rPr lang="nl-NL" dirty="0"/>
              <a:t> </a:t>
            </a:r>
            <a:r>
              <a:rPr lang="nl-NL" dirty="0" err="1"/>
              <a:t>left</a:t>
            </a:r>
            <a:r>
              <a:rPr lang="nl-NL" dirty="0"/>
              <a:t>-over </a:t>
            </a:r>
            <a:r>
              <a:rPr lang="nl-NL" dirty="0" err="1"/>
              <a:t>recommendation</a:t>
            </a:r>
            <a:r>
              <a:rPr lang="nl-NL" dirty="0"/>
              <a:t> in </a:t>
            </a:r>
            <a:r>
              <a:rPr lang="nl-NL" dirty="0" err="1"/>
              <a:t>Chapter</a:t>
            </a:r>
            <a:r>
              <a:rPr lang="nl-NL" dirty="0"/>
              <a:t> 3.1 – </a:t>
            </a:r>
            <a:r>
              <a:rPr lang="nl-NL" dirty="0" err="1"/>
              <a:t>that</a:t>
            </a:r>
            <a:r>
              <a:rPr lang="nl-NL" dirty="0"/>
              <a:t> </a:t>
            </a:r>
            <a:r>
              <a:rPr lang="nl-NL" dirty="0" err="1"/>
              <a:t>the</a:t>
            </a:r>
            <a:r>
              <a:rPr lang="nl-NL" dirty="0"/>
              <a:t> </a:t>
            </a:r>
            <a:r>
              <a:rPr lang="nl-NL" dirty="0" err="1"/>
              <a:t>reviewers</a:t>
            </a:r>
            <a:r>
              <a:rPr lang="nl-NL" dirty="0"/>
              <a:t> of </a:t>
            </a:r>
            <a:r>
              <a:rPr lang="nl-NL" dirty="0" err="1"/>
              <a:t>Chapter</a:t>
            </a:r>
            <a:r>
              <a:rPr lang="nl-NL" dirty="0"/>
              <a:t> 4 </a:t>
            </a:r>
            <a:r>
              <a:rPr lang="nl-NL" dirty="0" err="1"/>
              <a:t>did</a:t>
            </a:r>
            <a:r>
              <a:rPr lang="nl-NL" dirty="0"/>
              <a:t> </a:t>
            </a:r>
            <a:r>
              <a:rPr lang="nl-NL" dirty="0" err="1"/>
              <a:t>not</a:t>
            </a:r>
            <a:r>
              <a:rPr lang="nl-NL" dirty="0"/>
              <a:t> catch, </a:t>
            </a:r>
            <a:r>
              <a:rPr lang="nl-NL" dirty="0" err="1"/>
              <a:t>it</a:t>
            </a:r>
            <a:r>
              <a:rPr lang="nl-NL" dirty="0"/>
              <a:t> </a:t>
            </a:r>
            <a:r>
              <a:rPr lang="nl-NL" dirty="0" err="1"/>
              <a:t>seems</a:t>
            </a:r>
            <a:r>
              <a:rPr lang="nl-NL" dirty="0"/>
              <a:t>?</a:t>
            </a:r>
          </a:p>
          <a:p>
            <a:r>
              <a:rPr lang="nl-NL" dirty="0" err="1"/>
              <a:t>Gets</a:t>
            </a:r>
            <a:r>
              <a:rPr lang="nl-NL" dirty="0"/>
              <a:t> </a:t>
            </a:r>
            <a:r>
              <a:rPr lang="nl-NL" dirty="0" err="1"/>
              <a:t>merger</a:t>
            </a:r>
            <a:r>
              <a:rPr lang="nl-NL" dirty="0"/>
              <a:t> control al wrong and </a:t>
            </a:r>
            <a:r>
              <a:rPr lang="nl-NL" dirty="0" err="1"/>
              <a:t>upside</a:t>
            </a:r>
            <a:r>
              <a:rPr lang="nl-NL" dirty="0"/>
              <a:t>-down – as Benoit </a:t>
            </a:r>
            <a:r>
              <a:rPr lang="nl-NL" dirty="0" err="1"/>
              <a:t>Coeuré</a:t>
            </a:r>
            <a:r>
              <a:rPr lang="nl-NL" dirty="0"/>
              <a:t> (president of </a:t>
            </a:r>
            <a:r>
              <a:rPr lang="nl-NL" dirty="0" err="1"/>
              <a:t>the</a:t>
            </a:r>
            <a:r>
              <a:rPr lang="nl-NL" dirty="0"/>
              <a:t> French </a:t>
            </a:r>
            <a:r>
              <a:rPr lang="nl-NL" dirty="0" err="1"/>
              <a:t>Competition</a:t>
            </a:r>
            <a:r>
              <a:rPr lang="nl-NL" dirty="0"/>
              <a:t> </a:t>
            </a:r>
            <a:r>
              <a:rPr lang="nl-NL" dirty="0" err="1"/>
              <a:t>Authority</a:t>
            </a:r>
            <a:r>
              <a:rPr lang="nl-NL" dirty="0"/>
              <a:t>) </a:t>
            </a:r>
            <a:r>
              <a:rPr lang="nl-NL" dirty="0" err="1"/>
              <a:t>pointed</a:t>
            </a:r>
            <a:r>
              <a:rPr lang="nl-NL" dirty="0"/>
              <a:t> out in his </a:t>
            </a:r>
            <a:r>
              <a:rPr lang="nl-NL" dirty="0" err="1"/>
              <a:t>early</a:t>
            </a:r>
            <a:r>
              <a:rPr lang="nl-NL" dirty="0"/>
              <a:t> review of </a:t>
            </a:r>
            <a:r>
              <a:rPr lang="nl-NL" dirty="0" err="1"/>
              <a:t>the</a:t>
            </a:r>
            <a:r>
              <a:rPr lang="nl-NL" dirty="0"/>
              <a:t> </a:t>
            </a:r>
            <a:r>
              <a:rPr lang="nl-NL" dirty="0" err="1"/>
              <a:t>Letta</a:t>
            </a:r>
            <a:r>
              <a:rPr lang="nl-NL" dirty="0"/>
              <a:t> report.</a:t>
            </a:r>
          </a:p>
          <a:p>
            <a:r>
              <a:rPr lang="nl-NL" dirty="0" err="1"/>
              <a:t>Instead</a:t>
            </a:r>
            <a:r>
              <a:rPr lang="nl-NL" dirty="0"/>
              <a:t> of “</a:t>
            </a:r>
            <a:r>
              <a:rPr lang="nl-NL" dirty="0" err="1"/>
              <a:t>defining</a:t>
            </a:r>
            <a:r>
              <a:rPr lang="nl-NL" dirty="0"/>
              <a:t>” </a:t>
            </a:r>
            <a:r>
              <a:rPr lang="nl-NL" dirty="0" err="1"/>
              <a:t>the</a:t>
            </a:r>
            <a:r>
              <a:rPr lang="nl-NL" dirty="0"/>
              <a:t> </a:t>
            </a:r>
            <a:r>
              <a:rPr lang="nl-NL" dirty="0" err="1"/>
              <a:t>telecomm</a:t>
            </a:r>
            <a:r>
              <a:rPr lang="nl-NL" dirty="0"/>
              <a:t> market, </a:t>
            </a:r>
            <a:r>
              <a:rPr lang="nl-NL" dirty="0" err="1"/>
              <a:t>this</a:t>
            </a:r>
            <a:r>
              <a:rPr lang="nl-NL" dirty="0"/>
              <a:t> </a:t>
            </a:r>
            <a:r>
              <a:rPr lang="nl-NL" dirty="0" err="1"/>
              <a:t>should</a:t>
            </a:r>
            <a:r>
              <a:rPr lang="nl-NL" dirty="0"/>
              <a:t> </a:t>
            </a:r>
            <a:r>
              <a:rPr lang="nl-NL" dirty="0" err="1"/>
              <a:t>read</a:t>
            </a:r>
            <a:r>
              <a:rPr lang="nl-NL" dirty="0"/>
              <a:t> “First </a:t>
            </a:r>
            <a:r>
              <a:rPr lang="nl-NL" dirty="0" err="1"/>
              <a:t>create</a:t>
            </a:r>
            <a:r>
              <a:rPr lang="nl-NL" dirty="0"/>
              <a:t> …”</a:t>
            </a:r>
          </a:p>
          <a:p>
            <a:endParaRPr lang="nl-NL" dirty="0"/>
          </a:p>
          <a:p>
            <a:r>
              <a:rPr lang="nl-NL" dirty="0" err="1"/>
              <a:t>Until</a:t>
            </a:r>
            <a:r>
              <a:rPr lang="nl-NL" dirty="0"/>
              <a:t> </a:t>
            </a:r>
            <a:r>
              <a:rPr lang="nl-NL" dirty="0" err="1"/>
              <a:t>the</a:t>
            </a:r>
            <a:r>
              <a:rPr lang="nl-NL" dirty="0"/>
              <a:t> </a:t>
            </a:r>
            <a:r>
              <a:rPr lang="nl-NL" dirty="0" err="1"/>
              <a:t>denominator</a:t>
            </a:r>
            <a:r>
              <a:rPr lang="nl-NL" dirty="0"/>
              <a:t> is </a:t>
            </a:r>
            <a:r>
              <a:rPr lang="nl-NL" dirty="0" err="1"/>
              <a:t>enlarged</a:t>
            </a:r>
            <a:r>
              <a:rPr lang="nl-NL" dirty="0"/>
              <a:t> (ie </a:t>
            </a:r>
            <a:r>
              <a:rPr lang="nl-NL" dirty="0" err="1"/>
              <a:t>larger</a:t>
            </a:r>
            <a:r>
              <a:rPr lang="nl-NL" dirty="0"/>
              <a:t> relevant market), we </a:t>
            </a:r>
            <a:r>
              <a:rPr lang="nl-NL" dirty="0" err="1"/>
              <a:t>should</a:t>
            </a:r>
            <a:r>
              <a:rPr lang="nl-NL" dirty="0"/>
              <a:t> </a:t>
            </a:r>
            <a:r>
              <a:rPr lang="nl-NL" dirty="0" err="1"/>
              <a:t>not</a:t>
            </a:r>
            <a:r>
              <a:rPr lang="nl-NL" dirty="0"/>
              <a:t> </a:t>
            </a:r>
            <a:r>
              <a:rPr lang="nl-NL" dirty="0" err="1"/>
              <a:t>allow</a:t>
            </a:r>
            <a:r>
              <a:rPr lang="nl-NL" dirty="0"/>
              <a:t> “</a:t>
            </a:r>
            <a:r>
              <a:rPr lang="nl-NL" dirty="0" err="1"/>
              <a:t>mergers</a:t>
            </a:r>
            <a:r>
              <a:rPr lang="nl-NL" dirty="0"/>
              <a:t> </a:t>
            </a:r>
            <a:r>
              <a:rPr lang="nl-NL" dirty="0" err="1"/>
              <a:t>to</a:t>
            </a:r>
            <a:r>
              <a:rPr lang="nl-NL" dirty="0"/>
              <a:t> </a:t>
            </a:r>
            <a:r>
              <a:rPr lang="nl-NL" dirty="0" err="1"/>
              <a:t>scale</a:t>
            </a:r>
            <a:r>
              <a:rPr lang="nl-NL" dirty="0"/>
              <a:t>”. </a:t>
            </a:r>
            <a:r>
              <a:rPr lang="nl-NL" dirty="0" err="1"/>
              <a:t>Those</a:t>
            </a:r>
            <a:r>
              <a:rPr lang="nl-NL" dirty="0"/>
              <a:t> are </a:t>
            </a:r>
            <a:r>
              <a:rPr lang="nl-NL" dirty="0" err="1"/>
              <a:t>not</a:t>
            </a:r>
            <a:r>
              <a:rPr lang="nl-NL" dirty="0"/>
              <a:t> </a:t>
            </a:r>
            <a:r>
              <a:rPr lang="nl-NL" dirty="0" err="1"/>
              <a:t>going</a:t>
            </a:r>
            <a:r>
              <a:rPr lang="nl-NL" dirty="0"/>
              <a:t> </a:t>
            </a:r>
            <a:r>
              <a:rPr lang="nl-NL" dirty="0" err="1"/>
              <a:t>to</a:t>
            </a:r>
            <a:r>
              <a:rPr lang="nl-NL" dirty="0"/>
              <a:t> lead </a:t>
            </a:r>
            <a:r>
              <a:rPr lang="nl-NL" dirty="0" err="1"/>
              <a:t>to</a:t>
            </a:r>
            <a:r>
              <a:rPr lang="nl-NL" dirty="0"/>
              <a:t> market </a:t>
            </a:r>
            <a:r>
              <a:rPr lang="nl-NL" dirty="0" err="1"/>
              <a:t>integration</a:t>
            </a:r>
            <a:r>
              <a:rPr lang="nl-NL" dirty="0"/>
              <a:t> – and </a:t>
            </a:r>
            <a:r>
              <a:rPr lang="nl-NL" dirty="0" err="1"/>
              <a:t>they</a:t>
            </a:r>
            <a:r>
              <a:rPr lang="nl-NL" dirty="0"/>
              <a:t> </a:t>
            </a:r>
            <a:r>
              <a:rPr lang="nl-NL" dirty="0" err="1"/>
              <a:t>will</a:t>
            </a:r>
            <a:r>
              <a:rPr lang="nl-NL" dirty="0"/>
              <a:t> </a:t>
            </a:r>
            <a:r>
              <a:rPr lang="nl-NL" dirty="0" err="1"/>
              <a:t>only</a:t>
            </a:r>
            <a:r>
              <a:rPr lang="nl-NL" dirty="0"/>
              <a:t> slow down </a:t>
            </a:r>
            <a:r>
              <a:rPr lang="nl-NL" dirty="0" err="1"/>
              <a:t>Sschumpeterian</a:t>
            </a:r>
            <a:r>
              <a:rPr lang="nl-NL" dirty="0"/>
              <a:t> </a:t>
            </a:r>
            <a:r>
              <a:rPr lang="nl-NL" dirty="0" err="1"/>
              <a:t>competition</a:t>
            </a:r>
            <a:r>
              <a:rPr lang="nl-NL" dirty="0"/>
              <a:t> and market </a:t>
            </a:r>
            <a:r>
              <a:rPr lang="nl-NL" dirty="0" err="1"/>
              <a:t>dynamism</a:t>
            </a:r>
            <a:r>
              <a:rPr lang="nl-NL" dirty="0"/>
              <a:t>. </a:t>
            </a:r>
          </a:p>
          <a:p>
            <a:endParaRPr lang="nl-NL" dirty="0"/>
          </a:p>
          <a:p>
            <a:r>
              <a:rPr lang="nl-NL" dirty="0"/>
              <a:t>[For mind </a:t>
            </a:r>
            <a:r>
              <a:rPr lang="nl-NL" dirty="0" err="1"/>
              <a:t>you</a:t>
            </a:r>
            <a:r>
              <a:rPr lang="nl-NL" dirty="0"/>
              <a:t>, </a:t>
            </a:r>
            <a:r>
              <a:rPr lang="nl-NL" dirty="0" err="1"/>
              <a:t>while</a:t>
            </a:r>
            <a:r>
              <a:rPr lang="nl-NL" dirty="0"/>
              <a:t> 27 operators </a:t>
            </a:r>
            <a:r>
              <a:rPr lang="nl-NL" dirty="0" err="1"/>
              <a:t>may</a:t>
            </a:r>
            <a:r>
              <a:rPr lang="nl-NL" dirty="0"/>
              <a:t> </a:t>
            </a:r>
            <a:r>
              <a:rPr lang="nl-NL" dirty="0" err="1"/>
              <a:t>be</a:t>
            </a:r>
            <a:r>
              <a:rPr lang="nl-NL" dirty="0"/>
              <a:t> </a:t>
            </a:r>
            <a:r>
              <a:rPr lang="nl-NL" dirty="0" err="1"/>
              <a:t>very</a:t>
            </a:r>
            <a:r>
              <a:rPr lang="nl-NL" dirty="0"/>
              <a:t> </a:t>
            </a:r>
            <a:r>
              <a:rPr lang="nl-NL" dirty="0" err="1"/>
              <a:t>many</a:t>
            </a:r>
            <a:r>
              <a:rPr lang="nl-NL" dirty="0"/>
              <a:t> more </a:t>
            </a:r>
            <a:r>
              <a:rPr lang="nl-NL" dirty="0" err="1"/>
              <a:t>than</a:t>
            </a:r>
            <a:r>
              <a:rPr lang="nl-NL" dirty="0"/>
              <a:t> in China or </a:t>
            </a:r>
            <a:r>
              <a:rPr lang="nl-NL" dirty="0" err="1"/>
              <a:t>the</a:t>
            </a:r>
            <a:r>
              <a:rPr lang="nl-NL" dirty="0"/>
              <a:t> US, </a:t>
            </a:r>
            <a:r>
              <a:rPr lang="nl-NL" dirty="0" err="1"/>
              <a:t>that</a:t>
            </a:r>
            <a:r>
              <a:rPr lang="nl-NL" dirty="0"/>
              <a:t> </a:t>
            </a:r>
            <a:r>
              <a:rPr lang="nl-NL" dirty="0" err="1"/>
              <a:t>could</a:t>
            </a:r>
            <a:r>
              <a:rPr lang="nl-NL" dirty="0"/>
              <a:t> </a:t>
            </a:r>
            <a:r>
              <a:rPr lang="nl-NL" dirty="0" err="1"/>
              <a:t>still</a:t>
            </a:r>
            <a:r>
              <a:rPr lang="nl-NL" dirty="0"/>
              <a:t> </a:t>
            </a:r>
            <a:r>
              <a:rPr lang="nl-NL" dirty="0" err="1"/>
              <a:t>be</a:t>
            </a:r>
            <a:r>
              <a:rPr lang="nl-NL" dirty="0"/>
              <a:t> 27 </a:t>
            </a:r>
            <a:r>
              <a:rPr lang="nl-NL" dirty="0" err="1"/>
              <a:t>local</a:t>
            </a:r>
            <a:r>
              <a:rPr lang="nl-NL" dirty="0"/>
              <a:t> </a:t>
            </a:r>
            <a:r>
              <a:rPr lang="nl-NL" dirty="0" err="1"/>
              <a:t>national</a:t>
            </a:r>
            <a:r>
              <a:rPr lang="nl-NL" dirty="0"/>
              <a:t> monopolies – </a:t>
            </a:r>
            <a:r>
              <a:rPr lang="nl-NL" dirty="0" err="1"/>
              <a:t>maybe</a:t>
            </a:r>
            <a:r>
              <a:rPr lang="nl-NL" dirty="0"/>
              <a:t> even half </a:t>
            </a:r>
            <a:r>
              <a:rPr lang="nl-NL" dirty="0" err="1"/>
              <a:t>the</a:t>
            </a:r>
            <a:r>
              <a:rPr lang="nl-NL" dirty="0"/>
              <a:t> </a:t>
            </a:r>
            <a:r>
              <a:rPr lang="nl-NL" dirty="0" err="1"/>
              <a:t>number</a:t>
            </a:r>
            <a:r>
              <a:rPr lang="nl-NL" dirty="0"/>
              <a:t> (54) </a:t>
            </a:r>
            <a:r>
              <a:rPr lang="nl-NL" dirty="0" err="1"/>
              <a:t>needed</a:t>
            </a:r>
            <a:r>
              <a:rPr lang="nl-NL" dirty="0"/>
              <a:t> </a:t>
            </a:r>
            <a:r>
              <a:rPr lang="nl-NL" dirty="0" err="1"/>
              <a:t>if</a:t>
            </a:r>
            <a:r>
              <a:rPr lang="nl-NL" dirty="0"/>
              <a:t> these 27 do </a:t>
            </a:r>
            <a:r>
              <a:rPr lang="nl-NL" dirty="0" err="1"/>
              <a:t>not</a:t>
            </a:r>
            <a:r>
              <a:rPr lang="nl-NL" dirty="0"/>
              <a:t> enter </a:t>
            </a:r>
            <a:r>
              <a:rPr lang="nl-NL" dirty="0" err="1"/>
              <a:t>into</a:t>
            </a:r>
            <a:r>
              <a:rPr lang="nl-NL" dirty="0"/>
              <a:t> </a:t>
            </a:r>
            <a:r>
              <a:rPr lang="nl-NL" dirty="0" err="1"/>
              <a:t>each</a:t>
            </a:r>
            <a:r>
              <a:rPr lang="nl-NL" dirty="0"/>
              <a:t> </a:t>
            </a:r>
            <a:r>
              <a:rPr lang="nl-NL" dirty="0" err="1"/>
              <a:t>others</a:t>
            </a:r>
            <a:r>
              <a:rPr lang="nl-NL" dirty="0"/>
              <a:t> home </a:t>
            </a:r>
            <a:r>
              <a:rPr lang="nl-NL" dirty="0" err="1"/>
              <a:t>markets</a:t>
            </a:r>
            <a:r>
              <a:rPr lang="nl-NL" dirty="0"/>
              <a: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But </a:t>
            </a:r>
            <a:r>
              <a:rPr lang="nl-NL" dirty="0" err="1"/>
              <a:t>that</a:t>
            </a:r>
            <a:r>
              <a:rPr lang="nl-NL" dirty="0"/>
              <a:t> is a </a:t>
            </a:r>
            <a:r>
              <a:rPr lang="nl-NL" dirty="0" err="1"/>
              <a:t>task</a:t>
            </a:r>
            <a:r>
              <a:rPr lang="nl-NL" dirty="0"/>
              <a:t> for DG GROW, </a:t>
            </a:r>
            <a:r>
              <a:rPr lang="nl-NL" dirty="0" err="1"/>
              <a:t>not</a:t>
            </a:r>
            <a:r>
              <a:rPr lang="nl-NL" dirty="0"/>
              <a:t> COMP!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290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Commissioner</a:t>
            </a:r>
            <a:r>
              <a:rPr lang="nl-NL" dirty="0"/>
              <a:t> for </a:t>
            </a:r>
            <a:r>
              <a:rPr lang="nl-NL" dirty="0" err="1"/>
              <a:t>Internal</a:t>
            </a:r>
            <a:r>
              <a:rPr lang="nl-NL" dirty="0"/>
              <a:t> Market – i.e. </a:t>
            </a:r>
            <a:r>
              <a:rPr lang="nl-NL" dirty="0" err="1"/>
              <a:t>Prosperity</a:t>
            </a:r>
            <a:r>
              <a:rPr lang="nl-NL" dirty="0"/>
              <a:t> and Industrial </a:t>
            </a:r>
            <a:r>
              <a:rPr lang="nl-NL" dirty="0" err="1"/>
              <a:t>Strategy</a:t>
            </a:r>
            <a:r>
              <a:rPr lang="nl-NL" dirty="0"/>
              <a:t>. Market </a:t>
            </a:r>
            <a:r>
              <a:rPr lang="nl-NL" dirty="0" err="1"/>
              <a:t>enlargement</a:t>
            </a:r>
            <a:r>
              <a:rPr lang="nl-NL" dirty="0"/>
              <a:t> </a:t>
            </a:r>
            <a:r>
              <a:rPr lang="nl-NL" dirty="0" err="1"/>
              <a:t>there</a:t>
            </a:r>
            <a:r>
              <a:rPr lang="nl-NL" dirty="0"/>
              <a:t>. At last – </a:t>
            </a:r>
            <a:r>
              <a:rPr lang="nl-NL" dirty="0" err="1"/>
              <a:t>Letta</a:t>
            </a:r>
            <a:r>
              <a:rPr lang="nl-NL" dirty="0"/>
              <a:t>; decades of hold-up.</a:t>
            </a:r>
          </a:p>
          <a:p>
            <a:r>
              <a:rPr lang="nl-NL" dirty="0"/>
              <a:t>Single Market </a:t>
            </a:r>
            <a:r>
              <a:rPr lang="nl-NL" dirty="0" err="1"/>
              <a:t>Enforcement</a:t>
            </a:r>
            <a:r>
              <a:rPr lang="nl-NL" dirty="0"/>
              <a:t> Taskforce – </a:t>
            </a:r>
            <a:r>
              <a:rPr lang="nl-NL" dirty="0" err="1"/>
              <a:t>not</a:t>
            </a:r>
            <a:r>
              <a:rPr lang="nl-NL" dirty="0"/>
              <a:t> </a:t>
            </a:r>
            <a:r>
              <a:rPr lang="nl-NL" dirty="0" err="1"/>
              <a:t>exactly</a:t>
            </a:r>
            <a:r>
              <a:rPr lang="nl-NL" dirty="0"/>
              <a:t> a DG MINT, as ERT calls for, but “</a:t>
            </a:r>
            <a:r>
              <a:rPr lang="nl-NL" dirty="0" err="1"/>
              <a:t>reinforced</a:t>
            </a:r>
            <a:r>
              <a:rPr lang="nl-NL" dirty="0"/>
              <a:t>”.</a:t>
            </a:r>
          </a:p>
          <a:p>
            <a:endParaRPr lang="nl-NL" dirty="0"/>
          </a:p>
          <a:p>
            <a:r>
              <a:rPr lang="nl-NL" dirty="0" err="1"/>
              <a:t>Once</a:t>
            </a:r>
            <a:r>
              <a:rPr lang="nl-NL" dirty="0"/>
              <a:t> </a:t>
            </a:r>
            <a:r>
              <a:rPr lang="nl-NL" dirty="0" err="1"/>
              <a:t>markets</a:t>
            </a:r>
            <a:r>
              <a:rPr lang="nl-NL" dirty="0"/>
              <a:t> are </a:t>
            </a:r>
            <a:r>
              <a:rPr lang="nl-NL" dirty="0" err="1"/>
              <a:t>wider</a:t>
            </a:r>
            <a:r>
              <a:rPr lang="nl-NL" dirty="0"/>
              <a:t>, </a:t>
            </a:r>
            <a:r>
              <a:rPr lang="nl-NL" dirty="0" err="1"/>
              <a:t>larger</a:t>
            </a:r>
            <a:r>
              <a:rPr lang="nl-NL" dirty="0"/>
              <a:t> </a:t>
            </a:r>
            <a:r>
              <a:rPr lang="nl-NL" dirty="0" err="1"/>
              <a:t>denominator</a:t>
            </a:r>
            <a:r>
              <a:rPr lang="nl-NL" dirty="0"/>
              <a:t>; </a:t>
            </a:r>
            <a:r>
              <a:rPr lang="nl-NL" dirty="0" err="1"/>
              <a:t>allows</a:t>
            </a:r>
            <a:r>
              <a:rPr lang="nl-NL" dirty="0"/>
              <a:t> for </a:t>
            </a:r>
            <a:r>
              <a:rPr lang="nl-NL" dirty="0" err="1"/>
              <a:t>larger</a:t>
            </a:r>
            <a:r>
              <a:rPr lang="nl-NL" dirty="0"/>
              <a:t> </a:t>
            </a:r>
            <a:r>
              <a:rPr lang="nl-NL" dirty="0" err="1"/>
              <a:t>numerator</a:t>
            </a:r>
            <a:r>
              <a:rPr lang="nl-NL" dirty="0"/>
              <a:t>.</a:t>
            </a:r>
          </a:p>
          <a:p>
            <a:endParaRPr lang="nl-NL" dirty="0"/>
          </a:p>
          <a:p>
            <a:r>
              <a:rPr lang="nl-NL" dirty="0"/>
              <a:t>De </a:t>
            </a:r>
            <a:r>
              <a:rPr lang="nl-NL" dirty="0" err="1"/>
              <a:t>denominator</a:t>
            </a:r>
            <a:r>
              <a:rPr lang="nl-NL" dirty="0"/>
              <a:t> (</a:t>
            </a:r>
            <a:r>
              <a:rPr lang="nl-NL" dirty="0" err="1"/>
              <a:t>size</a:t>
            </a:r>
            <a:r>
              <a:rPr lang="nl-NL" dirty="0"/>
              <a:t> of </a:t>
            </a:r>
            <a:r>
              <a:rPr lang="nl-NL" dirty="0" err="1"/>
              <a:t>the</a:t>
            </a:r>
            <a:r>
              <a:rPr lang="nl-NL" dirty="0"/>
              <a:t> relevant market) is DG </a:t>
            </a:r>
            <a:r>
              <a:rPr lang="nl-NL" dirty="0" err="1"/>
              <a:t>GROW’s</a:t>
            </a:r>
            <a:r>
              <a:rPr lang="nl-NL" dirty="0"/>
              <a:t> </a:t>
            </a:r>
            <a:r>
              <a:rPr lang="nl-NL" dirty="0" err="1"/>
              <a:t>responsibility</a:t>
            </a:r>
            <a:r>
              <a:rPr lang="nl-NL" dirty="0"/>
              <a:t>. </a:t>
            </a:r>
            <a:r>
              <a:rPr lang="nl-NL" dirty="0" err="1"/>
              <a:t>Not</a:t>
            </a:r>
            <a:r>
              <a:rPr lang="nl-NL" dirty="0"/>
              <a:t> </a:t>
            </a:r>
            <a:r>
              <a:rPr lang="nl-NL" dirty="0" err="1"/>
              <a:t>something</a:t>
            </a:r>
            <a:r>
              <a:rPr lang="nl-NL" dirty="0"/>
              <a:t> </a:t>
            </a:r>
            <a:r>
              <a:rPr lang="nl-NL" dirty="0" err="1"/>
              <a:t>that</a:t>
            </a:r>
            <a:r>
              <a:rPr lang="nl-NL" dirty="0"/>
              <a:t> COMP </a:t>
            </a:r>
            <a:r>
              <a:rPr lang="nl-NL" dirty="0" err="1"/>
              <a:t>can</a:t>
            </a:r>
            <a:r>
              <a:rPr lang="nl-NL" dirty="0"/>
              <a:t> </a:t>
            </a:r>
            <a:r>
              <a:rPr lang="nl-NL" dirty="0" err="1"/>
              <a:t>increase</a:t>
            </a:r>
            <a:r>
              <a:rPr lang="nl-NL" dirty="0"/>
              <a:t> </a:t>
            </a:r>
            <a:r>
              <a:rPr lang="nl-NL" dirty="0" err="1"/>
              <a:t>simply</a:t>
            </a:r>
            <a:r>
              <a:rPr lang="nl-NL" dirty="0"/>
              <a:t> </a:t>
            </a:r>
            <a:r>
              <a:rPr lang="nl-NL" dirty="0" err="1"/>
              <a:t>by</a:t>
            </a:r>
            <a:r>
              <a:rPr lang="nl-NL" dirty="0"/>
              <a:t> </a:t>
            </a:r>
            <a:r>
              <a:rPr lang="nl-NL" dirty="0" err="1"/>
              <a:t>allowing</a:t>
            </a:r>
            <a:r>
              <a:rPr lang="nl-NL" dirty="0"/>
              <a:t> cross-border </a:t>
            </a:r>
            <a:r>
              <a:rPr lang="nl-NL" dirty="0" err="1"/>
              <a:t>mergers</a:t>
            </a:r>
            <a:r>
              <a:rPr lang="nl-NL" dirty="0"/>
              <a:t>.</a:t>
            </a:r>
          </a:p>
          <a:p>
            <a:endParaRPr lang="nl-NL" dirty="0"/>
          </a:p>
          <a:p>
            <a:r>
              <a:rPr lang="nl-NL" dirty="0"/>
              <a:t>Is </a:t>
            </a:r>
            <a:r>
              <a:rPr lang="nl-NL" dirty="0" err="1"/>
              <a:t>there</a:t>
            </a:r>
            <a:r>
              <a:rPr lang="nl-NL" dirty="0"/>
              <a:t> </a:t>
            </a:r>
            <a:r>
              <a:rPr lang="nl-NL" dirty="0" err="1"/>
              <a:t>then</a:t>
            </a:r>
            <a:r>
              <a:rPr lang="nl-NL" dirty="0"/>
              <a:t> </a:t>
            </a:r>
            <a:r>
              <a:rPr lang="nl-NL" dirty="0" err="1"/>
              <a:t>nothing</a:t>
            </a:r>
            <a:r>
              <a:rPr lang="nl-NL" dirty="0"/>
              <a:t> for COMP? Is </a:t>
            </a:r>
            <a:r>
              <a:rPr lang="nl-NL" dirty="0" err="1"/>
              <a:t>competition</a:t>
            </a:r>
            <a:r>
              <a:rPr lang="nl-NL" dirty="0"/>
              <a:t> policy a side-</a:t>
            </a:r>
            <a:r>
              <a:rPr lang="nl-NL" dirty="0" err="1"/>
              <a:t>dish</a:t>
            </a:r>
            <a:r>
              <a:rPr lang="nl-NL" dirty="0"/>
              <a:t>? No. </a:t>
            </a:r>
          </a:p>
          <a:p>
            <a:r>
              <a:rPr lang="nl-NL" dirty="0"/>
              <a:t>[Mind </a:t>
            </a:r>
            <a:r>
              <a:rPr lang="nl-NL" dirty="0" err="1"/>
              <a:t>you</a:t>
            </a:r>
            <a:r>
              <a:rPr lang="nl-NL" dirty="0"/>
              <a:t>: </a:t>
            </a:r>
            <a:r>
              <a:rPr lang="nl-NL" dirty="0" err="1"/>
              <a:t>competition</a:t>
            </a:r>
            <a:r>
              <a:rPr lang="nl-NL" dirty="0"/>
              <a:t> is a public </a:t>
            </a:r>
            <a:r>
              <a:rPr lang="nl-NL" dirty="0" err="1"/>
              <a:t>good</a:t>
            </a:r>
            <a:r>
              <a:rPr lang="nl-NL" dirty="0"/>
              <a:t> </a:t>
            </a:r>
            <a:r>
              <a:rPr lang="nl-NL" dirty="0" err="1"/>
              <a:t>itself</a:t>
            </a:r>
            <a:r>
              <a:rPr lang="nl-NL" dirty="0"/>
              <a:t> – </a:t>
            </a:r>
            <a:r>
              <a:rPr lang="nl-NL" dirty="0" err="1"/>
              <a:t>with</a:t>
            </a:r>
            <a:r>
              <a:rPr lang="nl-NL" dirty="0"/>
              <a:t> </a:t>
            </a:r>
            <a:r>
              <a:rPr lang="nl-NL" dirty="0" err="1"/>
              <a:t>lots</a:t>
            </a:r>
            <a:r>
              <a:rPr lang="nl-NL" dirty="0"/>
              <a:t> of </a:t>
            </a:r>
            <a:r>
              <a:rPr lang="nl-NL" dirty="0" err="1"/>
              <a:t>positive</a:t>
            </a:r>
            <a:r>
              <a:rPr lang="nl-NL" dirty="0"/>
              <a:t> </a:t>
            </a:r>
            <a:r>
              <a:rPr lang="nl-NL" dirty="0" err="1"/>
              <a:t>externalities</a:t>
            </a:r>
            <a:r>
              <a:rPr lang="nl-NL" dirty="0"/>
              <a:t>.]</a:t>
            </a:r>
          </a:p>
          <a:p>
            <a:endParaRPr lang="nl-NL" dirty="0"/>
          </a:p>
          <a:p>
            <a:r>
              <a:rPr lang="nl-NL" dirty="0" err="1"/>
              <a:t>Draghi</a:t>
            </a:r>
            <a:r>
              <a:rPr lang="nl-NL" dirty="0"/>
              <a:t> report </a:t>
            </a:r>
            <a:r>
              <a:rPr lang="nl-NL" dirty="0" err="1"/>
              <a:t>revamps</a:t>
            </a:r>
            <a:r>
              <a:rPr lang="nl-NL" dirty="0"/>
              <a:t> NCT (</a:t>
            </a:r>
            <a:r>
              <a:rPr lang="nl-NL" dirty="0" err="1"/>
              <a:t>thanks</a:t>
            </a:r>
            <a:r>
              <a:rPr lang="nl-NL" dirty="0"/>
              <a:t> </a:t>
            </a:r>
            <a:r>
              <a:rPr lang="nl-NL" dirty="0" err="1"/>
              <a:t>to</a:t>
            </a:r>
            <a:r>
              <a:rPr lang="nl-NL" dirty="0"/>
              <a:t> Fiona):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205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 9 in Chapter 3, page 303 of Draghi report Part B.</a:t>
            </a:r>
          </a:p>
          <a:p>
            <a:endParaRPr lang="en-US" dirty="0"/>
          </a:p>
          <a:p>
            <a:r>
              <a:rPr lang="en-US" dirty="0"/>
              <a:t>NCT can clean out barriers to European market integration. From little to larger. That way, COMP can help create the EU wide market size that may allow mergers to scale – on that larger market. With a larger denominator, we can have larger numerator.</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23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Shelved after a full trajectory – including Regulatory Impact Assessment.</a:t>
            </a:r>
          </a:p>
          <a:p>
            <a:r>
              <a:rPr lang="en-US" dirty="0"/>
              <a:t>Ready to be dusted off and used for European Market Integration.</a:t>
            </a:r>
          </a:p>
          <a:p>
            <a:endParaRPr lang="en-US" dirty="0"/>
          </a:p>
          <a:p>
            <a:r>
              <a:rPr lang="en-US" dirty="0"/>
              <a:t>Let me leave it at </a:t>
            </a:r>
            <a:r>
              <a:rPr lang="en-US"/>
              <a:t>this for now.</a:t>
            </a:r>
            <a:endParaRPr lang="nl-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C6B115-09AB-44D6-A0C9-FD3075B6D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25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8</a:t>
            </a:fld>
            <a:endParaRPr lang="de-DE"/>
          </a:p>
        </p:txBody>
      </p:sp>
    </p:spTree>
    <p:extLst>
      <p:ext uri="{BB962C8B-B14F-4D97-AF65-F5344CB8AC3E}">
        <p14:creationId xmlns:p14="http://schemas.microsoft.com/office/powerpoint/2010/main" val="347178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effectLst/>
                <a:latin typeface="Segoe UI" panose="020B0502040204020203" pitchFamily="34" charset="0"/>
              </a:rPr>
              <a:t>Growing gap between leaders and followers and declining competitive disruption at the top. </a:t>
            </a:r>
          </a:p>
          <a:p>
            <a:endParaRPr lang="de-DE"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High barriers to entry protect the rents of incumbents, reduce technology diffusion and constrain the entry of younger firms, which are more likely to innovate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9</a:t>
            </a:fld>
            <a:endParaRPr lang="de-DE"/>
          </a:p>
        </p:txBody>
      </p:sp>
    </p:spTree>
    <p:extLst>
      <p:ext uri="{BB962C8B-B14F-4D97-AF65-F5344CB8AC3E}">
        <p14:creationId xmlns:p14="http://schemas.microsoft.com/office/powerpoint/2010/main" val="235438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The rise of the superstars has led to reduced creative destruction/incentives to </a:t>
            </a:r>
            <a:r>
              <a:rPr lang="en-US" sz="1200" dirty="0" err="1">
                <a:effectLst/>
                <a:latin typeface="Segoe UI" panose="020B0502040204020203" pitchFamily="34" charset="0"/>
              </a:rPr>
              <a:t>innnovate</a:t>
            </a:r>
            <a:r>
              <a:rPr lang="en-US" sz="1200" dirty="0">
                <a:effectLst/>
                <a:latin typeface="Segoe UI" panose="020B0502040204020203" pitchFamily="34" charset="0"/>
              </a:rPr>
              <a:t>/invest. See Aghion, </a:t>
            </a:r>
            <a:r>
              <a:rPr lang="en-US" sz="1200" dirty="0" err="1">
                <a:effectLst/>
                <a:latin typeface="Segoe UI" panose="020B0502040204020203" pitchFamily="34" charset="0"/>
              </a:rPr>
              <a:t>Akcigit</a:t>
            </a:r>
            <a:r>
              <a:rPr lang="en-US" sz="1200" dirty="0">
                <a:effectLst/>
                <a:latin typeface="Segoe UI" panose="020B0502040204020203" pitchFamily="34" charset="0"/>
              </a:rPr>
              <a:t>, De Ridder</a:t>
            </a:r>
            <a:br>
              <a:rPr lang="en-US" sz="1200" dirty="0">
                <a:effectLst/>
                <a:latin typeface="Segoe UI" panose="020B0502040204020203" pitchFamily="34" charset="0"/>
              </a:rPr>
            </a:br>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10</a:t>
            </a:fld>
            <a:endParaRPr lang="de-DE"/>
          </a:p>
        </p:txBody>
      </p:sp>
    </p:spTree>
    <p:extLst>
      <p:ext uri="{BB962C8B-B14F-4D97-AF65-F5344CB8AC3E}">
        <p14:creationId xmlns:p14="http://schemas.microsoft.com/office/powerpoint/2010/main" val="2486005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13</a:t>
            </a:fld>
            <a:endParaRPr lang="de-DE"/>
          </a:p>
        </p:txBody>
      </p:sp>
    </p:spTree>
    <p:extLst>
      <p:ext uri="{BB962C8B-B14F-4D97-AF65-F5344CB8AC3E}">
        <p14:creationId xmlns:p14="http://schemas.microsoft.com/office/powerpoint/2010/main" val="167849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14</a:t>
            </a:fld>
            <a:endParaRPr lang="de-DE"/>
          </a:p>
        </p:txBody>
      </p:sp>
    </p:spTree>
    <p:extLst>
      <p:ext uri="{BB962C8B-B14F-4D97-AF65-F5344CB8AC3E}">
        <p14:creationId xmlns:p14="http://schemas.microsoft.com/office/powerpoint/2010/main" val="3049936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Firm size is a key factor driving ICT investments, as the fixed costs related to process </a:t>
            </a:r>
            <a:r>
              <a:rPr lang="en-US" sz="1800" b="0" i="0" u="none" strike="noStrike" baseline="0" dirty="0" err="1">
                <a:solidFill>
                  <a:srgbClr val="000000"/>
                </a:solidFill>
                <a:latin typeface="Arial" panose="020B0604020202020204" pitchFamily="34" charset="0"/>
              </a:rPr>
              <a:t>reorganisation</a:t>
            </a:r>
            <a:r>
              <a:rPr lang="en-US" sz="1800" b="0" i="0" u="none" strike="noStrike" baseline="0" dirty="0">
                <a:solidFill>
                  <a:srgbClr val="000000"/>
                </a:solidFill>
                <a:latin typeface="Arial" panose="020B0604020202020204" pitchFamily="34" charset="0"/>
              </a:rPr>
              <a:t> weigh particularly on SMEs. High administrative requirements make it harder for euro area firms to grow to a sufficient size. In the United States, firms with more than 250 employees account for almost 60% of total employment (Slide 7). In the euro area, the share is between 12 and 37%.</a:t>
            </a:r>
          </a:p>
        </p:txBody>
      </p:sp>
      <p:sp>
        <p:nvSpPr>
          <p:cNvPr id="4" name="Slide Number Placeholder 3"/>
          <p:cNvSpPr>
            <a:spLocks noGrp="1"/>
          </p:cNvSpPr>
          <p:nvPr>
            <p:ph type="sldNum" sz="quarter" idx="5"/>
          </p:nvPr>
        </p:nvSpPr>
        <p:spPr/>
        <p:txBody>
          <a:bodyPr/>
          <a:lstStyle/>
          <a:p>
            <a:pPr>
              <a:defRPr/>
            </a:pPr>
            <a:fld id="{716FC78E-5DB2-EF44-97C3-9870110DD900}" type="slidenum">
              <a:rPr lang="de-DE" smtClean="0"/>
              <a:pPr>
                <a:defRPr/>
              </a:pPr>
              <a:t>15</a:t>
            </a:fld>
            <a:endParaRPr lang="de-DE"/>
          </a:p>
        </p:txBody>
      </p:sp>
    </p:spTree>
    <p:extLst>
      <p:ext uri="{BB962C8B-B14F-4D97-AF65-F5344CB8AC3E}">
        <p14:creationId xmlns:p14="http://schemas.microsoft.com/office/powerpoint/2010/main" val="2252278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 Id="rId5" Type="http://schemas.openxmlformats.org/officeDocument/2006/relationships/image" Target="../media/image25.jpe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alphaModFix/>
          </a:blip>
          <a:srcRect/>
          <a:stretch/>
        </p:blipFill>
        <p:spPr>
          <a:xfrm>
            <a:off x="0" y="1850288"/>
            <a:ext cx="12192000" cy="5018345"/>
          </a:xfrm>
          <a:prstGeom prst="rect">
            <a:avLst/>
          </a:prstGeom>
          <a:noFill/>
          <a:ln>
            <a:noFill/>
          </a:ln>
        </p:spPr>
      </p:pic>
      <p:sp>
        <p:nvSpPr>
          <p:cNvPr id="149" name="Google Shape;149;p38"/>
          <p:cNvSpPr/>
          <p:nvPr/>
        </p:nvSpPr>
        <p:spPr>
          <a:xfrm>
            <a:off x="0" y="1078174"/>
            <a:ext cx="12192000" cy="2890800"/>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936563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971707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4568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70695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846110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176839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140673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753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34673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25165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2824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62828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3850983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264201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46524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1514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580592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0"/>
        <p:cNvGrpSpPr/>
        <p:nvPr/>
      </p:nvGrpSpPr>
      <p:grpSpPr>
        <a:xfrm>
          <a:off x="0" y="0"/>
          <a:ext cx="0" cy="0"/>
          <a:chOff x="0" y="0"/>
          <a:chExt cx="0" cy="0"/>
        </a:xfrm>
      </p:grpSpPr>
      <p:sp>
        <p:nvSpPr>
          <p:cNvPr id="41" name="Google Shape;41;p26"/>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2" name="Google Shape;42;p26"/>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26"/>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6"/>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45" name="Google Shape;45;p26"/>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857103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alphaModFix/>
          </a:blip>
          <a:srcRect/>
          <a:stretch/>
        </p:blipFill>
        <p:spPr>
          <a:xfrm>
            <a:off x="0" y="1850288"/>
            <a:ext cx="12192000" cy="5018345"/>
          </a:xfrm>
          <a:prstGeom prst="rect">
            <a:avLst/>
          </a:prstGeom>
          <a:noFill/>
          <a:ln>
            <a:noFill/>
          </a:ln>
        </p:spPr>
      </p:pic>
      <p:sp>
        <p:nvSpPr>
          <p:cNvPr id="149" name="Google Shape;149;p38"/>
          <p:cNvSpPr/>
          <p:nvPr/>
        </p:nvSpPr>
        <p:spPr>
          <a:xfrm>
            <a:off x="0" y="1078174"/>
            <a:ext cx="12192000" cy="2890800"/>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579611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4280609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54359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74" name="Google Shape;174;p41"/>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5" name="Google Shape;175;p41"/>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6" name="Google Shape;176;p41"/>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400"/>
              <a:buNone/>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7" name="Google Shape;177;p41"/>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644538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63452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 name="Google Shape;16;p22"/>
          <p:cNvSpPr/>
          <p:nvPr/>
        </p:nvSpPr>
        <p:spPr>
          <a:xfrm>
            <a:off x="0" y="1078173"/>
            <a:ext cx="12192000" cy="5779827"/>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4"/>
              </a:solidFill>
              <a:latin typeface="Arial"/>
              <a:ea typeface="Arial"/>
              <a:cs typeface="Arial"/>
              <a:sym typeface="Arial"/>
            </a:endParaRPr>
          </a:p>
        </p:txBody>
      </p:sp>
      <p:sp>
        <p:nvSpPr>
          <p:cNvPr id="18" name="Google Shape;18;p22"/>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22"/>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Google Shape;20;p22"/>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 name="Google Shape;21;p22"/>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22"/>
          <p:cNvCxnSpPr/>
          <p:nvPr/>
        </p:nvCxnSpPr>
        <p:spPr>
          <a:xfrm>
            <a:off x="846746" y="1978925"/>
            <a:ext cx="0" cy="4879075"/>
          </a:xfrm>
          <a:prstGeom prst="straightConnector1">
            <a:avLst/>
          </a:prstGeom>
          <a:noFill/>
          <a:ln w="28575" cap="flat" cmpd="sng">
            <a:solidFill>
              <a:schemeClr val="accent5"/>
            </a:solidFill>
            <a:prstDash val="solid"/>
            <a:miter lim="800000"/>
            <a:headEnd type="none" w="sm" len="sm"/>
            <a:tailEnd type="none" w="sm" len="sm"/>
          </a:ln>
        </p:spPr>
      </p:cxnSp>
      <p:pic>
        <p:nvPicPr>
          <p:cNvPr id="2" name="Google Shape;17;p22" descr="European Commission">
            <a:extLst>
              <a:ext uri="{FF2B5EF4-FFF2-40B4-BE49-F238E27FC236}">
                <a16:creationId xmlns:a16="http://schemas.microsoft.com/office/drawing/2014/main" id="{B45F4576-0280-9ABD-3693-C3C51E11FA18}"/>
              </a:ext>
            </a:extLst>
          </p:cNvPr>
          <p:cNvPicPr preferRelativeResize="0"/>
          <p:nvPr userDrawn="1"/>
        </p:nvPicPr>
        <p:blipFill rotWithShape="1">
          <a:blip r:embed="rId2">
            <a:alphaModFix/>
          </a:blip>
          <a:srcRect/>
          <a:stretch/>
        </p:blipFill>
        <p:spPr>
          <a:xfrm>
            <a:off x="5388933" y="258042"/>
            <a:ext cx="1659793" cy="1152460"/>
          </a:xfrm>
          <a:prstGeom prst="rect">
            <a:avLst/>
          </a:prstGeom>
          <a:noFill/>
          <a:ln>
            <a:noFill/>
          </a:ln>
        </p:spPr>
      </p:pic>
    </p:spTree>
    <p:extLst>
      <p:ext uri="{BB962C8B-B14F-4D97-AF65-F5344CB8AC3E}">
        <p14:creationId xmlns:p14="http://schemas.microsoft.com/office/powerpoint/2010/main" val="694684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26"/>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2" name="Google Shape;42;p26"/>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26"/>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6"/>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45" name="Google Shape;45;p26"/>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1202064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st slide (option 1)">
  <p:cSld name="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342899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43" name="Google Shape;143;p37"/>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4" name="Google Shape;144;p37"/>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45" name="Google Shape;145;p37"/>
          <p:cNvCxnSpPr/>
          <p:nvPr/>
        </p:nvCxnSpPr>
        <p:spPr>
          <a:xfrm>
            <a:off x="838200" y="0"/>
            <a:ext cx="0" cy="2362711"/>
          </a:xfrm>
          <a:prstGeom prst="straightConnector1">
            <a:avLst/>
          </a:prstGeom>
          <a:noFill/>
          <a:ln w="28575" cap="flat" cmpd="sng">
            <a:solidFill>
              <a:schemeClr val="dk2"/>
            </a:solidFill>
            <a:prstDash val="solid"/>
            <a:miter lim="800000"/>
            <a:headEnd type="none" w="sm" len="sm"/>
            <a:tailEnd type="none" w="sm" len="sm"/>
          </a:ln>
        </p:spPr>
      </p:cxnSp>
    </p:spTree>
    <p:extLst>
      <p:ext uri="{BB962C8B-B14F-4D97-AF65-F5344CB8AC3E}">
        <p14:creationId xmlns:p14="http://schemas.microsoft.com/office/powerpoint/2010/main" val="2370570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alphaModFix/>
          </a:blip>
          <a:srcRect/>
          <a:stretch/>
        </p:blipFill>
        <p:spPr>
          <a:xfrm>
            <a:off x="0" y="1850288"/>
            <a:ext cx="12192000" cy="5018345"/>
          </a:xfrm>
          <a:prstGeom prst="rect">
            <a:avLst/>
          </a:prstGeom>
          <a:noFill/>
          <a:ln>
            <a:noFill/>
          </a:ln>
        </p:spPr>
      </p:pic>
      <p:sp>
        <p:nvSpPr>
          <p:cNvPr id="149" name="Google Shape;149;p38"/>
          <p:cNvSpPr/>
          <p:nvPr/>
        </p:nvSpPr>
        <p:spPr>
          <a:xfrm>
            <a:off x="0" y="1078174"/>
            <a:ext cx="12192000" cy="2890800"/>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34010499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763061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611485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6651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0" name="Google Shape;180;p42"/>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cxnSp>
        <p:nvCxnSpPr>
          <p:cNvPr id="181" name="Google Shape;181;p42"/>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2"/>
      </p:bgRef>
    </p:bg>
    <p:spTree>
      <p:nvGrpSpPr>
        <p:cNvPr id="1" name=""/>
        <p:cNvGrpSpPr/>
        <p:nvPr/>
      </p:nvGrpSpPr>
      <p:grpSpPr>
        <a:xfrm>
          <a:off x="0" y="0"/>
          <a:ext cx="0" cy="0"/>
          <a:chOff x="0" y="0"/>
          <a:chExt cx="0" cy="0"/>
        </a:xfrm>
      </p:grpSpPr>
      <p:sp>
        <p:nvSpPr>
          <p:cNvPr id="7" name="Rettangolo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10" name="Rettangolo 9"/>
          <p:cNvSpPr/>
          <p:nvPr/>
        </p:nvSpPr>
        <p:spPr>
          <a:xfrm>
            <a:off x="-12192" y="6053328"/>
            <a:ext cx="2999232" cy="713232"/>
          </a:xfrm>
          <a:prstGeom prst="rect">
            <a:avLst/>
          </a:prstGeom>
          <a:solidFill>
            <a:srgbClr val="FF93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11" name="Rettangolo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8" name="Titolo 7"/>
          <p:cNvSpPr>
            <a:spLocks noGrp="1"/>
          </p:cNvSpPr>
          <p:nvPr>
            <p:ph type="ctrTitle"/>
          </p:nvPr>
        </p:nvSpPr>
        <p:spPr>
          <a:xfrm>
            <a:off x="3149600" y="4038600"/>
            <a:ext cx="8636000" cy="1828800"/>
          </a:xfrm>
        </p:spPr>
        <p:txBody>
          <a:bodyPr anchor="b"/>
          <a:lstStyle>
            <a:lvl1pPr>
              <a:defRPr cap="all" baseline="0"/>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endParaRPr lang="it-IT"/>
          </a:p>
        </p:txBody>
      </p:sp>
      <p:sp>
        <p:nvSpPr>
          <p:cNvPr id="17" name="Segnaposto piè di pagina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it-IT">
              <a:solidFill>
                <a:srgbClr val="CDD7D9"/>
              </a:solidFill>
            </a:endParaRPr>
          </a:p>
        </p:txBody>
      </p:sp>
      <p:sp>
        <p:nvSpPr>
          <p:cNvPr id="29" name="Segnaposto numero diapositiva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E7A41E1B-4F70-4964-A407-84C68BE8251C}" type="slidenum">
              <a:rPr lang="it-IT" smtClean="0">
                <a:solidFill>
                  <a:srgbClr val="CDD7D9"/>
                </a:solidFill>
              </a:rPr>
              <a:pPr/>
              <a:t>‹#›</a:t>
            </a:fld>
            <a:endParaRPr lang="it-IT">
              <a:solidFill>
                <a:srgbClr val="CDD7D9"/>
              </a:solidFill>
            </a:endParaRPr>
          </a:p>
        </p:txBody>
      </p:sp>
      <p:pic>
        <p:nvPicPr>
          <p:cNvPr id="2" name="Immagin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175" y="419100"/>
            <a:ext cx="2072051" cy="556594"/>
          </a:xfrm>
          <a:prstGeom prst="rect">
            <a:avLst/>
          </a:prstGeom>
        </p:spPr>
      </p:pic>
    </p:spTree>
    <p:extLst>
      <p:ext uri="{BB962C8B-B14F-4D97-AF65-F5344CB8AC3E}">
        <p14:creationId xmlns:p14="http://schemas.microsoft.com/office/powerpoint/2010/main" val="3284522900"/>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816864" y="228600"/>
            <a:ext cx="10871200" cy="990600"/>
          </a:xfrm>
        </p:spPr>
        <p:txBody>
          <a:bodyPr/>
          <a:lstStyle/>
          <a:p>
            <a:r>
              <a:rPr kumimoji="0" lang="it-IT"/>
              <a:t>Fare clic per modificare lo stile del titolo</a:t>
            </a:r>
            <a:endParaRPr kumimoji="0" lang="en-US"/>
          </a:p>
        </p:txBody>
      </p:sp>
      <p:sp>
        <p:nvSpPr>
          <p:cNvPr id="4" name="Segnaposto data 3"/>
          <p:cNvSpPr>
            <a:spLocks noGrp="1"/>
          </p:cNvSpPr>
          <p:nvPr>
            <p:ph type="dt" sz="half" idx="10"/>
          </p:nvPr>
        </p:nvSpPr>
        <p:spPr/>
        <p:txBody>
          <a:bodyPr/>
          <a:lstStyle/>
          <a:p>
            <a:endParaRPr lang="it-IT" dirty="0">
              <a:solidFill>
                <a:srgbClr val="434342"/>
              </a:solidFill>
            </a:endParaRPr>
          </a:p>
        </p:txBody>
      </p:sp>
      <p:sp>
        <p:nvSpPr>
          <p:cNvPr id="5" name="Segnaposto piè di pagina 4"/>
          <p:cNvSpPr>
            <a:spLocks noGrp="1"/>
          </p:cNvSpPr>
          <p:nvPr>
            <p:ph type="ftr" sz="quarter" idx="11"/>
          </p:nvPr>
        </p:nvSpPr>
        <p:spPr/>
        <p:txBody>
          <a:bodyPr/>
          <a:lstStyle/>
          <a:p>
            <a:endParaRPr lang="it-IT">
              <a:solidFill>
                <a:srgbClr val="434342"/>
              </a:solidFill>
            </a:endParaRPr>
          </a:p>
        </p:txBody>
      </p:sp>
      <p:sp>
        <p:nvSpPr>
          <p:cNvPr id="6" name="Segnaposto numero diapositiva 5"/>
          <p:cNvSpPr>
            <a:spLocks noGrp="1"/>
          </p:cNvSpPr>
          <p:nvPr>
            <p:ph type="sldNum" sz="quarter" idx="12"/>
          </p:nvPr>
        </p:nvSpPr>
        <p:spPr/>
        <p:txBody>
          <a:bodyPr/>
          <a:lstStyle>
            <a:lvl1pPr>
              <a:defRPr>
                <a:solidFill>
                  <a:srgbClr val="FFFFFF"/>
                </a:solidFill>
              </a:defRPr>
            </a:lvl1pPr>
          </a:lstStyle>
          <a:p>
            <a:fld id="{E7A41E1B-4F70-4964-A407-84C68BE8251C}" type="slidenum">
              <a:rPr lang="it-IT" smtClean="0"/>
              <a:pPr/>
              <a:t>‹#›</a:t>
            </a:fld>
            <a:endParaRPr lang="it-IT"/>
          </a:p>
        </p:txBody>
      </p:sp>
      <p:sp>
        <p:nvSpPr>
          <p:cNvPr id="8" name="Segnaposto contenuto 7"/>
          <p:cNvSpPr>
            <a:spLocks noGrp="1"/>
          </p:cNvSpPr>
          <p:nvPr>
            <p:ph sz="quarter" idx="1"/>
          </p:nvPr>
        </p:nvSpPr>
        <p:spPr>
          <a:xfrm>
            <a:off x="816864" y="1600200"/>
            <a:ext cx="10871200" cy="44958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Tree>
    <p:extLst>
      <p:ext uri="{BB962C8B-B14F-4D97-AF65-F5344CB8AC3E}">
        <p14:creationId xmlns:p14="http://schemas.microsoft.com/office/powerpoint/2010/main" val="3011394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1"/>
      </p:bgRef>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7" name="Rettangolo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8" name="Rettangolo 7"/>
          <p:cNvSpPr/>
          <p:nvPr/>
        </p:nvSpPr>
        <p:spPr>
          <a:xfrm>
            <a:off x="0" y="1600200"/>
            <a:ext cx="1727200" cy="990600"/>
          </a:xfrm>
          <a:prstGeom prst="rect">
            <a:avLst/>
          </a:prstGeom>
          <a:solidFill>
            <a:srgbClr val="FF93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9" name="Rettangolo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2" name="Titolo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it-IT"/>
              <a:t>Fare clic per modificare lo stile del titolo</a:t>
            </a:r>
            <a:endParaRPr kumimoji="0" lang="en-US"/>
          </a:p>
        </p:txBody>
      </p:sp>
      <p:sp>
        <p:nvSpPr>
          <p:cNvPr id="12" name="Segnaposto data 11"/>
          <p:cNvSpPr>
            <a:spLocks noGrp="1"/>
          </p:cNvSpPr>
          <p:nvPr>
            <p:ph type="dt" sz="half" idx="10"/>
          </p:nvPr>
        </p:nvSpPr>
        <p:spPr>
          <a:xfrm>
            <a:off x="9860131" y="6248401"/>
            <a:ext cx="1823868" cy="365125"/>
          </a:xfrm>
        </p:spPr>
        <p:txBody>
          <a:bodyPr/>
          <a:lstStyle/>
          <a:p>
            <a:endParaRPr lang="it-IT">
              <a:solidFill>
                <a:srgbClr val="434342"/>
              </a:solidFill>
            </a:endParaRPr>
          </a:p>
        </p:txBody>
      </p:sp>
      <p:sp>
        <p:nvSpPr>
          <p:cNvPr id="13" name="Segnaposto numero diapositiva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E7A41E1B-4F70-4964-A407-84C68BE8251C}" type="slidenum">
              <a:rPr lang="it-IT" smtClean="0"/>
              <a:pPr/>
              <a:t>‹#›</a:t>
            </a:fld>
            <a:endParaRPr lang="it-IT"/>
          </a:p>
        </p:txBody>
      </p:sp>
      <p:sp>
        <p:nvSpPr>
          <p:cNvPr id="14" name="Segnaposto piè di pagina 13"/>
          <p:cNvSpPr>
            <a:spLocks noGrp="1"/>
          </p:cNvSpPr>
          <p:nvPr>
            <p:ph type="ftr" sz="quarter" idx="12"/>
          </p:nvPr>
        </p:nvSpPr>
        <p:spPr>
          <a:xfrm>
            <a:off x="812801" y="6248207"/>
            <a:ext cx="8846105" cy="365125"/>
          </a:xfrm>
        </p:spPr>
        <p:txBody>
          <a:bodyPr/>
          <a:lstStyle/>
          <a:p>
            <a:endParaRPr lang="it-IT" dirty="0">
              <a:solidFill>
                <a:srgbClr val="434342"/>
              </a:solidFill>
            </a:endParaRPr>
          </a:p>
        </p:txBody>
      </p:sp>
      <p:pic>
        <p:nvPicPr>
          <p:cNvPr id="11" name="Immagin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grpSp>
        <p:nvGrpSpPr>
          <p:cNvPr id="17" name="Group 16">
            <a:extLst>
              <a:ext uri="{FF2B5EF4-FFF2-40B4-BE49-F238E27FC236}">
                <a16:creationId xmlns:a16="http://schemas.microsoft.com/office/drawing/2014/main" id="{D7035A3E-02D2-8A4D-470E-EA6B71F5402A}"/>
              </a:ext>
            </a:extLst>
          </p:cNvPr>
          <p:cNvGrpSpPr/>
          <p:nvPr userDrawn="1"/>
        </p:nvGrpSpPr>
        <p:grpSpPr>
          <a:xfrm>
            <a:off x="862497" y="6260420"/>
            <a:ext cx="7555015" cy="343379"/>
            <a:chOff x="646872" y="6260419"/>
            <a:chExt cx="5666261" cy="343379"/>
          </a:xfrm>
        </p:grpSpPr>
        <p:pic>
          <p:nvPicPr>
            <p:cNvPr id="4" name="Picture 3">
              <a:extLst>
                <a:ext uri="{FF2B5EF4-FFF2-40B4-BE49-F238E27FC236}">
                  <a16:creationId xmlns:a16="http://schemas.microsoft.com/office/drawing/2014/main" id="{0B18AE56-196B-8693-F898-70487F1CA210}"/>
                </a:ext>
              </a:extLst>
            </p:cNvPr>
            <p:cNvPicPr>
              <a:picLocks noChangeAspect="1"/>
            </p:cNvPicPr>
            <p:nvPr userDrawn="1"/>
          </p:nvPicPr>
          <p:blipFill>
            <a:blip r:embed="rId3"/>
            <a:stretch>
              <a:fillRect/>
            </a:stretch>
          </p:blipFill>
          <p:spPr>
            <a:xfrm>
              <a:off x="646872" y="6363080"/>
              <a:ext cx="1118505" cy="137608"/>
            </a:xfrm>
            <a:prstGeom prst="rect">
              <a:avLst/>
            </a:prstGeom>
          </p:spPr>
        </p:pic>
        <p:pic>
          <p:nvPicPr>
            <p:cNvPr id="6" name="Picture 5">
              <a:extLst>
                <a:ext uri="{FF2B5EF4-FFF2-40B4-BE49-F238E27FC236}">
                  <a16:creationId xmlns:a16="http://schemas.microsoft.com/office/drawing/2014/main" id="{C841E97A-4C6F-B0A6-6D92-439B0A5617BC}"/>
                </a:ext>
              </a:extLst>
            </p:cNvPr>
            <p:cNvPicPr>
              <a:picLocks noChangeAspect="1"/>
            </p:cNvPicPr>
            <p:nvPr userDrawn="1"/>
          </p:nvPicPr>
          <p:blipFill>
            <a:blip r:embed="rId4"/>
            <a:stretch>
              <a:fillRect/>
            </a:stretch>
          </p:blipFill>
          <p:spPr>
            <a:xfrm>
              <a:off x="3067581" y="6325336"/>
              <a:ext cx="929521" cy="228620"/>
            </a:xfrm>
            <a:prstGeom prst="rect">
              <a:avLst/>
            </a:prstGeom>
          </p:spPr>
        </p:pic>
        <p:pic>
          <p:nvPicPr>
            <p:cNvPr id="10" name="Picture 9">
              <a:extLst>
                <a:ext uri="{FF2B5EF4-FFF2-40B4-BE49-F238E27FC236}">
                  <a16:creationId xmlns:a16="http://schemas.microsoft.com/office/drawing/2014/main" id="{9167D981-AEF1-48C0-354E-D467F99ED9EA}"/>
                </a:ext>
              </a:extLst>
            </p:cNvPr>
            <p:cNvPicPr>
              <a:picLocks noChangeAspect="1"/>
            </p:cNvPicPr>
            <p:nvPr userDrawn="1"/>
          </p:nvPicPr>
          <p:blipFill>
            <a:blip r:embed="rId5"/>
            <a:stretch>
              <a:fillRect/>
            </a:stretch>
          </p:blipFill>
          <p:spPr>
            <a:xfrm>
              <a:off x="4111647" y="6260419"/>
              <a:ext cx="1056550" cy="343379"/>
            </a:xfrm>
            <a:prstGeom prst="rect">
              <a:avLst/>
            </a:prstGeom>
          </p:spPr>
        </p:pic>
        <p:pic>
          <p:nvPicPr>
            <p:cNvPr id="15" name="Picture 14">
              <a:extLst>
                <a:ext uri="{FF2B5EF4-FFF2-40B4-BE49-F238E27FC236}">
                  <a16:creationId xmlns:a16="http://schemas.microsoft.com/office/drawing/2014/main" id="{E2D3732A-FB45-35F1-E269-65986F4200BA}"/>
                </a:ext>
              </a:extLst>
            </p:cNvPr>
            <p:cNvPicPr>
              <a:picLocks noChangeAspect="1"/>
            </p:cNvPicPr>
            <p:nvPr userDrawn="1"/>
          </p:nvPicPr>
          <p:blipFill>
            <a:blip r:embed="rId6"/>
            <a:stretch>
              <a:fillRect/>
            </a:stretch>
          </p:blipFill>
          <p:spPr>
            <a:xfrm>
              <a:off x="5256583" y="6282582"/>
              <a:ext cx="1056550" cy="271374"/>
            </a:xfrm>
            <a:prstGeom prst="rect">
              <a:avLst/>
            </a:prstGeom>
          </p:spPr>
        </p:pic>
        <p:pic>
          <p:nvPicPr>
            <p:cNvPr id="16" name="Picture 15" descr="A black and orange logo&#10;&#10;Description automatically generated">
              <a:extLst>
                <a:ext uri="{FF2B5EF4-FFF2-40B4-BE49-F238E27FC236}">
                  <a16:creationId xmlns:a16="http://schemas.microsoft.com/office/drawing/2014/main" id="{26F39E7E-5077-D24A-2032-F3EE7C93500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31926"/>
            <a:stretch/>
          </p:blipFill>
          <p:spPr bwMode="auto">
            <a:xfrm>
              <a:off x="1937249" y="6325336"/>
              <a:ext cx="1022350" cy="23304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61205846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9" name="Segnaposto contenuto 8"/>
          <p:cNvSpPr>
            <a:spLocks noGrp="1"/>
          </p:cNvSpPr>
          <p:nvPr>
            <p:ph sz="quarter" idx="1"/>
          </p:nvPr>
        </p:nvSpPr>
        <p:spPr>
          <a:xfrm>
            <a:off x="812800" y="1589567"/>
            <a:ext cx="51816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1" name="Segnaposto contenuto 10"/>
          <p:cNvSpPr>
            <a:spLocks noGrp="1"/>
          </p:cNvSpPr>
          <p:nvPr>
            <p:ph sz="quarter" idx="2"/>
          </p:nvPr>
        </p:nvSpPr>
        <p:spPr>
          <a:xfrm>
            <a:off x="6459868" y="1589567"/>
            <a:ext cx="51816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8" name="Segnaposto data 7"/>
          <p:cNvSpPr>
            <a:spLocks noGrp="1"/>
          </p:cNvSpPr>
          <p:nvPr>
            <p:ph type="dt" sz="half" idx="15"/>
          </p:nvPr>
        </p:nvSpPr>
        <p:spPr/>
        <p:txBody>
          <a:bodyPr rtlCol="0"/>
          <a:lstStyle/>
          <a:p>
            <a:endParaRPr lang="it-IT">
              <a:solidFill>
                <a:srgbClr val="434342"/>
              </a:solidFill>
            </a:endParaRPr>
          </a:p>
        </p:txBody>
      </p:sp>
      <p:sp>
        <p:nvSpPr>
          <p:cNvPr id="10" name="Segnaposto numero diapositiva 9"/>
          <p:cNvSpPr>
            <a:spLocks noGrp="1"/>
          </p:cNvSpPr>
          <p:nvPr>
            <p:ph type="sldNum" sz="quarter" idx="16"/>
          </p:nvPr>
        </p:nvSpPr>
        <p:spPr/>
        <p:txBody>
          <a:bodyPr rtlCol="0"/>
          <a:lstStyle/>
          <a:p>
            <a:fld id="{E7A41E1B-4F70-4964-A407-84C68BE8251C}" type="slidenum">
              <a:rPr lang="it-IT" smtClean="0"/>
              <a:pPr/>
              <a:t>‹#›</a:t>
            </a:fld>
            <a:endParaRPr lang="it-IT"/>
          </a:p>
        </p:txBody>
      </p:sp>
      <p:sp>
        <p:nvSpPr>
          <p:cNvPr id="12" name="Segnaposto piè di pagina 11"/>
          <p:cNvSpPr>
            <a:spLocks noGrp="1"/>
          </p:cNvSpPr>
          <p:nvPr>
            <p:ph type="ftr" sz="quarter" idx="17"/>
          </p:nvPr>
        </p:nvSpPr>
        <p:spPr/>
        <p:txBody>
          <a:bodyPr rtlCol="0"/>
          <a:lstStyle/>
          <a:p>
            <a:endParaRPr lang="it-IT">
              <a:solidFill>
                <a:srgbClr val="434342"/>
              </a:solidFill>
            </a:endParaRPr>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spTree>
    <p:extLst>
      <p:ext uri="{BB962C8B-B14F-4D97-AF65-F5344CB8AC3E}">
        <p14:creationId xmlns:p14="http://schemas.microsoft.com/office/powerpoint/2010/main" val="4279136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711200" y="273050"/>
            <a:ext cx="10871200" cy="869950"/>
          </a:xfrm>
        </p:spPr>
        <p:txBody>
          <a:bodyPr anchor="ctr"/>
          <a:lstStyle>
            <a:lvl1pPr>
              <a:defRPr/>
            </a:lvl1pPr>
          </a:lstStyle>
          <a:p>
            <a:r>
              <a:rPr kumimoji="0" lang="it-IT"/>
              <a:t>Fare clic per modificare lo stile del titolo</a:t>
            </a:r>
            <a:endParaRPr kumimoji="0" lang="en-US"/>
          </a:p>
        </p:txBody>
      </p:sp>
      <p:sp>
        <p:nvSpPr>
          <p:cNvPr id="11" name="Segnaposto contenuto 10"/>
          <p:cNvSpPr>
            <a:spLocks noGrp="1"/>
          </p:cNvSpPr>
          <p:nvPr>
            <p:ph sz="quarter" idx="2"/>
          </p:nvPr>
        </p:nvSpPr>
        <p:spPr>
          <a:xfrm>
            <a:off x="812800" y="2438400"/>
            <a:ext cx="5181600" cy="35814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quarter" idx="4"/>
          </p:nvPr>
        </p:nvSpPr>
        <p:spPr>
          <a:xfrm>
            <a:off x="6400800" y="2438400"/>
            <a:ext cx="5181600" cy="35814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0" name="Segnaposto data 9"/>
          <p:cNvSpPr>
            <a:spLocks noGrp="1"/>
          </p:cNvSpPr>
          <p:nvPr>
            <p:ph type="dt" sz="half" idx="15"/>
          </p:nvPr>
        </p:nvSpPr>
        <p:spPr/>
        <p:txBody>
          <a:bodyPr rtlCol="0"/>
          <a:lstStyle/>
          <a:p>
            <a:endParaRPr lang="it-IT">
              <a:solidFill>
                <a:srgbClr val="434342"/>
              </a:solidFill>
            </a:endParaRPr>
          </a:p>
        </p:txBody>
      </p:sp>
      <p:sp>
        <p:nvSpPr>
          <p:cNvPr id="12" name="Segnaposto numero diapositiva 11"/>
          <p:cNvSpPr>
            <a:spLocks noGrp="1"/>
          </p:cNvSpPr>
          <p:nvPr>
            <p:ph type="sldNum" sz="quarter" idx="16"/>
          </p:nvPr>
        </p:nvSpPr>
        <p:spPr/>
        <p:txBody>
          <a:bodyPr rtlCol="0"/>
          <a:lstStyle/>
          <a:p>
            <a:fld id="{E7A41E1B-4F70-4964-A407-84C68BE8251C}" type="slidenum">
              <a:rPr lang="it-IT" smtClean="0"/>
              <a:pPr/>
              <a:t>‹#›</a:t>
            </a:fld>
            <a:endParaRPr lang="it-IT"/>
          </a:p>
        </p:txBody>
      </p:sp>
      <p:sp>
        <p:nvSpPr>
          <p:cNvPr id="14" name="Segnaposto piè di pagina 13"/>
          <p:cNvSpPr>
            <a:spLocks noGrp="1"/>
          </p:cNvSpPr>
          <p:nvPr>
            <p:ph type="ftr" sz="quarter" idx="17"/>
          </p:nvPr>
        </p:nvSpPr>
        <p:spPr/>
        <p:txBody>
          <a:bodyPr rtlCol="0"/>
          <a:lstStyle/>
          <a:p>
            <a:endParaRPr lang="it-IT">
              <a:solidFill>
                <a:srgbClr val="434342"/>
              </a:solidFill>
            </a:endParaRPr>
          </a:p>
        </p:txBody>
      </p:sp>
      <p:sp>
        <p:nvSpPr>
          <p:cNvPr id="16" name="Segnaposto testo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it-IT"/>
              <a:t>Fare clic per modificare stili del testo dello schema</a:t>
            </a:r>
          </a:p>
        </p:txBody>
      </p:sp>
      <p:sp>
        <p:nvSpPr>
          <p:cNvPr id="15" name="Segnaposto testo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it-IT"/>
              <a:t>Fare clic per modificare stili del testo dello schema</a:t>
            </a:r>
          </a:p>
        </p:txBody>
      </p:sp>
      <p:pic>
        <p:nvPicPr>
          <p:cNvPr id="17" name="Immagin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spTree>
    <p:extLst>
      <p:ext uri="{BB962C8B-B14F-4D97-AF65-F5344CB8AC3E}">
        <p14:creationId xmlns:p14="http://schemas.microsoft.com/office/powerpoint/2010/main" val="2327916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5" name="Segnaposto numero diapositiva 4"/>
          <p:cNvSpPr>
            <a:spLocks noGrp="1"/>
          </p:cNvSpPr>
          <p:nvPr>
            <p:ph type="sldNum" sz="quarter" idx="12"/>
          </p:nvPr>
        </p:nvSpPr>
        <p:spPr/>
        <p:txBody>
          <a:bodyPr/>
          <a:lstStyle>
            <a:lvl1pPr>
              <a:defRPr>
                <a:solidFill>
                  <a:srgbClr val="FFFFFF"/>
                </a:solidFill>
              </a:defRPr>
            </a:lvl1pPr>
          </a:lstStyle>
          <a:p>
            <a:fld id="{E7A41E1B-4F70-4964-A407-84C68BE8251C}" type="slidenum">
              <a:rPr lang="it-IT" smtClean="0"/>
              <a:pPr/>
              <a:t>‹#›</a:t>
            </a:fld>
            <a:endParaRPr lang="it-IT"/>
          </a:p>
        </p:txBody>
      </p:sp>
      <p:sp>
        <p:nvSpPr>
          <p:cNvPr id="12" name="Segnaposto contenuto 7">
            <a:extLst>
              <a:ext uri="{FF2B5EF4-FFF2-40B4-BE49-F238E27FC236}">
                <a16:creationId xmlns:a16="http://schemas.microsoft.com/office/drawing/2014/main" id="{F21E8377-CA70-2A7B-0729-0830C2DDFB01}"/>
              </a:ext>
            </a:extLst>
          </p:cNvPr>
          <p:cNvSpPr>
            <a:spLocks noGrp="1"/>
          </p:cNvSpPr>
          <p:nvPr>
            <p:ph sz="quarter" idx="1"/>
          </p:nvPr>
        </p:nvSpPr>
        <p:spPr>
          <a:xfrm>
            <a:off x="816864" y="1600200"/>
            <a:ext cx="10871200" cy="44958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grpSp>
        <p:nvGrpSpPr>
          <p:cNvPr id="17" name="Group 16">
            <a:extLst>
              <a:ext uri="{FF2B5EF4-FFF2-40B4-BE49-F238E27FC236}">
                <a16:creationId xmlns:a16="http://schemas.microsoft.com/office/drawing/2014/main" id="{19E60957-1564-9ED0-B836-A35D766BF56F}"/>
              </a:ext>
            </a:extLst>
          </p:cNvPr>
          <p:cNvGrpSpPr/>
          <p:nvPr userDrawn="1"/>
        </p:nvGrpSpPr>
        <p:grpSpPr>
          <a:xfrm>
            <a:off x="862497" y="6260420"/>
            <a:ext cx="7555015" cy="343379"/>
            <a:chOff x="646872" y="6260419"/>
            <a:chExt cx="5666261" cy="343379"/>
          </a:xfrm>
        </p:grpSpPr>
        <p:pic>
          <p:nvPicPr>
            <p:cNvPr id="18" name="Picture 17">
              <a:extLst>
                <a:ext uri="{FF2B5EF4-FFF2-40B4-BE49-F238E27FC236}">
                  <a16:creationId xmlns:a16="http://schemas.microsoft.com/office/drawing/2014/main" id="{55C08949-D571-CFF4-FAA5-CD2EAB42E4D5}"/>
                </a:ext>
              </a:extLst>
            </p:cNvPr>
            <p:cNvPicPr>
              <a:picLocks noChangeAspect="1"/>
            </p:cNvPicPr>
            <p:nvPr userDrawn="1"/>
          </p:nvPicPr>
          <p:blipFill>
            <a:blip r:embed="rId2"/>
            <a:stretch>
              <a:fillRect/>
            </a:stretch>
          </p:blipFill>
          <p:spPr>
            <a:xfrm>
              <a:off x="646872" y="6363080"/>
              <a:ext cx="1118505" cy="137608"/>
            </a:xfrm>
            <a:prstGeom prst="rect">
              <a:avLst/>
            </a:prstGeom>
          </p:spPr>
        </p:pic>
        <p:pic>
          <p:nvPicPr>
            <p:cNvPr id="19" name="Picture 18">
              <a:extLst>
                <a:ext uri="{FF2B5EF4-FFF2-40B4-BE49-F238E27FC236}">
                  <a16:creationId xmlns:a16="http://schemas.microsoft.com/office/drawing/2014/main" id="{CA4B7899-7C7F-AB5A-2F10-EF8DB2575495}"/>
                </a:ext>
              </a:extLst>
            </p:cNvPr>
            <p:cNvPicPr>
              <a:picLocks noChangeAspect="1"/>
            </p:cNvPicPr>
            <p:nvPr userDrawn="1"/>
          </p:nvPicPr>
          <p:blipFill>
            <a:blip r:embed="rId3"/>
            <a:stretch>
              <a:fillRect/>
            </a:stretch>
          </p:blipFill>
          <p:spPr>
            <a:xfrm>
              <a:off x="3067581" y="6325336"/>
              <a:ext cx="929521" cy="228620"/>
            </a:xfrm>
            <a:prstGeom prst="rect">
              <a:avLst/>
            </a:prstGeom>
          </p:spPr>
        </p:pic>
        <p:pic>
          <p:nvPicPr>
            <p:cNvPr id="20" name="Picture 19">
              <a:extLst>
                <a:ext uri="{FF2B5EF4-FFF2-40B4-BE49-F238E27FC236}">
                  <a16:creationId xmlns:a16="http://schemas.microsoft.com/office/drawing/2014/main" id="{BC822C26-0E82-9EFA-98AB-8F7E2A813593}"/>
                </a:ext>
              </a:extLst>
            </p:cNvPr>
            <p:cNvPicPr>
              <a:picLocks noChangeAspect="1"/>
            </p:cNvPicPr>
            <p:nvPr userDrawn="1"/>
          </p:nvPicPr>
          <p:blipFill>
            <a:blip r:embed="rId4"/>
            <a:stretch>
              <a:fillRect/>
            </a:stretch>
          </p:blipFill>
          <p:spPr>
            <a:xfrm>
              <a:off x="4111647" y="6260419"/>
              <a:ext cx="1056550" cy="343379"/>
            </a:xfrm>
            <a:prstGeom prst="rect">
              <a:avLst/>
            </a:prstGeom>
          </p:spPr>
        </p:pic>
        <p:pic>
          <p:nvPicPr>
            <p:cNvPr id="21" name="Picture 20">
              <a:extLst>
                <a:ext uri="{FF2B5EF4-FFF2-40B4-BE49-F238E27FC236}">
                  <a16:creationId xmlns:a16="http://schemas.microsoft.com/office/drawing/2014/main" id="{07B9EB4B-1B3E-7E98-13B5-CAD158B0685A}"/>
                </a:ext>
              </a:extLst>
            </p:cNvPr>
            <p:cNvPicPr>
              <a:picLocks noChangeAspect="1"/>
            </p:cNvPicPr>
            <p:nvPr userDrawn="1"/>
          </p:nvPicPr>
          <p:blipFill>
            <a:blip r:embed="rId5"/>
            <a:stretch>
              <a:fillRect/>
            </a:stretch>
          </p:blipFill>
          <p:spPr>
            <a:xfrm>
              <a:off x="5256583" y="6282582"/>
              <a:ext cx="1056550" cy="271374"/>
            </a:xfrm>
            <a:prstGeom prst="rect">
              <a:avLst/>
            </a:prstGeom>
          </p:spPr>
        </p:pic>
        <p:pic>
          <p:nvPicPr>
            <p:cNvPr id="22" name="Picture 21" descr="A black and orange logo&#10;&#10;Description automatically generated">
              <a:extLst>
                <a:ext uri="{FF2B5EF4-FFF2-40B4-BE49-F238E27FC236}">
                  <a16:creationId xmlns:a16="http://schemas.microsoft.com/office/drawing/2014/main" id="{74EADB18-E82D-4381-A1A2-3C714870FAA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31926"/>
            <a:stretch/>
          </p:blipFill>
          <p:spPr bwMode="auto">
            <a:xfrm>
              <a:off x="1937249" y="6325336"/>
              <a:ext cx="1022350" cy="23304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51760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endParaRPr lang="it-IT">
              <a:solidFill>
                <a:srgbClr val="434342"/>
              </a:solidFill>
            </a:endParaRPr>
          </a:p>
        </p:txBody>
      </p:sp>
      <p:sp>
        <p:nvSpPr>
          <p:cNvPr id="4" name="Segnaposto numero diapositiva 3"/>
          <p:cNvSpPr>
            <a:spLocks noGrp="1"/>
          </p:cNvSpPr>
          <p:nvPr>
            <p:ph type="sldNum" sz="quarter" idx="12"/>
          </p:nvPr>
        </p:nvSpPr>
        <p:spPr>
          <a:xfrm>
            <a:off x="0" y="6248400"/>
            <a:ext cx="711200" cy="381000"/>
          </a:xfrm>
        </p:spPr>
        <p:txBody>
          <a:bodyPr/>
          <a:lstStyle>
            <a:lvl1pPr>
              <a:defRPr>
                <a:solidFill>
                  <a:schemeClr val="tx2"/>
                </a:solidFill>
              </a:defRPr>
            </a:lvl1pPr>
          </a:lstStyle>
          <a:p>
            <a:fld id="{E7A41E1B-4F70-4964-A407-84C68BE8251C}" type="slidenum">
              <a:rPr lang="it-IT" smtClean="0">
                <a:solidFill>
                  <a:srgbClr val="434342"/>
                </a:solidFill>
              </a:rPr>
              <a:pPr/>
              <a:t>‹#›</a:t>
            </a:fld>
            <a:endParaRPr lang="it-IT">
              <a:solidFill>
                <a:srgbClr val="434342"/>
              </a:solidFill>
            </a:endParaRPr>
          </a:p>
        </p:txBody>
      </p:sp>
    </p:spTree>
    <p:extLst>
      <p:ext uri="{BB962C8B-B14F-4D97-AF65-F5344CB8AC3E}">
        <p14:creationId xmlns:p14="http://schemas.microsoft.com/office/powerpoint/2010/main" val="41709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12800" y="273050"/>
            <a:ext cx="10769600" cy="869950"/>
          </a:xfrm>
        </p:spPr>
        <p:txBody>
          <a:bodyPr anchor="ctr"/>
          <a:lstStyle>
            <a:lvl1pPr algn="l">
              <a:buNone/>
              <a:defRPr sz="4400" b="0"/>
            </a:lvl1pPr>
          </a:lstStyle>
          <a:p>
            <a:r>
              <a:rPr kumimoji="0" lang="it-IT"/>
              <a:t>Fare clic per modificare lo stile del titolo</a:t>
            </a:r>
            <a:endParaRPr kumimoji="0" lang="en-US"/>
          </a:p>
        </p:txBody>
      </p:sp>
      <p:sp>
        <p:nvSpPr>
          <p:cNvPr id="5" name="Segnaposto data 4"/>
          <p:cNvSpPr>
            <a:spLocks noGrp="1"/>
          </p:cNvSpPr>
          <p:nvPr>
            <p:ph type="dt" sz="half" idx="10"/>
          </p:nvPr>
        </p:nvSpPr>
        <p:spPr/>
        <p:txBody>
          <a:bodyPr/>
          <a:lstStyle/>
          <a:p>
            <a:endParaRPr lang="it-IT">
              <a:solidFill>
                <a:srgbClr val="434342"/>
              </a:solidFill>
            </a:endParaRPr>
          </a:p>
        </p:txBody>
      </p:sp>
      <p:sp>
        <p:nvSpPr>
          <p:cNvPr id="6" name="Segnaposto piè di pagina 5"/>
          <p:cNvSpPr>
            <a:spLocks noGrp="1"/>
          </p:cNvSpPr>
          <p:nvPr>
            <p:ph type="ftr" sz="quarter" idx="11"/>
          </p:nvPr>
        </p:nvSpPr>
        <p:spPr/>
        <p:txBody>
          <a:bodyPr/>
          <a:lstStyle/>
          <a:p>
            <a:endParaRPr lang="it-IT">
              <a:solidFill>
                <a:srgbClr val="434342"/>
              </a:solidFill>
            </a:endParaRPr>
          </a:p>
        </p:txBody>
      </p:sp>
      <p:sp>
        <p:nvSpPr>
          <p:cNvPr id="7" name="Segnaposto numero diapositiva 6"/>
          <p:cNvSpPr>
            <a:spLocks noGrp="1"/>
          </p:cNvSpPr>
          <p:nvPr>
            <p:ph type="sldNum" sz="quarter" idx="12"/>
          </p:nvPr>
        </p:nvSpPr>
        <p:spPr/>
        <p:txBody>
          <a:bodyPr/>
          <a:lstStyle>
            <a:lvl1pPr>
              <a:defRPr>
                <a:solidFill>
                  <a:srgbClr val="FFFFFF"/>
                </a:solidFill>
              </a:defRPr>
            </a:lvl1pPr>
          </a:lstStyle>
          <a:p>
            <a:fld id="{E7A41E1B-4F70-4964-A407-84C68BE8251C}" type="slidenum">
              <a:rPr lang="it-IT" smtClean="0"/>
              <a:pPr/>
              <a:t>‹#›</a:t>
            </a:fld>
            <a:endParaRPr lang="it-IT"/>
          </a:p>
        </p:txBody>
      </p:sp>
      <p:sp>
        <p:nvSpPr>
          <p:cNvPr id="3" name="Segnaposto testo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9" name="Segnaposto contenuto 8"/>
          <p:cNvSpPr>
            <a:spLocks noGrp="1"/>
          </p:cNvSpPr>
          <p:nvPr>
            <p:ph sz="quarter" idx="1"/>
          </p:nvPr>
        </p:nvSpPr>
        <p:spPr>
          <a:xfrm>
            <a:off x="3149600" y="1752600"/>
            <a:ext cx="8534400" cy="44196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spTree>
    <p:extLst>
      <p:ext uri="{BB962C8B-B14F-4D97-AF65-F5344CB8AC3E}">
        <p14:creationId xmlns:p14="http://schemas.microsoft.com/office/powerpoint/2010/main" val="2887551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3">
        <a:schemeClr val="bg2"/>
      </p:bgRef>
    </p:bg>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Fare clic per modificare stili del testo dello schema</a:t>
            </a:r>
          </a:p>
        </p:txBody>
      </p:sp>
      <p:sp>
        <p:nvSpPr>
          <p:cNvPr id="8" name="Rettangolo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9" name="Rettangolo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10" name="Rettangolo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2" name="Titolo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it-IT"/>
              <a:t>Fare clic per modificare lo stile del titolo</a:t>
            </a:r>
            <a:endParaRPr kumimoji="0" lang="en-US"/>
          </a:p>
        </p:txBody>
      </p:sp>
      <p:sp>
        <p:nvSpPr>
          <p:cNvPr id="11" name="Rettangolo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12" name="Segnaposto data 11"/>
          <p:cNvSpPr>
            <a:spLocks noGrp="1"/>
          </p:cNvSpPr>
          <p:nvPr>
            <p:ph type="dt" sz="half" idx="10"/>
          </p:nvPr>
        </p:nvSpPr>
        <p:spPr>
          <a:xfrm>
            <a:off x="8331200" y="6248401"/>
            <a:ext cx="3556000" cy="365125"/>
          </a:xfrm>
        </p:spPr>
        <p:txBody>
          <a:bodyPr rtlCol="0"/>
          <a:lstStyle/>
          <a:p>
            <a:endParaRPr lang="it-IT">
              <a:solidFill>
                <a:srgbClr val="434342"/>
              </a:solidFill>
            </a:endParaRPr>
          </a:p>
        </p:txBody>
      </p:sp>
      <p:sp>
        <p:nvSpPr>
          <p:cNvPr id="13" name="Segnaposto numero diapositiva 12"/>
          <p:cNvSpPr>
            <a:spLocks noGrp="1"/>
          </p:cNvSpPr>
          <p:nvPr>
            <p:ph type="sldNum" sz="quarter" idx="11"/>
          </p:nvPr>
        </p:nvSpPr>
        <p:spPr>
          <a:xfrm>
            <a:off x="0" y="4667249"/>
            <a:ext cx="1930400" cy="663578"/>
          </a:xfrm>
        </p:spPr>
        <p:txBody>
          <a:bodyPr rtlCol="0"/>
          <a:lstStyle>
            <a:lvl1pPr>
              <a:defRPr sz="2800"/>
            </a:lvl1pPr>
          </a:lstStyle>
          <a:p>
            <a:fld id="{E7A41E1B-4F70-4964-A407-84C68BE8251C}" type="slidenum">
              <a:rPr lang="it-IT" smtClean="0"/>
              <a:pPr/>
              <a:t>‹#›</a:t>
            </a:fld>
            <a:endParaRPr lang="it-IT"/>
          </a:p>
        </p:txBody>
      </p:sp>
      <p:sp>
        <p:nvSpPr>
          <p:cNvPr id="14" name="Segnaposto piè di pagina 13"/>
          <p:cNvSpPr>
            <a:spLocks noGrp="1"/>
          </p:cNvSpPr>
          <p:nvPr>
            <p:ph type="ftr" sz="quarter" idx="12"/>
          </p:nvPr>
        </p:nvSpPr>
        <p:spPr>
          <a:xfrm>
            <a:off x="2133600" y="6248207"/>
            <a:ext cx="6096000" cy="365125"/>
          </a:xfrm>
        </p:spPr>
        <p:txBody>
          <a:bodyPr rtlCol="0"/>
          <a:lstStyle/>
          <a:p>
            <a:endParaRPr lang="it-IT">
              <a:solidFill>
                <a:srgbClr val="434342"/>
              </a:solidFill>
            </a:endParaRPr>
          </a:p>
        </p:txBody>
      </p:sp>
      <p:sp>
        <p:nvSpPr>
          <p:cNvPr id="3" name="Segnaposto immagine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it-IT"/>
              <a:t>Fare clic sull'icona per inserire un'immagine</a:t>
            </a:r>
            <a:endParaRPr kumimoji="0" lang="en-US"/>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spTree>
    <p:extLst>
      <p:ext uri="{BB962C8B-B14F-4D97-AF65-F5344CB8AC3E}">
        <p14:creationId xmlns:p14="http://schemas.microsoft.com/office/powerpoint/2010/main" val="2838419402"/>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endParaRPr lang="it-IT">
              <a:solidFill>
                <a:srgbClr val="434342"/>
              </a:solidFill>
            </a:endParaRPr>
          </a:p>
        </p:txBody>
      </p:sp>
      <p:sp>
        <p:nvSpPr>
          <p:cNvPr id="5" name="Segnaposto piè di pagina 4"/>
          <p:cNvSpPr>
            <a:spLocks noGrp="1"/>
          </p:cNvSpPr>
          <p:nvPr>
            <p:ph type="ftr" sz="quarter" idx="11"/>
          </p:nvPr>
        </p:nvSpPr>
        <p:spPr/>
        <p:txBody>
          <a:bodyPr/>
          <a:lstStyle/>
          <a:p>
            <a:endParaRPr lang="it-IT">
              <a:solidFill>
                <a:srgbClr val="434342"/>
              </a:solidFill>
            </a:endParaRPr>
          </a:p>
        </p:txBody>
      </p:sp>
      <p:sp>
        <p:nvSpPr>
          <p:cNvPr id="6" name="Segnaposto numero diapositiva 5"/>
          <p:cNvSpPr>
            <a:spLocks noGrp="1"/>
          </p:cNvSpPr>
          <p:nvPr>
            <p:ph type="sldNum" sz="quarter" idx="12"/>
          </p:nvPr>
        </p:nvSpPr>
        <p:spPr/>
        <p:txBody>
          <a:bodyPr/>
          <a:lstStyle/>
          <a:p>
            <a:fld id="{E7A41E1B-4F70-4964-A407-84C68BE8251C}" type="slidenum">
              <a:rPr lang="it-IT" smtClean="0"/>
              <a:pPr/>
              <a:t>‹#›</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spTree>
    <p:extLst>
      <p:ext uri="{BB962C8B-B14F-4D97-AF65-F5344CB8AC3E}">
        <p14:creationId xmlns:p14="http://schemas.microsoft.com/office/powerpoint/2010/main" val="3064073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 mit Bild 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0C30ECF-9D3D-1E85-2764-D2424336CF83}"/>
              </a:ext>
            </a:extLst>
          </p:cNvPr>
          <p:cNvPicPr>
            <a:picLocks/>
          </p:cNvPicPr>
          <p:nvPr userDrawn="1"/>
        </p:nvPicPr>
        <p:blipFill rotWithShape="1">
          <a:blip r:embed="rId2">
            <a:extLst>
              <a:ext uri="{96DAC541-7B7A-43D3-8B79-37D633B846F1}">
                <asvg:svgBlip xmlns:asvg="http://schemas.microsoft.com/office/drawing/2016/SVG/main" r:embed="rId3"/>
              </a:ext>
            </a:extLst>
          </a:blip>
          <a:srcRect t="26450"/>
          <a:stretch/>
        </p:blipFill>
        <p:spPr>
          <a:xfrm>
            <a:off x="-28801" y="0"/>
            <a:ext cx="12240001" cy="6884344"/>
          </a:xfrm>
          <a:prstGeom prst="rect">
            <a:avLst/>
          </a:prstGeom>
        </p:spPr>
      </p:pic>
      <p:cxnSp>
        <p:nvCxnSpPr>
          <p:cNvPr id="13" name="Gerade Verbindung 7">
            <a:extLst>
              <a:ext uri="{FF2B5EF4-FFF2-40B4-BE49-F238E27FC236}">
                <a16:creationId xmlns:a16="http://schemas.microsoft.com/office/drawing/2014/main" id="{C68ECE91-DF79-4345-B09C-C2030F19E267}"/>
              </a:ext>
            </a:extLst>
          </p:cNvPr>
          <p:cNvCxnSpPr>
            <a:cxnSpLocks/>
          </p:cNvCxnSpPr>
          <p:nvPr userDrawn="1"/>
        </p:nvCxnSpPr>
        <p:spPr>
          <a:xfrm>
            <a:off x="1440000" y="2240800"/>
            <a:ext cx="6889834" cy="1060"/>
          </a:xfrm>
          <a:prstGeom prst="line">
            <a:avLst/>
          </a:prstGeom>
          <a:ln w="63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Titel 1">
            <a:extLst>
              <a:ext uri="{FF2B5EF4-FFF2-40B4-BE49-F238E27FC236}">
                <a16:creationId xmlns:a16="http://schemas.microsoft.com/office/drawing/2014/main" id="{77C1ECD6-0FE3-402D-A681-64B39A9E3177}"/>
              </a:ext>
            </a:extLst>
          </p:cNvPr>
          <p:cNvSpPr>
            <a:spLocks noGrp="1"/>
          </p:cNvSpPr>
          <p:nvPr>
            <p:ph type="title" hasCustomPrompt="1"/>
          </p:nvPr>
        </p:nvSpPr>
        <p:spPr>
          <a:xfrm>
            <a:off x="1680634" y="1772800"/>
            <a:ext cx="6649200" cy="413639"/>
          </a:xfrm>
        </p:spPr>
        <p:txBody>
          <a:bodyPr/>
          <a:lstStyle>
            <a:lvl1pPr>
              <a:defRPr sz="2400" baseline="0">
                <a:solidFill>
                  <a:schemeClr val="accent1"/>
                </a:solidFill>
                <a:latin typeface="+mn-lt"/>
              </a:defRPr>
            </a:lvl1pPr>
          </a:lstStyle>
          <a:p>
            <a:r>
              <a:rPr lang="de-DE" dirty="0"/>
              <a:t>Zusatztitel der Präsentation</a:t>
            </a:r>
          </a:p>
        </p:txBody>
      </p:sp>
      <p:sp>
        <p:nvSpPr>
          <p:cNvPr id="20" name="Textplatzhalter 6">
            <a:extLst>
              <a:ext uri="{FF2B5EF4-FFF2-40B4-BE49-F238E27FC236}">
                <a16:creationId xmlns:a16="http://schemas.microsoft.com/office/drawing/2014/main" id="{24477AE4-9C4F-4DF0-8589-05640C77083D}"/>
              </a:ext>
            </a:extLst>
          </p:cNvPr>
          <p:cNvSpPr>
            <a:spLocks noGrp="1"/>
          </p:cNvSpPr>
          <p:nvPr>
            <p:ph type="body" sz="quarter" idx="12" hasCustomPrompt="1"/>
          </p:nvPr>
        </p:nvSpPr>
        <p:spPr>
          <a:xfrm>
            <a:off x="1656904" y="2348800"/>
            <a:ext cx="6672930" cy="2077200"/>
          </a:xfrm>
        </p:spPr>
        <p:txBody>
          <a:bodyPr/>
          <a:lstStyle>
            <a:lvl1pPr>
              <a:defRPr sz="4200">
                <a:solidFill>
                  <a:schemeClr val="accent1"/>
                </a:solidFill>
              </a:defRPr>
            </a:lvl1pPr>
          </a:lstStyle>
          <a:p>
            <a:pPr lvl="0"/>
            <a:r>
              <a:rPr lang="de-DE" dirty="0"/>
              <a:t>Haupttitel der Präsentation</a:t>
            </a:r>
          </a:p>
        </p:txBody>
      </p:sp>
      <p:sp>
        <p:nvSpPr>
          <p:cNvPr id="21" name="Textplatzhalter 9">
            <a:extLst>
              <a:ext uri="{FF2B5EF4-FFF2-40B4-BE49-F238E27FC236}">
                <a16:creationId xmlns:a16="http://schemas.microsoft.com/office/drawing/2014/main" id="{05CDAB2B-1F07-46A4-8AFD-06019A222F03}"/>
              </a:ext>
            </a:extLst>
          </p:cNvPr>
          <p:cNvSpPr>
            <a:spLocks noGrp="1"/>
          </p:cNvSpPr>
          <p:nvPr>
            <p:ph type="body" sz="quarter" idx="13" hasCustomPrompt="1"/>
          </p:nvPr>
        </p:nvSpPr>
        <p:spPr>
          <a:xfrm>
            <a:off x="1680632" y="4797152"/>
            <a:ext cx="6649200" cy="230400"/>
          </a:xfrm>
        </p:spPr>
        <p:txBody>
          <a:bodyPr/>
          <a:lstStyle>
            <a:lvl1pPr>
              <a:spcAft>
                <a:spcPts val="0"/>
              </a:spcAft>
              <a:defRPr sz="1600">
                <a:solidFill>
                  <a:schemeClr val="accent1"/>
                </a:solidFill>
                <a:latin typeface="+mn-lt"/>
              </a:defRPr>
            </a:lvl1pPr>
          </a:lstStyle>
          <a:p>
            <a:pPr lvl="0"/>
            <a:r>
              <a:rPr lang="de-DE" dirty="0"/>
              <a:t>Vorname, Name</a:t>
            </a:r>
          </a:p>
        </p:txBody>
      </p:sp>
      <p:sp>
        <p:nvSpPr>
          <p:cNvPr id="22" name="Textplatzhalter 16">
            <a:extLst>
              <a:ext uri="{FF2B5EF4-FFF2-40B4-BE49-F238E27FC236}">
                <a16:creationId xmlns:a16="http://schemas.microsoft.com/office/drawing/2014/main" id="{A3B9C57A-9636-4FEC-9FBA-616412DD56B4}"/>
              </a:ext>
            </a:extLst>
          </p:cNvPr>
          <p:cNvSpPr>
            <a:spLocks noGrp="1"/>
          </p:cNvSpPr>
          <p:nvPr>
            <p:ph type="body" sz="quarter" idx="14" hasCustomPrompt="1"/>
          </p:nvPr>
        </p:nvSpPr>
        <p:spPr>
          <a:xfrm>
            <a:off x="1680634" y="5070808"/>
            <a:ext cx="6649200" cy="230400"/>
          </a:xfrm>
        </p:spPr>
        <p:txBody>
          <a:bodyPr/>
          <a:lstStyle>
            <a:lvl1pPr>
              <a:spcAft>
                <a:spcPts val="0"/>
              </a:spcAft>
              <a:defRPr sz="1600">
                <a:solidFill>
                  <a:schemeClr val="accent1"/>
                </a:solidFill>
                <a:latin typeface="+mn-lt"/>
              </a:defRPr>
            </a:lvl1pPr>
          </a:lstStyle>
          <a:p>
            <a:pPr lvl="0"/>
            <a:r>
              <a:rPr lang="de-DE" dirty="0"/>
              <a:t>Ort, Datum</a:t>
            </a:r>
          </a:p>
        </p:txBody>
      </p:sp>
      <p:pic>
        <p:nvPicPr>
          <p:cNvPr id="17" name="Bild 18">
            <a:extLst>
              <a:ext uri="{FF2B5EF4-FFF2-40B4-BE49-F238E27FC236}">
                <a16:creationId xmlns:a16="http://schemas.microsoft.com/office/drawing/2014/main" id="{9D2C5D6A-422B-4D0C-94BA-1483905C13A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51471" y="360000"/>
            <a:ext cx="2500313" cy="433388"/>
          </a:xfrm>
          <a:prstGeom prst="rect">
            <a:avLst/>
          </a:prstGeom>
        </p:spPr>
      </p:pic>
    </p:spTree>
    <p:extLst>
      <p:ext uri="{BB962C8B-B14F-4D97-AF65-F5344CB8AC3E}">
        <p14:creationId xmlns:p14="http://schemas.microsoft.com/office/powerpoint/2010/main" val="1234055958"/>
      </p:ext>
    </p:extLst>
  </p:cSld>
  <p:clrMapOvr>
    <a:masterClrMapping/>
  </p:clrMapOvr>
  <p:transition spd="med">
    <p:fade/>
  </p:transition>
  <p:extLst>
    <p:ext uri="{DCECCB84-F9BA-43D5-87BE-67443E8EF086}">
      <p15:sldGuideLst xmlns:p15="http://schemas.microsoft.com/office/powerpoint/2012/main">
        <p15:guide id="1" orient="horz" pos="432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bg>
      <p:bgRef idx="1001">
        <a:schemeClr val="bg1"/>
      </p:bgRef>
    </p:bg>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37600" y="609601"/>
            <a:ext cx="2743200" cy="5516563"/>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609600"/>
            <a:ext cx="7416800" cy="5516564"/>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a:xfrm>
            <a:off x="8737600" y="6248403"/>
            <a:ext cx="2946400" cy="365125"/>
          </a:xfrm>
        </p:spPr>
        <p:txBody>
          <a:bodyPr/>
          <a:lstStyle/>
          <a:p>
            <a:endParaRPr lang="it-IT">
              <a:solidFill>
                <a:srgbClr val="434342"/>
              </a:solidFill>
            </a:endParaRPr>
          </a:p>
        </p:txBody>
      </p:sp>
      <p:sp>
        <p:nvSpPr>
          <p:cNvPr id="5" name="Segnaposto piè di pagina 4"/>
          <p:cNvSpPr>
            <a:spLocks noGrp="1"/>
          </p:cNvSpPr>
          <p:nvPr>
            <p:ph type="ftr" sz="quarter" idx="11"/>
          </p:nvPr>
        </p:nvSpPr>
        <p:spPr>
          <a:xfrm>
            <a:off x="609602" y="6248208"/>
            <a:ext cx="7431311" cy="365125"/>
          </a:xfrm>
        </p:spPr>
        <p:txBody>
          <a:bodyPr/>
          <a:lstStyle/>
          <a:p>
            <a:endParaRPr lang="it-IT">
              <a:solidFill>
                <a:srgbClr val="434342"/>
              </a:solidFill>
            </a:endParaRPr>
          </a:p>
        </p:txBody>
      </p:sp>
      <p:sp>
        <p:nvSpPr>
          <p:cNvPr id="7" name="Rettangolo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Rettangolo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Rettangolo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 name="Segnaposto numero diapositiva 5"/>
          <p:cNvSpPr>
            <a:spLocks noGrp="1"/>
          </p:cNvSpPr>
          <p:nvPr>
            <p:ph type="sldNum" sz="quarter" idx="12"/>
          </p:nvPr>
        </p:nvSpPr>
        <p:spPr>
          <a:xfrm rot="5400000">
            <a:off x="8075084" y="103716"/>
            <a:ext cx="533400" cy="325968"/>
          </a:xfrm>
        </p:spPr>
        <p:txBody>
          <a:bodyPr/>
          <a:lstStyle/>
          <a:p>
            <a:fld id="{E7A41E1B-4F70-4964-A407-84C68BE8251C}" type="slidenum">
              <a:rPr lang="it-IT" smtClean="0"/>
              <a:pPr/>
              <a:t>‹#›</a:t>
            </a:fld>
            <a:endParaRPr lang="it-IT"/>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spTree>
    <p:extLst>
      <p:ext uri="{BB962C8B-B14F-4D97-AF65-F5344CB8AC3E}">
        <p14:creationId xmlns:p14="http://schemas.microsoft.com/office/powerpoint/2010/main" val="319123083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26CEA3-2826-F50F-4779-80E2482F034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DB21F74-D2FA-9A73-C0C7-FF0A2F2121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5CDE5B5-0586-5837-1FF5-C8E780BEC1C7}"/>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5" name="Fußzeilenplatzhalter 4">
            <a:extLst>
              <a:ext uri="{FF2B5EF4-FFF2-40B4-BE49-F238E27FC236}">
                <a16:creationId xmlns:a16="http://schemas.microsoft.com/office/drawing/2014/main" id="{471F059E-3845-8B0E-B25A-BCF6D8B557C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C221F92-99C5-68D7-4BD9-E53C8D0FC3F6}"/>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113742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49530-3382-65B5-DE25-4FA26BBA662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3E481B3-DC37-F340-450A-FD922264C45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0DFD2B-6DB9-5904-FB81-7DE116CF1D9C}"/>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5" name="Fußzeilenplatzhalter 4">
            <a:extLst>
              <a:ext uri="{FF2B5EF4-FFF2-40B4-BE49-F238E27FC236}">
                <a16:creationId xmlns:a16="http://schemas.microsoft.com/office/drawing/2014/main" id="{B5AA7DE8-E914-7136-DCAA-21843ED6AA4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8DB9E2D-B954-0D9D-958A-1029A41A07FA}"/>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28490329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BE276-930A-5E3A-AFD3-D3E44143E16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660B30C-01C0-3FC6-085A-2FAA564F9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DF930A8-E95E-B85C-0F0F-892B17E4F15E}"/>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5" name="Fußzeilenplatzhalter 4">
            <a:extLst>
              <a:ext uri="{FF2B5EF4-FFF2-40B4-BE49-F238E27FC236}">
                <a16:creationId xmlns:a16="http://schemas.microsoft.com/office/drawing/2014/main" id="{9B0EBE6E-EF13-A7F1-BD97-8B1C48468CA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EA4E55C-7AF2-6601-B64C-AAB2951250FE}"/>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2126180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6A3899-9F09-D1B5-D4BA-AD284D46C2C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B29FD55-1BA9-72B4-CE4B-129BA9B430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7F6393C-8D63-B9D3-6410-38654931B1E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6EEADFA-9EB5-70D7-6321-63EDDD96278B}"/>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6" name="Fußzeilenplatzhalter 5">
            <a:extLst>
              <a:ext uri="{FF2B5EF4-FFF2-40B4-BE49-F238E27FC236}">
                <a16:creationId xmlns:a16="http://schemas.microsoft.com/office/drawing/2014/main" id="{1ECB0869-78C1-A76A-4F1C-14D53ED0014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F3F13CF-C140-48E7-F6CB-2E4CD40ADAB1}"/>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4207254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DB2D4-A0B6-608C-8282-A9476A22DFD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4306AD1-87C1-5CDB-FEF9-938EF48EBF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FB80A63-A061-167C-C3EA-3F4A9567298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AA73C25-1F10-7CBF-4C88-9796A143E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855F4BF-895D-6708-A1EC-57A6CDA9A52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2310426-C37C-21D5-FBA4-82C0D7208ED2}"/>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8" name="Fußzeilenplatzhalter 7">
            <a:extLst>
              <a:ext uri="{FF2B5EF4-FFF2-40B4-BE49-F238E27FC236}">
                <a16:creationId xmlns:a16="http://schemas.microsoft.com/office/drawing/2014/main" id="{8896EC78-03C1-9D33-24D4-CB8D3996BDB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67ACD1D-3E93-2D96-5E60-DB5B3007AD0A}"/>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2335056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A4544-D797-F350-7B35-236E23CAD8E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97C63A7-D954-7710-E03B-B97DBEE06B24}"/>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4" name="Fußzeilenplatzhalter 3">
            <a:extLst>
              <a:ext uri="{FF2B5EF4-FFF2-40B4-BE49-F238E27FC236}">
                <a16:creationId xmlns:a16="http://schemas.microsoft.com/office/drawing/2014/main" id="{01F3888C-2F19-A043-7518-87D9F43EBB5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457ACE3-C6C8-A297-A610-D207A8A82964}"/>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1143949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33E7A36-21B5-0A0B-7C39-114D136D2D8B}"/>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3" name="Fußzeilenplatzhalter 2">
            <a:extLst>
              <a:ext uri="{FF2B5EF4-FFF2-40B4-BE49-F238E27FC236}">
                <a16:creationId xmlns:a16="http://schemas.microsoft.com/office/drawing/2014/main" id="{2316478A-9B8C-0A47-C9C7-EF91BCAA7B0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1A35941-C92D-FDDD-3CBA-85FE23FAE87F}"/>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214005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CD7630-CCD3-D08D-DB30-EE86A0A063B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F77B3BA-78EF-5A31-E6C3-095709640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58B07C7-D0DF-3878-865F-9B6493865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E6C6352-34F2-8D0C-4988-40E16DC5DC63}"/>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6" name="Fußzeilenplatzhalter 5">
            <a:extLst>
              <a:ext uri="{FF2B5EF4-FFF2-40B4-BE49-F238E27FC236}">
                <a16:creationId xmlns:a16="http://schemas.microsoft.com/office/drawing/2014/main" id="{4713ABEB-1B82-DC2E-FAF6-02AD7A32101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F1BB7F3-439B-286E-131A-633A2A309710}"/>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4189344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C9BE6-6D6D-B2AC-40DA-6F26EFB8E74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89DC57B-5467-791D-290A-E4C7B1C960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8A3BF28-7060-2F04-5431-E7B8BEB2D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CF17E69-3DC4-ABA1-0681-E5E06FC26684}"/>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6" name="Fußzeilenplatzhalter 5">
            <a:extLst>
              <a:ext uri="{FF2B5EF4-FFF2-40B4-BE49-F238E27FC236}">
                <a16:creationId xmlns:a16="http://schemas.microsoft.com/office/drawing/2014/main" id="{70E5E4E1-998A-3042-E3B8-AEFE60BDD53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0359EB-C201-1EC6-E58C-212F39999CBD}"/>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180510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halt 1 Spalte Liste">
    <p:spTree>
      <p:nvGrpSpPr>
        <p:cNvPr id="1" name=""/>
        <p:cNvGrpSpPr/>
        <p:nvPr/>
      </p:nvGrpSpPr>
      <p:grpSpPr>
        <a:xfrm>
          <a:off x="0" y="0"/>
          <a:ext cx="0" cy="0"/>
          <a:chOff x="0" y="0"/>
          <a:chExt cx="0" cy="0"/>
        </a:xfrm>
      </p:grpSpPr>
      <p:sp>
        <p:nvSpPr>
          <p:cNvPr id="8" name="Textplatzhalter 11"/>
          <p:cNvSpPr>
            <a:spLocks noGrp="1"/>
          </p:cNvSpPr>
          <p:nvPr>
            <p:ph type="body" sz="quarter" idx="13" hasCustomPrompt="1"/>
          </p:nvPr>
        </p:nvSpPr>
        <p:spPr>
          <a:xfrm>
            <a:off x="812800" y="381000"/>
            <a:ext cx="9956800" cy="442800"/>
          </a:xfrm>
        </p:spPr>
        <p:txBody>
          <a:bodyPr wrap="none" lIns="0" tIns="0" rIns="0" anchor="b" anchorCtr="0"/>
          <a:lstStyle>
            <a:lvl1pPr marL="0" indent="0" algn="l">
              <a:lnSpc>
                <a:spcPct val="100000"/>
              </a:lnSpc>
              <a:buNone/>
              <a:defRPr sz="1600" b="0" i="0">
                <a:solidFill>
                  <a:srgbClr val="FFFFFF"/>
                </a:solidFill>
                <a:latin typeface="Constantia"/>
                <a:cs typeface="Constantia"/>
              </a:defRPr>
            </a:lvl1pPr>
            <a:lvl2pPr>
              <a:buNone/>
              <a:defRPr/>
            </a:lvl2pPr>
            <a:lvl3pPr>
              <a:buNone/>
              <a:defRPr/>
            </a:lvl3pPr>
            <a:lvl4pPr>
              <a:buNone/>
              <a:defRPr/>
            </a:lvl4pPr>
            <a:lvl5pPr>
              <a:buNone/>
              <a:defRPr/>
            </a:lvl5pPr>
          </a:lstStyle>
          <a:p>
            <a:pPr lvl="0"/>
            <a:r>
              <a:rPr lang="de-DE" dirty="0"/>
              <a:t>Folientitel</a:t>
            </a:r>
          </a:p>
        </p:txBody>
      </p:sp>
      <p:sp>
        <p:nvSpPr>
          <p:cNvPr id="9" name="Datumsplatzhalter 8"/>
          <p:cNvSpPr>
            <a:spLocks noGrp="1"/>
          </p:cNvSpPr>
          <p:nvPr>
            <p:ph type="dt" sz="half" idx="14"/>
          </p:nvPr>
        </p:nvSpPr>
        <p:spPr>
          <a:xfrm>
            <a:off x="359200" y="6400800"/>
            <a:ext cx="2079200" cy="306300"/>
          </a:xfrm>
          <a:prstGeom prst="rect">
            <a:avLst/>
          </a:prstGeom>
        </p:spPr>
        <p:txBody>
          <a:bodyPr/>
          <a:lstStyle>
            <a:lvl1pPr>
              <a:defRPr sz="1400">
                <a:solidFill>
                  <a:schemeClr val="bg2">
                    <a:lumMod val="50000"/>
                  </a:schemeClr>
                </a:solidFill>
                <a:latin typeface="+mj-lt"/>
              </a:defRPr>
            </a:lvl1pPr>
          </a:lstStyle>
          <a:p>
            <a:pPr>
              <a:defRPr/>
            </a:pPr>
            <a:r>
              <a:rPr lang="de-DE" dirty="0"/>
              <a:t>Tomaso </a:t>
            </a:r>
            <a:r>
              <a:rPr lang="de-DE" dirty="0" err="1"/>
              <a:t>Duso</a:t>
            </a:r>
            <a:endParaRPr lang="de-DE" dirty="0"/>
          </a:p>
        </p:txBody>
      </p:sp>
      <p:sp>
        <p:nvSpPr>
          <p:cNvPr id="12" name="Fußzeilenplatzhalter 11"/>
          <p:cNvSpPr>
            <a:spLocks noGrp="1"/>
          </p:cNvSpPr>
          <p:nvPr>
            <p:ph type="ftr" sz="quarter" idx="16"/>
          </p:nvPr>
        </p:nvSpPr>
        <p:spPr>
          <a:xfrm>
            <a:off x="3958169" y="6400800"/>
            <a:ext cx="4373033" cy="298464"/>
          </a:xfrm>
          <a:prstGeom prst="rect">
            <a:avLst/>
          </a:prstGeom>
        </p:spPr>
        <p:txBody>
          <a:bodyPr/>
          <a:lstStyle>
            <a:lvl1pPr>
              <a:defRPr sz="1400">
                <a:solidFill>
                  <a:schemeClr val="accent1"/>
                </a:solidFill>
              </a:defRPr>
            </a:lvl1pPr>
          </a:lstStyle>
          <a:p>
            <a:pPr>
              <a:defRPr/>
            </a:pPr>
            <a:r>
              <a:rPr lang="en-US" dirty="0">
                <a:latin typeface="Calibri" pitchFamily="34" charset="0"/>
              </a:rPr>
              <a:t>The effect of retail mergers on variety</a:t>
            </a:r>
            <a:endParaRPr lang="de-DE" dirty="0"/>
          </a:p>
        </p:txBody>
      </p:sp>
      <p:sp>
        <p:nvSpPr>
          <p:cNvPr id="17" name="Textplatzhalter 16"/>
          <p:cNvSpPr>
            <a:spLocks noGrp="1"/>
          </p:cNvSpPr>
          <p:nvPr>
            <p:ph type="body" sz="quarter" idx="17"/>
          </p:nvPr>
        </p:nvSpPr>
        <p:spPr>
          <a:xfrm>
            <a:off x="812802" y="1143000"/>
            <a:ext cx="10003367" cy="4572000"/>
          </a:xfrm>
        </p:spPr>
        <p:txBody>
          <a:bodyPr/>
          <a:lstStyle>
            <a:lvl1pPr>
              <a:spcAft>
                <a:spcPts val="200"/>
              </a:spcAft>
              <a:defRPr/>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Slide Number Placeholder 5"/>
          <p:cNvSpPr>
            <a:spLocks noGrp="1"/>
          </p:cNvSpPr>
          <p:nvPr>
            <p:ph type="sldNum" sz="quarter" idx="4"/>
          </p:nvPr>
        </p:nvSpPr>
        <p:spPr>
          <a:xfrm>
            <a:off x="90424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dirty="0"/>
              <a:t>29.06.2016 | TU Berlin | </a:t>
            </a:r>
            <a:fld id="{60DC6F39-6CF8-41E1-B6D9-B61E0BB01D35}" type="slidenum">
              <a:rPr lang="de-DE" smtClean="0"/>
              <a:pPr/>
              <a:t>‹#›</a:t>
            </a:fld>
            <a:endParaRPr lang="de-DE" dirty="0"/>
          </a:p>
        </p:txBody>
      </p:sp>
    </p:spTree>
    <p:extLst>
      <p:ext uri="{BB962C8B-B14F-4D97-AF65-F5344CB8AC3E}">
        <p14:creationId xmlns:p14="http://schemas.microsoft.com/office/powerpoint/2010/main" val="264975888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6A327-54F7-25FA-E60B-369E910C084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363F816-B20A-9982-82FE-6DFC88E5D5B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0C891E1-52DF-DDF3-7817-F85205433F58}"/>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5" name="Fußzeilenplatzhalter 4">
            <a:extLst>
              <a:ext uri="{FF2B5EF4-FFF2-40B4-BE49-F238E27FC236}">
                <a16:creationId xmlns:a16="http://schemas.microsoft.com/office/drawing/2014/main" id="{58AFDB73-977A-B6D9-1278-6459F3DC17A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69D75C-DA25-07EF-42A1-1A9E486DCAB8}"/>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4182563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9A05A52-07D5-4B53-4032-B3C7F3D699B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DDE2645-F4D3-D8B6-51F7-05F07662BEA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92E69B-F5D9-7D08-C0D1-096E846F882C}"/>
              </a:ext>
            </a:extLst>
          </p:cNvPr>
          <p:cNvSpPr>
            <a:spLocks noGrp="1"/>
          </p:cNvSpPr>
          <p:nvPr>
            <p:ph type="dt" sz="half" idx="10"/>
          </p:nvPr>
        </p:nvSpPr>
        <p:spPr/>
        <p:txBody>
          <a:bodyPr/>
          <a:lstStyle/>
          <a:p>
            <a:fld id="{2D0FCA9C-ECF7-44ED-B662-7C0FF212B53D}" type="datetimeFigureOut">
              <a:rPr lang="de-DE" smtClean="0"/>
              <a:t>21.10.2024</a:t>
            </a:fld>
            <a:endParaRPr lang="de-DE"/>
          </a:p>
        </p:txBody>
      </p:sp>
      <p:sp>
        <p:nvSpPr>
          <p:cNvPr id="5" name="Fußzeilenplatzhalter 4">
            <a:extLst>
              <a:ext uri="{FF2B5EF4-FFF2-40B4-BE49-F238E27FC236}">
                <a16:creationId xmlns:a16="http://schemas.microsoft.com/office/drawing/2014/main" id="{943E5E83-92E6-0DCE-BD96-BCC3401BD1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F5F2CD5-D2C9-146C-5978-35B691496DA5}"/>
              </a:ext>
            </a:extLst>
          </p:cNvPr>
          <p:cNvSpPr>
            <a:spLocks noGrp="1"/>
          </p:cNvSpPr>
          <p:nvPr>
            <p:ph type="sldNum" sz="quarter" idx="12"/>
          </p:nvPr>
        </p:nvSpPr>
        <p:spPr/>
        <p:txBody>
          <a:bodyPr/>
          <a:lstStyle/>
          <a:p>
            <a:fld id="{7B688043-8AD8-4D25-A729-68B69365D459}" type="slidenum">
              <a:rPr lang="de-DE" smtClean="0"/>
              <a:t>‹#›</a:t>
            </a:fld>
            <a:endParaRPr lang="de-DE"/>
          </a:p>
        </p:txBody>
      </p:sp>
    </p:spTree>
    <p:extLst>
      <p:ext uri="{BB962C8B-B14F-4D97-AF65-F5344CB8AC3E}">
        <p14:creationId xmlns:p14="http://schemas.microsoft.com/office/powerpoint/2010/main" val="3071879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elslide">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1196975"/>
            <a:ext cx="12192000" cy="5661025"/>
          </a:xfrm>
        </p:spPr>
        <p:txBody>
          <a:bodyPr/>
          <a:lstStyle>
            <a:lvl1pPr>
              <a:defRPr baseline="-25000"/>
            </a:lvl1pPr>
          </a:lstStyle>
          <a:p>
            <a:r>
              <a:rPr lang="en-US"/>
              <a:t>Click icon to add picture</a:t>
            </a:r>
            <a:endParaRPr lang="en-US" dirty="0"/>
          </a:p>
        </p:txBody>
      </p:sp>
      <p:sp>
        <p:nvSpPr>
          <p:cNvPr id="19" name="Spreker + datum">
            <a:extLst>
              <a:ext uri="{FF2B5EF4-FFF2-40B4-BE49-F238E27FC236}">
                <a16:creationId xmlns:a16="http://schemas.microsoft.com/office/drawing/2014/main" id="{22050EA1-CA9C-4396-8218-E69567FC45DF}"/>
              </a:ext>
            </a:extLst>
          </p:cNvPr>
          <p:cNvSpPr>
            <a:spLocks noGrp="1"/>
          </p:cNvSpPr>
          <p:nvPr>
            <p:ph type="body" sz="quarter" idx="13" hasCustomPrompt="1"/>
          </p:nvPr>
        </p:nvSpPr>
        <p:spPr>
          <a:xfrm>
            <a:off x="795337" y="5589240"/>
            <a:ext cx="4652591" cy="487833"/>
          </a:xfrm>
          <a:solidFill>
            <a:schemeClr val="bg1">
              <a:lumMod val="85000"/>
            </a:schemeClr>
          </a:solidFill>
        </p:spPr>
        <p:txBody>
          <a:bodyPr tIns="180000">
            <a:normAutofit/>
          </a:bodyPr>
          <a:lstStyle>
            <a:lvl1pPr>
              <a:defRPr sz="1400" b="0" baseline="0">
                <a:solidFill>
                  <a:schemeClr val="tx1"/>
                </a:solidFill>
              </a:defRPr>
            </a:lvl1pPr>
          </a:lstStyle>
          <a:p>
            <a:pPr lvl="0"/>
            <a:r>
              <a:rPr lang="nl-NL" dirty="0"/>
              <a:t>Spreker + Datum</a:t>
            </a:r>
            <a:br>
              <a:rPr lang="nl-NL" dirty="0"/>
            </a:br>
            <a:endParaRPr lang="nl-NL" dirty="0"/>
          </a:p>
        </p:txBody>
      </p:sp>
      <p:sp>
        <p:nvSpPr>
          <p:cNvPr id="20" name="Title 1">
            <a:extLst>
              <a:ext uri="{FF2B5EF4-FFF2-40B4-BE49-F238E27FC236}">
                <a16:creationId xmlns:a16="http://schemas.microsoft.com/office/drawing/2014/main" id="{CB010751-BA61-49BF-A388-64D88C63EEB7}"/>
              </a:ext>
            </a:extLst>
          </p:cNvPr>
          <p:cNvSpPr>
            <a:spLocks noGrp="1"/>
          </p:cNvSpPr>
          <p:nvPr>
            <p:ph type="ctrTitle"/>
          </p:nvPr>
        </p:nvSpPr>
        <p:spPr>
          <a:xfrm>
            <a:off x="795336" y="4293096"/>
            <a:ext cx="4652591" cy="1296144"/>
          </a:xfrm>
          <a:solidFill>
            <a:schemeClr val="bg1"/>
          </a:solidFill>
        </p:spPr>
        <p:txBody>
          <a:bodyPr anchor="t">
            <a:normAutofit/>
          </a:bodyPr>
          <a:lstStyle>
            <a:lvl1pPr algn="l">
              <a:lnSpc>
                <a:spcPct val="100000"/>
              </a:lnSpc>
              <a:defRPr sz="3600">
                <a:solidFill>
                  <a:schemeClr val="tx1"/>
                </a:solidFill>
              </a:defRPr>
            </a:lvl1pPr>
          </a:lstStyle>
          <a:p>
            <a:r>
              <a:rPr lang="en-US"/>
              <a:t>Click to edit Master title style</a:t>
            </a:r>
            <a:endParaRPr lang="nl-NL" dirty="0"/>
          </a:p>
        </p:txBody>
      </p:sp>
      <p:sp>
        <p:nvSpPr>
          <p:cNvPr id="21" name="Subtitle 2">
            <a:extLst>
              <a:ext uri="{FF2B5EF4-FFF2-40B4-BE49-F238E27FC236}">
                <a16:creationId xmlns:a16="http://schemas.microsoft.com/office/drawing/2014/main" id="{13C1930B-82DE-4C71-BB08-517E656128B5}"/>
              </a:ext>
            </a:extLst>
          </p:cNvPr>
          <p:cNvSpPr>
            <a:spLocks noGrp="1"/>
          </p:cNvSpPr>
          <p:nvPr>
            <p:ph type="subTitle" idx="1"/>
          </p:nvPr>
        </p:nvSpPr>
        <p:spPr>
          <a:xfrm>
            <a:off x="795336" y="3826564"/>
            <a:ext cx="4652592" cy="466532"/>
          </a:xfrm>
          <a:solidFill>
            <a:schemeClr val="bg1"/>
          </a:solidFill>
        </p:spPr>
        <p:txBody>
          <a:bodyPr tIns="144000">
            <a:normAutofit/>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8" name="TextBox 7"/>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9" name="Straight Connector 8"/>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13" name="TextBox 12"/>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you would</a:t>
            </a:r>
            <a:r>
              <a:rPr lang="nl-NL" sz="900" baseline="0" dirty="0">
                <a:latin typeface="Arial" panose="020B0604020202020204" pitchFamily="34" charset="0"/>
                <a:cs typeface="Arial" panose="020B0604020202020204" pitchFamily="34" charset="0"/>
              </a:rPr>
              <a:t> like to insert and then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14" name="Group 13"/>
          <p:cNvGrpSpPr/>
          <p:nvPr/>
        </p:nvGrpSpPr>
        <p:grpSpPr>
          <a:xfrm>
            <a:off x="12409228" y="1873910"/>
            <a:ext cx="288032" cy="276999"/>
            <a:chOff x="12494133" y="2712391"/>
            <a:chExt cx="288032" cy="276999"/>
          </a:xfrm>
        </p:grpSpPr>
        <p:sp>
          <p:nvSpPr>
            <p:cNvPr id="16" name="Rectangle 15"/>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12791363" y="4052182"/>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5258401"/>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Connector 24"/>
          <p:cNvCxnSpPr/>
          <p:nvPr/>
        </p:nvCxnSpPr>
        <p:spPr>
          <a:xfrm>
            <a:off x="12388482" y="5877272"/>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2397928" y="2575937"/>
            <a:ext cx="288032" cy="276999"/>
            <a:chOff x="12492689" y="2721406"/>
            <a:chExt cx="288032" cy="276999"/>
          </a:xfrm>
        </p:grpSpPr>
        <p:sp>
          <p:nvSpPr>
            <p:cNvPr id="27" name="Rectangle 2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29" name="Straight Connector 28"/>
          <p:cNvCxnSpPr/>
          <p:nvPr/>
        </p:nvCxnSpPr>
        <p:spPr>
          <a:xfrm>
            <a:off x="12396700" y="244712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TextBox 25"/>
          <p:cNvSpPr txBox="1"/>
          <p:nvPr/>
        </p:nvSpPr>
        <p:spPr>
          <a:xfrm>
            <a:off x="12792744" y="2492896"/>
            <a:ext cx="17281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900" dirty="0">
                <a:latin typeface="Arial" panose="020B0604020202020204" pitchFamily="34" charset="0"/>
                <a:cs typeface="Arial" panose="020B0604020202020204" pitchFamily="34" charset="0"/>
              </a:rPr>
              <a:t>Select the</a:t>
            </a:r>
            <a:r>
              <a:rPr lang="nl-NL" sz="900" baseline="0" dirty="0">
                <a:latin typeface="Arial" panose="020B0604020202020204" pitchFamily="34" charset="0"/>
                <a:cs typeface="Arial" panose="020B0604020202020204" pitchFamily="34" charset="0"/>
              </a:rPr>
              <a:t> image and click on </a:t>
            </a:r>
            <a:r>
              <a:rPr lang="nl-NL" sz="900" b="1" dirty="0">
                <a:latin typeface="Arial" panose="020B0604020202020204" pitchFamily="34" charset="0"/>
                <a:cs typeface="Arial" panose="020B0604020202020204" pitchFamily="34" charset="0"/>
              </a:rPr>
              <a:t>‘Drawing Tools’.  </a:t>
            </a:r>
            <a:r>
              <a:rPr lang="nl-NL" sz="900" b="0" dirty="0">
                <a:latin typeface="Arial" panose="020B0604020202020204" pitchFamily="34" charset="0"/>
                <a:cs typeface="Arial" panose="020B0604020202020204" pitchFamily="34" charset="0"/>
              </a:rPr>
              <a:t>Click</a:t>
            </a:r>
            <a:r>
              <a:rPr lang="nl-NL" sz="900" b="0" baseline="0" dirty="0">
                <a:latin typeface="Arial" panose="020B0604020202020204" pitchFamily="34" charset="0"/>
                <a:cs typeface="Arial" panose="020B0604020202020204" pitchFamily="34" charset="0"/>
              </a:rPr>
              <a:t> on </a:t>
            </a:r>
            <a:r>
              <a:rPr lang="nl-NL" sz="900" b="1" dirty="0">
                <a:latin typeface="Arial" panose="020B0604020202020204" pitchFamily="34" charset="0"/>
                <a:cs typeface="Arial" panose="020B0604020202020204" pitchFamily="34" charset="0"/>
              </a:rPr>
              <a:t>‘Arrange’ </a:t>
            </a:r>
            <a:r>
              <a:rPr lang="nl-NL" sz="900" dirty="0">
                <a:latin typeface="Arial" panose="020B0604020202020204" pitchFamily="34" charset="0"/>
                <a:cs typeface="Arial" panose="020B0604020202020204" pitchFamily="34" charset="0"/>
              </a:rPr>
              <a:t>and then </a:t>
            </a:r>
            <a:r>
              <a:rPr lang="nl-NL" sz="900" b="1" dirty="0">
                <a:latin typeface="Arial" panose="020B0604020202020204" pitchFamily="34" charset="0"/>
                <a:cs typeface="Arial" panose="020B0604020202020204" pitchFamily="34" charset="0"/>
              </a:rPr>
              <a:t>‘Send</a:t>
            </a:r>
            <a:r>
              <a:rPr lang="nl-NL" sz="900" b="1" baseline="0" dirty="0">
                <a:latin typeface="Arial" panose="020B0604020202020204" pitchFamily="34" charset="0"/>
                <a:cs typeface="Arial" panose="020B0604020202020204" pitchFamily="34" charset="0"/>
              </a:rPr>
              <a:t> Backward</a:t>
            </a:r>
            <a:r>
              <a:rPr lang="nl-NL" sz="900" b="1" dirty="0">
                <a:latin typeface="Arial" panose="020B0604020202020204" pitchFamily="34" charset="0"/>
                <a:cs typeface="Arial" panose="020B0604020202020204" pitchFamily="34" charset="0"/>
              </a:rPr>
              <a:t>’</a:t>
            </a:r>
            <a:r>
              <a:rPr lang="nl-NL" sz="900" dirty="0">
                <a:latin typeface="Arial" panose="020B0604020202020204" pitchFamily="34" charset="0"/>
                <a:cs typeface="Arial" panose="020B0604020202020204" pitchFamily="34" charset="0"/>
              </a:rPr>
              <a:t>.  </a:t>
            </a:r>
            <a:endParaRPr lang="en-US" sz="900" dirty="0">
              <a:latin typeface="Arial" panose="020B0604020202020204" pitchFamily="34" charset="0"/>
              <a:cs typeface="Arial" panose="020B0604020202020204" pitchFamily="34" charset="0"/>
            </a:endParaRPr>
          </a:p>
        </p:txBody>
      </p:sp>
      <p:grpSp>
        <p:nvGrpSpPr>
          <p:cNvPr id="32" name="Group 31"/>
          <p:cNvGrpSpPr/>
          <p:nvPr/>
        </p:nvGrpSpPr>
        <p:grpSpPr>
          <a:xfrm>
            <a:off x="12421465" y="4054051"/>
            <a:ext cx="288032" cy="276999"/>
            <a:chOff x="12492689" y="2721406"/>
            <a:chExt cx="288032" cy="276999"/>
          </a:xfrm>
        </p:grpSpPr>
        <p:sp>
          <p:nvSpPr>
            <p:cNvPr id="33" name="Rectangle 3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35" name="Straight Connector 34"/>
          <p:cNvCxnSpPr/>
          <p:nvPr/>
        </p:nvCxnSpPr>
        <p:spPr>
          <a:xfrm>
            <a:off x="12385533" y="397101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Titelpage</a:t>
            </a:r>
            <a:endParaRPr lang="en-US" b="1" dirty="0">
              <a:solidFill>
                <a:schemeClr val="accent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4752" y="3176220"/>
            <a:ext cx="1364177" cy="68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13681635" y="3384854"/>
            <a:ext cx="61736" cy="188161"/>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00" y="241198"/>
            <a:ext cx="3682711" cy="553753"/>
          </a:xfrm>
          <a:prstGeom prst="rect">
            <a:avLst/>
          </a:prstGeom>
        </p:spPr>
      </p:pic>
    </p:spTree>
    <p:extLst>
      <p:ext uri="{BB962C8B-B14F-4D97-AF65-F5344CB8AC3E}">
        <p14:creationId xmlns:p14="http://schemas.microsoft.com/office/powerpoint/2010/main" val="3848941679"/>
      </p:ext>
    </p:extLst>
  </p:cSld>
  <p:clrMapOvr>
    <a:masterClrMapping/>
  </p:clrMapOvr>
  <p:extLst>
    <p:ext uri="{DCECCB84-F9BA-43D5-87BE-67443E8EF086}">
      <p15:sldGuideLst xmlns:p15="http://schemas.microsoft.com/office/powerpoint/2012/main">
        <p15:guide id="8" pos="668">
          <p15:clr>
            <a:srgbClr val="FBAE40"/>
          </p15:clr>
        </p15:guide>
        <p15:guide id="9" pos="4567">
          <p15:clr>
            <a:srgbClr val="FBAE40"/>
          </p15:clr>
        </p15:guide>
        <p15:guide id="11" orient="horz" pos="3816">
          <p15:clr>
            <a:srgbClr val="FBAE40"/>
          </p15:clr>
        </p15:guide>
        <p15:guide id="12" orient="horz" pos="3528">
          <p15:clr>
            <a:srgbClr val="FBAE40"/>
          </p15:clr>
        </p15:guide>
        <p15:guide id="13" pos="501">
          <p15:clr>
            <a:srgbClr val="FBAE40"/>
          </p15:clr>
        </p15:guide>
        <p15:guide id="14" pos="3425">
          <p15:clr>
            <a:srgbClr val="FBAE40"/>
          </p15:clr>
        </p15:guide>
        <p15:guide id="15"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el en inhou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600" y="1915200"/>
            <a:ext cx="11148649" cy="4617031"/>
          </a:xfrm>
        </p:spPr>
        <p:txBody>
          <a:bodyPr/>
          <a:lstStyle>
            <a:lvl1pPr>
              <a:defRPr>
                <a:solidFill>
                  <a:schemeClr val="tx1"/>
                </a:solidFill>
              </a:defRPr>
            </a:lvl1pPr>
            <a:lvl3pPr marL="0">
              <a:spcBef>
                <a:spcPts val="0"/>
              </a:spcBef>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le 1">
            <a:extLst>
              <a:ext uri="{FF2B5EF4-FFF2-40B4-BE49-F238E27FC236}">
                <a16:creationId xmlns:a16="http://schemas.microsoft.com/office/drawing/2014/main" id="{D71F7EDB-0AEE-417F-9CB5-243BC8B4D7C5}"/>
              </a:ext>
            </a:extLst>
          </p:cNvPr>
          <p:cNvSpPr>
            <a:spLocks noGrp="1"/>
          </p:cNvSpPr>
          <p:nvPr>
            <p:ph type="title"/>
          </p:nvPr>
        </p:nvSpPr>
        <p:spPr>
          <a:xfrm>
            <a:off x="489600" y="835200"/>
            <a:ext cx="11159196" cy="936103"/>
          </a:xfrm>
        </p:spPr>
        <p:txBody>
          <a:bodyPr/>
          <a:lstStyle>
            <a:lvl1pPr>
              <a:lnSpc>
                <a:spcPct val="100000"/>
              </a:lnSpc>
              <a:defRPr/>
            </a:lvl1pPr>
          </a:lstStyle>
          <a:p>
            <a:r>
              <a:rPr lang="en-US"/>
              <a:t>Click to edit Master title style</a:t>
            </a:r>
            <a:endParaRPr lang="x-none"/>
          </a:p>
        </p:txBody>
      </p:sp>
      <p:sp>
        <p:nvSpPr>
          <p:cNvPr id="4" name="TextBox 3"/>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Text</a:t>
            </a:r>
            <a:r>
              <a:rPr lang="nl-NL" b="1" baseline="0" dirty="0">
                <a:solidFill>
                  <a:schemeClr val="accent1"/>
                </a:solidFill>
                <a:latin typeface="Arial" panose="020B0604020202020204" pitchFamily="34" charset="0"/>
                <a:cs typeface="Arial" panose="020B0604020202020204" pitchFamily="34" charset="0"/>
              </a:rPr>
              <a:t> page</a:t>
            </a:r>
            <a:endParaRPr lang="en-US" b="1" dirty="0">
              <a:solidFill>
                <a:schemeClr val="accent1"/>
              </a:solidFill>
              <a:latin typeface="Arial" panose="020B0604020202020204" pitchFamily="34" charset="0"/>
              <a:cs typeface="Arial" panose="020B0604020202020204" pitchFamily="34" charset="0"/>
            </a:endParaRPr>
          </a:p>
        </p:txBody>
      </p:sp>
      <p:sp>
        <p:nvSpPr>
          <p:cNvPr id="5" name="TextBox 4"/>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10" name="TextBox 9"/>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11" name="TextBox 10"/>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14" name="TextBox 13"/>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15" name="TextBox 14"/>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16" name="TextBox 15"/>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17" name="TextBox 16"/>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18" name="TextBox 17"/>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19" name="Group 18"/>
          <p:cNvGrpSpPr/>
          <p:nvPr/>
        </p:nvGrpSpPr>
        <p:grpSpPr>
          <a:xfrm>
            <a:off x="-2425457" y="2431921"/>
            <a:ext cx="288032" cy="276999"/>
            <a:chOff x="12492689" y="2721406"/>
            <a:chExt cx="288032" cy="276999"/>
          </a:xfrm>
        </p:grpSpPr>
        <p:sp>
          <p:nvSpPr>
            <p:cNvPr id="20" name="Rectangle 1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2" name="Group 21"/>
          <p:cNvGrpSpPr/>
          <p:nvPr/>
        </p:nvGrpSpPr>
        <p:grpSpPr>
          <a:xfrm>
            <a:off x="-2426044" y="2725767"/>
            <a:ext cx="288032" cy="276999"/>
            <a:chOff x="12492689" y="2721406"/>
            <a:chExt cx="288032" cy="276999"/>
          </a:xfrm>
        </p:grpSpPr>
        <p:sp>
          <p:nvSpPr>
            <p:cNvPr id="23" name="Rectangle 2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5" name="Group 24"/>
          <p:cNvGrpSpPr/>
          <p:nvPr/>
        </p:nvGrpSpPr>
        <p:grpSpPr>
          <a:xfrm>
            <a:off x="-2425457" y="3023105"/>
            <a:ext cx="288032" cy="276999"/>
            <a:chOff x="12492689" y="2721406"/>
            <a:chExt cx="288032" cy="276999"/>
          </a:xfrm>
        </p:grpSpPr>
        <p:sp>
          <p:nvSpPr>
            <p:cNvPr id="26" name="Rectangle 25"/>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8" name="Group 27"/>
          <p:cNvGrpSpPr/>
          <p:nvPr/>
        </p:nvGrpSpPr>
        <p:grpSpPr>
          <a:xfrm>
            <a:off x="-2425457" y="3329531"/>
            <a:ext cx="288032" cy="276999"/>
            <a:chOff x="12492689" y="2721406"/>
            <a:chExt cx="288032" cy="276999"/>
          </a:xfrm>
        </p:grpSpPr>
        <p:sp>
          <p:nvSpPr>
            <p:cNvPr id="29" name="Rectangle 28"/>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1" name="Group 30"/>
          <p:cNvGrpSpPr/>
          <p:nvPr/>
        </p:nvGrpSpPr>
        <p:grpSpPr>
          <a:xfrm>
            <a:off x="-2427768" y="3630519"/>
            <a:ext cx="288032" cy="276999"/>
            <a:chOff x="12492689" y="2721406"/>
            <a:chExt cx="288032" cy="276999"/>
          </a:xfrm>
        </p:grpSpPr>
        <p:sp>
          <p:nvSpPr>
            <p:cNvPr id="32" name="Rectangle 31"/>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464269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nhoud met grafiek">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8800" y="1915200"/>
            <a:ext cx="6398773" cy="4630739"/>
          </a:xfrm>
        </p:spPr>
        <p:txBody>
          <a:bodyPr/>
          <a:lstStyle>
            <a:lvl1pPr>
              <a:defRPr>
                <a:solidFill>
                  <a:schemeClr val="tx1"/>
                </a:solidFill>
              </a:defRPr>
            </a:lvl1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useBgFill="1">
        <p:nvSpPr>
          <p:cNvPr id="9" name="Chart Placeholder 8">
            <a:extLst>
              <a:ext uri="{FF2B5EF4-FFF2-40B4-BE49-F238E27FC236}">
                <a16:creationId xmlns:a16="http://schemas.microsoft.com/office/drawing/2014/main" id="{006DB82F-8DD8-4627-ADF9-B9C04CE52499}"/>
              </a:ext>
            </a:extLst>
          </p:cNvPr>
          <p:cNvSpPr>
            <a:spLocks noGrp="1"/>
          </p:cNvSpPr>
          <p:nvPr>
            <p:ph type="chart" sz="quarter" idx="10" hasCustomPrompt="1"/>
          </p:nvPr>
        </p:nvSpPr>
        <p:spPr>
          <a:xfrm>
            <a:off x="7104063" y="1898650"/>
            <a:ext cx="4545012" cy="4630738"/>
          </a:xfrm>
          <a:solidFill>
            <a:schemeClr val="accent1">
              <a:tint val="20000"/>
            </a:schemeClr>
          </a:solidFill>
        </p:spPr>
        <p:txBody>
          <a:bodyPr wrap="square" anchor="ctr"/>
          <a:lstStyle>
            <a:lvl1pPr algn="ctr">
              <a:defRPr>
                <a:solidFill>
                  <a:srgbClr val="000000"/>
                </a:solidFill>
              </a:defRPr>
            </a:lvl1pPr>
          </a:lstStyle>
          <a:p>
            <a:r>
              <a:rPr lang="nl-NL" dirty="0"/>
              <a:t>Click icon 
 to add </a:t>
            </a:r>
            <a:r>
              <a:rPr lang="nl-NL" dirty="0" err="1"/>
              <a:t>chart</a:t>
            </a:r>
            <a:endParaRPr lang="nl-NL" dirty="0"/>
          </a:p>
        </p:txBody>
      </p:sp>
      <p:sp>
        <p:nvSpPr>
          <p:cNvPr id="4" name="Title 3">
            <a:extLst>
              <a:ext uri="{FF2B5EF4-FFF2-40B4-BE49-F238E27FC236}">
                <a16:creationId xmlns:a16="http://schemas.microsoft.com/office/drawing/2014/main" id="{9A3FEB5E-4A4C-4FFF-87D9-D1B9FD8CEDDE}"/>
              </a:ext>
            </a:extLst>
          </p:cNvPr>
          <p:cNvSpPr>
            <a:spLocks noGrp="1"/>
          </p:cNvSpPr>
          <p:nvPr>
            <p:ph type="title"/>
          </p:nvPr>
        </p:nvSpPr>
        <p:spPr>
          <a:xfrm>
            <a:off x="489600" y="835200"/>
            <a:ext cx="11159196" cy="936103"/>
          </a:xfrm>
        </p:spPr>
        <p:txBody>
          <a:bodyPr/>
          <a:lstStyle/>
          <a:p>
            <a:r>
              <a:rPr lang="en-US"/>
              <a:t>Click to edit Master title style</a:t>
            </a:r>
            <a:endParaRPr lang="x-none"/>
          </a:p>
        </p:txBody>
      </p:sp>
    </p:spTree>
    <p:extLst>
      <p:ext uri="{BB962C8B-B14F-4D97-AF65-F5344CB8AC3E}">
        <p14:creationId xmlns:p14="http://schemas.microsoft.com/office/powerpoint/2010/main" val="457431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useBgFill="1">
        <p:nvSpPr>
          <p:cNvPr id="10" name="Picture Placeholder 9">
            <a:extLst>
              <a:ext uri="{FF2B5EF4-FFF2-40B4-BE49-F238E27FC236}">
                <a16:creationId xmlns:a16="http://schemas.microsoft.com/office/drawing/2014/main" id="{7D111C98-D5EF-4008-AE50-102F4F1993E6}"/>
              </a:ext>
            </a:extLst>
          </p:cNvPr>
          <p:cNvSpPr>
            <a:spLocks noGrp="1"/>
          </p:cNvSpPr>
          <p:nvPr>
            <p:ph type="pic" sz="quarter" idx="13" hasCustomPrompt="1"/>
          </p:nvPr>
        </p:nvSpPr>
        <p:spPr>
          <a:xfrm>
            <a:off x="6456362" y="0"/>
            <a:ext cx="5735638" cy="6858000"/>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p:nvSpPr>
          <p:cNvPr id="2" name="Title 1"/>
          <p:cNvSpPr>
            <a:spLocks noGrp="1"/>
          </p:cNvSpPr>
          <p:nvPr>
            <p:ph type="title"/>
          </p:nvPr>
        </p:nvSpPr>
        <p:spPr>
          <a:xfrm>
            <a:off x="489600" y="835200"/>
            <a:ext cx="5616576" cy="936103"/>
          </a:xfrm>
        </p:spPr>
        <p:txBody>
          <a:bodyPr anchor="b">
            <a:noAutofit/>
          </a:bodyPr>
          <a:lstStyle>
            <a:lvl1pPr>
              <a:defRPr sz="3600">
                <a:solidFill>
                  <a:schemeClr val="accent1"/>
                </a:solidFill>
              </a:defRPr>
            </a:lvl1pPr>
          </a:lstStyle>
          <a:p>
            <a:r>
              <a:rPr lang="en-US"/>
              <a:t>Click to edit Master title style</a:t>
            </a:r>
            <a:endParaRPr lang="nl-NL" dirty="0"/>
          </a:p>
        </p:txBody>
      </p:sp>
      <p:sp>
        <p:nvSpPr>
          <p:cNvPr id="12" name="Text Placeholder 11">
            <a:extLst>
              <a:ext uri="{FF2B5EF4-FFF2-40B4-BE49-F238E27FC236}">
                <a16:creationId xmlns:a16="http://schemas.microsoft.com/office/drawing/2014/main" id="{6F7496B7-E71A-4615-93AC-7A3B3AB33B6B}"/>
              </a:ext>
            </a:extLst>
          </p:cNvPr>
          <p:cNvSpPr>
            <a:spLocks noGrp="1"/>
          </p:cNvSpPr>
          <p:nvPr>
            <p:ph type="body" sz="quarter" idx="14"/>
          </p:nvPr>
        </p:nvSpPr>
        <p:spPr>
          <a:xfrm>
            <a:off x="489600" y="1916112"/>
            <a:ext cx="5616576" cy="4249191"/>
          </a:xfrm>
        </p:spPr>
        <p:txBody>
          <a:bodyPr/>
          <a:lstStyle>
            <a:lvl1pPr>
              <a:defRPr>
                <a:solidFill>
                  <a:schemeClr val="tx1"/>
                </a:solidFill>
              </a:defRPr>
            </a:lvl1pPr>
            <a:lvl3pPr>
              <a:spcBef>
                <a:spcPts val="0"/>
              </a:spcBef>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extBox 4"/>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50% text + 50% image </a:t>
            </a:r>
            <a:endParaRPr lang="en-US" b="1" dirty="0">
              <a:solidFill>
                <a:schemeClr val="accent1"/>
              </a:solidFill>
              <a:latin typeface="Arial" panose="020B0604020202020204" pitchFamily="34" charset="0"/>
              <a:cs typeface="Arial" panose="020B0604020202020204" pitchFamily="34" charset="0"/>
            </a:endParaRPr>
          </a:p>
        </p:txBody>
      </p:sp>
      <p:sp>
        <p:nvSpPr>
          <p:cNvPr id="55" name="TextBox 54"/>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56" name="Straight Connector 55"/>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59" name="TextBox 58"/>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you would</a:t>
            </a:r>
            <a:r>
              <a:rPr lang="nl-NL" sz="900" baseline="0" dirty="0">
                <a:latin typeface="Arial" panose="020B0604020202020204" pitchFamily="34" charset="0"/>
                <a:cs typeface="Arial" panose="020B0604020202020204" pitchFamily="34" charset="0"/>
              </a:rPr>
              <a:t> like to insert and then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60" name="Group 59"/>
          <p:cNvGrpSpPr/>
          <p:nvPr/>
        </p:nvGrpSpPr>
        <p:grpSpPr>
          <a:xfrm>
            <a:off x="12409228" y="1873910"/>
            <a:ext cx="288032" cy="276999"/>
            <a:chOff x="12494133" y="2712391"/>
            <a:chExt cx="288032" cy="276999"/>
          </a:xfrm>
        </p:grpSpPr>
        <p:sp>
          <p:nvSpPr>
            <p:cNvPr id="61" name="Rectangle 60"/>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63" name="Rectangle 62"/>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65" name="TextBox 64"/>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7" name="Straight Connector 66"/>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12421465" y="2503929"/>
            <a:ext cx="288032" cy="276999"/>
            <a:chOff x="12492689" y="2721406"/>
            <a:chExt cx="288032" cy="276999"/>
          </a:xfrm>
        </p:grpSpPr>
        <p:sp>
          <p:nvSpPr>
            <p:cNvPr id="75" name="Rectangle 74"/>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77" name="Straight Connector 76"/>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81" name="Straight Connector 80"/>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 name="TextBox 83"/>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85" name="TextBox 84"/>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86" name="TextBox 85"/>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8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TextBox 87"/>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89" name="TextBox 88"/>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90" name="TextBox 89"/>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91" name="TextBox 90"/>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92" name="TextBox 91"/>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93" name="TextBox 92"/>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94" name="Group 93"/>
          <p:cNvGrpSpPr/>
          <p:nvPr/>
        </p:nvGrpSpPr>
        <p:grpSpPr>
          <a:xfrm>
            <a:off x="-2425457" y="2431921"/>
            <a:ext cx="288032" cy="276999"/>
            <a:chOff x="12492689" y="2721406"/>
            <a:chExt cx="288032" cy="276999"/>
          </a:xfrm>
        </p:grpSpPr>
        <p:sp>
          <p:nvSpPr>
            <p:cNvPr id="95" name="Rectangle 94"/>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97" name="Group 96"/>
          <p:cNvGrpSpPr/>
          <p:nvPr/>
        </p:nvGrpSpPr>
        <p:grpSpPr>
          <a:xfrm>
            <a:off x="-2426044" y="2725767"/>
            <a:ext cx="288032" cy="276999"/>
            <a:chOff x="12492689" y="2721406"/>
            <a:chExt cx="288032" cy="276999"/>
          </a:xfrm>
        </p:grpSpPr>
        <p:sp>
          <p:nvSpPr>
            <p:cNvPr id="98" name="Rectangle 97"/>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00" name="Group 99"/>
          <p:cNvGrpSpPr/>
          <p:nvPr/>
        </p:nvGrpSpPr>
        <p:grpSpPr>
          <a:xfrm>
            <a:off x="-2425457" y="3023105"/>
            <a:ext cx="288032" cy="276999"/>
            <a:chOff x="12492689" y="2721406"/>
            <a:chExt cx="288032" cy="276999"/>
          </a:xfrm>
        </p:grpSpPr>
        <p:sp>
          <p:nvSpPr>
            <p:cNvPr id="101" name="Rectangle 100"/>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03" name="Group 102"/>
          <p:cNvGrpSpPr/>
          <p:nvPr/>
        </p:nvGrpSpPr>
        <p:grpSpPr>
          <a:xfrm>
            <a:off x="-2425457" y="3329531"/>
            <a:ext cx="288032" cy="276999"/>
            <a:chOff x="12492689" y="2721406"/>
            <a:chExt cx="288032" cy="276999"/>
          </a:xfrm>
        </p:grpSpPr>
        <p:sp>
          <p:nvSpPr>
            <p:cNvPr id="104" name="Rectangle 10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06" name="Group 105"/>
          <p:cNvGrpSpPr/>
          <p:nvPr/>
        </p:nvGrpSpPr>
        <p:grpSpPr>
          <a:xfrm>
            <a:off x="-2427768" y="3630519"/>
            <a:ext cx="288032" cy="276999"/>
            <a:chOff x="12492689" y="2721406"/>
            <a:chExt cx="288032" cy="276999"/>
          </a:xfrm>
        </p:grpSpPr>
        <p:sp>
          <p:nvSpPr>
            <p:cNvPr id="107" name="Rectangle 10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217274"/>
      </p:ext>
    </p:extLst>
  </p:cSld>
  <p:clrMapOvr>
    <a:masterClrMapping/>
  </p:clrMapOvr>
  <p:extLst>
    <p:ext uri="{DCECCB84-F9BA-43D5-87BE-67443E8EF086}">
      <p15:sldGuideLst xmlns:p15="http://schemas.microsoft.com/office/powerpoint/2012/main">
        <p15:guide id="3" pos="5120">
          <p15:clr>
            <a:srgbClr val="FBAE40"/>
          </p15:clr>
        </p15:guide>
        <p15:guide id="4" pos="5423">
          <p15:clr>
            <a:srgbClr val="FBAE40"/>
          </p15:clr>
        </p15:guide>
        <p15:guide id="5" pos="3840">
          <p15:clr>
            <a:srgbClr val="FBAE40"/>
          </p15:clr>
        </p15:guide>
        <p15:guide id="6" pos="406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70/30">
    <p:spTree>
      <p:nvGrpSpPr>
        <p:cNvPr id="1" name=""/>
        <p:cNvGrpSpPr/>
        <p:nvPr/>
      </p:nvGrpSpPr>
      <p:grpSpPr>
        <a:xfrm>
          <a:off x="0" y="0"/>
          <a:ext cx="0" cy="0"/>
          <a:chOff x="0" y="0"/>
          <a:chExt cx="0" cy="0"/>
        </a:xfrm>
      </p:grpSpPr>
      <p:sp useBgFill="1">
        <p:nvSpPr>
          <p:cNvPr id="10" name="Picture Placeholder 9">
            <a:extLst>
              <a:ext uri="{FF2B5EF4-FFF2-40B4-BE49-F238E27FC236}">
                <a16:creationId xmlns:a16="http://schemas.microsoft.com/office/drawing/2014/main" id="{7D111C98-D5EF-4008-AE50-102F4F1993E6}"/>
              </a:ext>
            </a:extLst>
          </p:cNvPr>
          <p:cNvSpPr>
            <a:spLocks noGrp="1"/>
          </p:cNvSpPr>
          <p:nvPr>
            <p:ph type="pic" sz="quarter" idx="13" hasCustomPrompt="1"/>
          </p:nvPr>
        </p:nvSpPr>
        <p:spPr>
          <a:xfrm>
            <a:off x="8716616" y="0"/>
            <a:ext cx="3475383" cy="6858000"/>
          </a:xfrm>
          <a:solidFill>
            <a:schemeClr val="accent1">
              <a:tint val="20000"/>
            </a:schemeClr>
          </a:solidFill>
        </p:spPr>
        <p:txBody>
          <a:bodyPr wrap="square" anchor="ctr"/>
          <a:lstStyle>
            <a:lvl1pPr algn="ctr">
              <a:defRPr>
                <a:solidFill>
                  <a:srgbClr val="000000"/>
                </a:solidFill>
              </a:defRPr>
            </a:lvl1pPr>
          </a:lstStyle>
          <a:p>
            <a:r>
              <a:rPr lang="nl-NL" dirty="0"/>
              <a:t>Click icon 
 to add picture</a:t>
            </a:r>
          </a:p>
        </p:txBody>
      </p:sp>
      <p:sp>
        <p:nvSpPr>
          <p:cNvPr id="2" name="Title 1"/>
          <p:cNvSpPr>
            <a:spLocks noGrp="1"/>
          </p:cNvSpPr>
          <p:nvPr>
            <p:ph type="title"/>
          </p:nvPr>
        </p:nvSpPr>
        <p:spPr>
          <a:xfrm>
            <a:off x="489600" y="835200"/>
            <a:ext cx="7992887" cy="936103"/>
          </a:xfrm>
        </p:spPr>
        <p:txBody>
          <a:bodyPr anchor="b">
            <a:normAutofit/>
          </a:bodyPr>
          <a:lstStyle>
            <a:lvl1pPr>
              <a:defRPr sz="3600">
                <a:solidFill>
                  <a:schemeClr val="accent1"/>
                </a:solidFill>
              </a:defRPr>
            </a:lvl1pPr>
          </a:lstStyle>
          <a:p>
            <a:r>
              <a:rPr lang="en-US"/>
              <a:t>Click to edit Master title style</a:t>
            </a:r>
            <a:endParaRPr lang="nl-NL" dirty="0"/>
          </a:p>
        </p:txBody>
      </p:sp>
      <p:sp>
        <p:nvSpPr>
          <p:cNvPr id="12" name="Text Placeholder 11">
            <a:extLst>
              <a:ext uri="{FF2B5EF4-FFF2-40B4-BE49-F238E27FC236}">
                <a16:creationId xmlns:a16="http://schemas.microsoft.com/office/drawing/2014/main" id="{6F7496B7-E71A-4615-93AC-7A3B3AB33B6B}"/>
              </a:ext>
            </a:extLst>
          </p:cNvPr>
          <p:cNvSpPr>
            <a:spLocks noGrp="1"/>
          </p:cNvSpPr>
          <p:nvPr>
            <p:ph type="body" sz="quarter" idx="14"/>
          </p:nvPr>
        </p:nvSpPr>
        <p:spPr>
          <a:xfrm>
            <a:off x="489600" y="1916112"/>
            <a:ext cx="7992887" cy="4249191"/>
          </a:xfrm>
        </p:spPr>
        <p:txBody>
          <a:bodyPr/>
          <a:lstStyle>
            <a:lvl1pPr>
              <a:defRPr>
                <a:solidFill>
                  <a:schemeClr val="tx1"/>
                </a:solidFill>
              </a:defRPr>
            </a:lvl1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extBox 4"/>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75% text + 25% image </a:t>
            </a:r>
            <a:endParaRPr lang="en-US" b="1" dirty="0">
              <a:solidFill>
                <a:schemeClr val="accent1"/>
              </a:solidFill>
              <a:latin typeface="Arial" panose="020B0604020202020204" pitchFamily="34" charset="0"/>
              <a:cs typeface="Arial" panose="020B0604020202020204" pitchFamily="34" charset="0"/>
            </a:endParaRPr>
          </a:p>
        </p:txBody>
      </p:sp>
      <p:sp>
        <p:nvSpPr>
          <p:cNvPr id="55" name="TextBox 54"/>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56" name="Straight Connector 55"/>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59" name="TextBox 58"/>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you would</a:t>
            </a:r>
            <a:r>
              <a:rPr lang="nl-NL" sz="900" baseline="0" dirty="0">
                <a:latin typeface="Arial" panose="020B0604020202020204" pitchFamily="34" charset="0"/>
                <a:cs typeface="Arial" panose="020B0604020202020204" pitchFamily="34" charset="0"/>
              </a:rPr>
              <a:t> like to insert and then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60" name="Group 59"/>
          <p:cNvGrpSpPr/>
          <p:nvPr/>
        </p:nvGrpSpPr>
        <p:grpSpPr>
          <a:xfrm>
            <a:off x="12409228" y="1873910"/>
            <a:ext cx="288032" cy="276999"/>
            <a:chOff x="12494133" y="2712391"/>
            <a:chExt cx="288032" cy="276999"/>
          </a:xfrm>
        </p:grpSpPr>
        <p:sp>
          <p:nvSpPr>
            <p:cNvPr id="61" name="Rectangle 60"/>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63" name="Rectangle 62"/>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65" name="TextBox 64"/>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7" name="Straight Connector 66"/>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12421465" y="2503929"/>
            <a:ext cx="288032" cy="276999"/>
            <a:chOff x="12492689" y="2721406"/>
            <a:chExt cx="288032" cy="276999"/>
          </a:xfrm>
        </p:grpSpPr>
        <p:sp>
          <p:nvSpPr>
            <p:cNvPr id="70" name="Rectangle 6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72" name="Straight Connector 71"/>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74" name="Straight Connector 73"/>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TextBox 76"/>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78" name="TextBox 77"/>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79" name="TextBox 78"/>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8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TextBox 80"/>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82" name="TextBox 81"/>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83" name="TextBox 82"/>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84" name="TextBox 83"/>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85" name="TextBox 84"/>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86" name="TextBox 85"/>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87" name="Group 86"/>
          <p:cNvGrpSpPr/>
          <p:nvPr/>
        </p:nvGrpSpPr>
        <p:grpSpPr>
          <a:xfrm>
            <a:off x="-2425457" y="2431921"/>
            <a:ext cx="288032" cy="276999"/>
            <a:chOff x="12492689" y="2721406"/>
            <a:chExt cx="288032" cy="276999"/>
          </a:xfrm>
        </p:grpSpPr>
        <p:sp>
          <p:nvSpPr>
            <p:cNvPr id="88" name="Rectangle 87"/>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90" name="Group 89"/>
          <p:cNvGrpSpPr/>
          <p:nvPr/>
        </p:nvGrpSpPr>
        <p:grpSpPr>
          <a:xfrm>
            <a:off x="-2426044" y="2725767"/>
            <a:ext cx="288032" cy="276999"/>
            <a:chOff x="12492689" y="2721406"/>
            <a:chExt cx="288032" cy="276999"/>
          </a:xfrm>
        </p:grpSpPr>
        <p:sp>
          <p:nvSpPr>
            <p:cNvPr id="91" name="Rectangle 90"/>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93" name="Group 92"/>
          <p:cNvGrpSpPr/>
          <p:nvPr/>
        </p:nvGrpSpPr>
        <p:grpSpPr>
          <a:xfrm>
            <a:off x="-2425457" y="3023105"/>
            <a:ext cx="288032" cy="276999"/>
            <a:chOff x="12492689" y="2721406"/>
            <a:chExt cx="288032" cy="276999"/>
          </a:xfrm>
        </p:grpSpPr>
        <p:sp>
          <p:nvSpPr>
            <p:cNvPr id="94" name="Rectangle 9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96" name="Group 95"/>
          <p:cNvGrpSpPr/>
          <p:nvPr/>
        </p:nvGrpSpPr>
        <p:grpSpPr>
          <a:xfrm>
            <a:off x="-2425457" y="3329531"/>
            <a:ext cx="288032" cy="276999"/>
            <a:chOff x="12492689" y="2721406"/>
            <a:chExt cx="288032" cy="276999"/>
          </a:xfrm>
        </p:grpSpPr>
        <p:sp>
          <p:nvSpPr>
            <p:cNvPr id="97" name="Rectangle 9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99" name="Group 98"/>
          <p:cNvGrpSpPr/>
          <p:nvPr/>
        </p:nvGrpSpPr>
        <p:grpSpPr>
          <a:xfrm>
            <a:off x="-2427768" y="3630519"/>
            <a:ext cx="288032" cy="276999"/>
            <a:chOff x="12492689" y="2721406"/>
            <a:chExt cx="288032" cy="276999"/>
          </a:xfrm>
        </p:grpSpPr>
        <p:sp>
          <p:nvSpPr>
            <p:cNvPr id="100" name="Rectangle 9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1815889"/>
      </p:ext>
    </p:extLst>
  </p:cSld>
  <p:clrMapOvr>
    <a:masterClrMapping/>
  </p:clrMapOvr>
  <p:extLst>
    <p:ext uri="{DCECCB84-F9BA-43D5-87BE-67443E8EF086}">
      <p15:sldGuideLst xmlns:p15="http://schemas.microsoft.com/office/powerpoint/2012/main">
        <p15:guide id="2" pos="7313">
          <p15:clr>
            <a:srgbClr val="FBAE40"/>
          </p15:clr>
        </p15:guide>
        <p15:guide id="3" pos="548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eeldslide met titel">
    <p:spTree>
      <p:nvGrpSpPr>
        <p:cNvPr id="1" name=""/>
        <p:cNvGrpSpPr/>
        <p:nvPr/>
      </p:nvGrpSpPr>
      <p:grpSpPr>
        <a:xfrm>
          <a:off x="0" y="0"/>
          <a:ext cx="0" cy="0"/>
          <a:chOff x="0" y="0"/>
          <a:chExt cx="0" cy="0"/>
        </a:xfrm>
      </p:grpSpPr>
      <p:sp>
        <p:nvSpPr>
          <p:cNvPr id="2" name="Title 1"/>
          <p:cNvSpPr>
            <a:spLocks noGrp="1"/>
          </p:cNvSpPr>
          <p:nvPr>
            <p:ph type="title"/>
          </p:nvPr>
        </p:nvSpPr>
        <p:spPr>
          <a:xfrm>
            <a:off x="489315" y="678869"/>
            <a:ext cx="11159196" cy="589891"/>
          </a:xfrm>
        </p:spPr>
        <p:txBody>
          <a:bodyPr/>
          <a:lstStyle>
            <a:lvl1pPr>
              <a:defRPr>
                <a:solidFill>
                  <a:schemeClr val="accent1"/>
                </a:solidFill>
              </a:defRPr>
            </a:lvl1pPr>
          </a:lstStyle>
          <a:p>
            <a:r>
              <a:rPr lang="en-US"/>
              <a:t>Click to edit Master title style</a:t>
            </a:r>
            <a:endParaRPr lang="nl-NL" dirty="0"/>
          </a:p>
        </p:txBody>
      </p:sp>
      <p:sp useBgFill="1">
        <p:nvSpPr>
          <p:cNvPr id="3" name="Picture Placeholder 2">
            <a:extLst>
              <a:ext uri="{FF2B5EF4-FFF2-40B4-BE49-F238E27FC236}">
                <a16:creationId xmlns:a16="http://schemas.microsoft.com/office/drawing/2014/main" id="{8DD10328-45F6-471F-834D-92E7E7ED225F}"/>
              </a:ext>
            </a:extLst>
          </p:cNvPr>
          <p:cNvSpPr>
            <a:spLocks noGrp="1" noChangeAspect="1"/>
          </p:cNvSpPr>
          <p:nvPr>
            <p:ph type="pic" idx="1" hasCustomPrompt="1"/>
          </p:nvPr>
        </p:nvSpPr>
        <p:spPr>
          <a:xfrm>
            <a:off x="0" y="1340768"/>
            <a:ext cx="12192000" cy="5517232"/>
          </a:xfrm>
          <a:solidFill>
            <a:schemeClr val="accent1">
              <a:tint val="20000"/>
            </a:schemeClr>
          </a:solidFill>
        </p:spPr>
        <p:txBody>
          <a:bodyPr wrap="square" anchor="ctr"/>
          <a:lstStyle>
            <a:lvl1pPr marL="0" indent="0" algn="ctr">
              <a:buNone/>
              <a:defRPr sz="3200">
                <a:solidFill>
                  <a:srgbClr val="000000"/>
                </a:solidFill>
                <a:effectLst>
                  <a:outerShdw blurRad="38100" dist="38100" dir="2700000" algn="tl">
                    <a:srgbClr val="000000">
                      <a:alpha val="43137"/>
                    </a:srgbClr>
                  </a:outerShdw>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Click icon 
 to add picture</a:t>
            </a:r>
          </a:p>
        </p:txBody>
      </p:sp>
      <p:sp>
        <p:nvSpPr>
          <p:cNvPr id="27" name="TextBox 26"/>
          <p:cNvSpPr txBox="1"/>
          <p:nvPr/>
        </p:nvSpPr>
        <p:spPr>
          <a:xfrm>
            <a:off x="6528048" y="-531440"/>
            <a:ext cx="5663952" cy="369332"/>
          </a:xfrm>
          <a:prstGeom prst="rect">
            <a:avLst/>
          </a:prstGeom>
          <a:noFill/>
        </p:spPr>
        <p:txBody>
          <a:bodyPr wrap="square" rtlCol="0">
            <a:spAutoFit/>
          </a:bodyPr>
          <a:lstStyle/>
          <a:p>
            <a:pPr algn="r"/>
            <a:r>
              <a:rPr lang="nl-NL" b="1" baseline="0" dirty="0">
                <a:solidFill>
                  <a:schemeClr val="accent1"/>
                </a:solidFill>
                <a:latin typeface="Arial" panose="020B0604020202020204" pitchFamily="34" charset="0"/>
                <a:cs typeface="Arial" panose="020B0604020202020204" pitchFamily="34" charset="0"/>
              </a:rPr>
              <a:t>Image + Title</a:t>
            </a:r>
            <a:endParaRPr lang="en-US" b="1" dirty="0">
              <a:solidFill>
                <a:schemeClr val="accent1"/>
              </a:solidFill>
              <a:latin typeface="Arial" panose="020B0604020202020204" pitchFamily="34" charset="0"/>
              <a:cs typeface="Arial" panose="020B0604020202020204" pitchFamily="34" charset="0"/>
            </a:endParaRPr>
          </a:p>
        </p:txBody>
      </p:sp>
      <p:sp>
        <p:nvSpPr>
          <p:cNvPr id="60" name="TextBox 59"/>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61" name="Straight Connector 60"/>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64" name="TextBox 63"/>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you would</a:t>
            </a:r>
            <a:r>
              <a:rPr lang="nl-NL" sz="900" baseline="0" dirty="0">
                <a:latin typeface="Arial" panose="020B0604020202020204" pitchFamily="34" charset="0"/>
                <a:cs typeface="Arial" panose="020B0604020202020204" pitchFamily="34" charset="0"/>
              </a:rPr>
              <a:t> like to insert and then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65" name="Group 64"/>
          <p:cNvGrpSpPr/>
          <p:nvPr/>
        </p:nvGrpSpPr>
        <p:grpSpPr>
          <a:xfrm>
            <a:off x="12409228" y="1873910"/>
            <a:ext cx="288032" cy="276999"/>
            <a:chOff x="12494133" y="2712391"/>
            <a:chExt cx="288032" cy="276999"/>
          </a:xfrm>
        </p:grpSpPr>
        <p:sp>
          <p:nvSpPr>
            <p:cNvPr id="66" name="Rectangle 65"/>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68" name="Rectangle 67"/>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70" name="TextBox 69"/>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2" name="Straight Connector 71"/>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12421465" y="2503929"/>
            <a:ext cx="288032" cy="276999"/>
            <a:chOff x="12492689" y="2721406"/>
            <a:chExt cx="288032" cy="276999"/>
          </a:xfrm>
        </p:grpSpPr>
        <p:sp>
          <p:nvSpPr>
            <p:cNvPr id="75" name="Rectangle 74"/>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77" name="Straight Connector 76"/>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736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eeld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1544" y="4797152"/>
            <a:ext cx="8136904" cy="1368152"/>
          </a:xfrm>
        </p:spPr>
        <p:txBody>
          <a:bodyPr anchor="ctr">
            <a:normAutofit/>
          </a:bodyPr>
          <a:lstStyle>
            <a:lvl1pPr algn="ctr">
              <a:defRPr sz="3600">
                <a:solidFill>
                  <a:schemeClr val="tx1"/>
                </a:solidFill>
              </a:defRPr>
            </a:lvl1pPr>
          </a:lstStyle>
          <a:p>
            <a:r>
              <a:rPr lang="en-US"/>
              <a:t>Click to edit Master title style</a:t>
            </a:r>
            <a:endParaRPr lang="nl-NL" dirty="0"/>
          </a:p>
        </p:txBody>
      </p:sp>
      <p:sp useBgFill="1">
        <p:nvSpPr>
          <p:cNvPr id="3" name="Picture Placeholder 2"/>
          <p:cNvSpPr>
            <a:spLocks noGrp="1" noChangeAspect="1"/>
          </p:cNvSpPr>
          <p:nvPr>
            <p:ph type="pic" idx="1" hasCustomPrompt="1"/>
          </p:nvPr>
        </p:nvSpPr>
        <p:spPr>
          <a:xfrm>
            <a:off x="0" y="0"/>
            <a:ext cx="12192000" cy="6855555"/>
          </a:xfrm>
          <a:solidFill>
            <a:schemeClr val="accent1">
              <a:tint val="20000"/>
            </a:schemeClr>
          </a:solidFill>
        </p:spPr>
        <p:txBody>
          <a:bodyPr wrap="square" anchor="ctr"/>
          <a:lstStyle>
            <a:lvl1pPr marL="0" indent="0" algn="ctr">
              <a:buNone/>
              <a:defRPr sz="3200">
                <a:solidFill>
                  <a:srgbClr val="000000"/>
                </a:solidFill>
                <a:effectLst>
                  <a:outerShdw blurRad="38100" dist="38100" dir="2700000" algn="tl">
                    <a:srgbClr val="000000">
                      <a:alpha val="43137"/>
                    </a:srgbClr>
                  </a:outerShdw>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Click icon 
 to add picture</a:t>
            </a:r>
          </a:p>
        </p:txBody>
      </p:sp>
      <p:sp>
        <p:nvSpPr>
          <p:cNvPr id="27" name="TextBox 26"/>
          <p:cNvSpPr txBox="1"/>
          <p:nvPr/>
        </p:nvSpPr>
        <p:spPr>
          <a:xfrm>
            <a:off x="6528048" y="-531440"/>
            <a:ext cx="5663952" cy="369332"/>
          </a:xfrm>
          <a:prstGeom prst="rect">
            <a:avLst/>
          </a:prstGeom>
          <a:noFill/>
        </p:spPr>
        <p:txBody>
          <a:bodyPr wrap="square" rtlCol="0">
            <a:spAutoFit/>
          </a:bodyPr>
          <a:lstStyle/>
          <a:p>
            <a:pPr algn="r"/>
            <a:r>
              <a:rPr lang="nl-NL" b="1" dirty="0" err="1">
                <a:solidFill>
                  <a:schemeClr val="accent1"/>
                </a:solidFill>
                <a:latin typeface="Arial" panose="020B0604020202020204" pitchFamily="34" charset="0"/>
                <a:cs typeface="Arial" panose="020B0604020202020204" pitchFamily="34" charset="0"/>
              </a:rPr>
              <a:t>Dividerslide</a:t>
            </a:r>
            <a:r>
              <a:rPr lang="nl-NL" b="1" baseline="0" dirty="0">
                <a:solidFill>
                  <a:schemeClr val="accent1"/>
                </a:solidFill>
                <a:latin typeface="Arial" panose="020B0604020202020204" pitchFamily="34" charset="0"/>
                <a:cs typeface="Arial" panose="020B0604020202020204" pitchFamily="34" charset="0"/>
              </a:rPr>
              <a:t> with picture</a:t>
            </a:r>
            <a:endParaRPr lang="en-US" b="1" dirty="0">
              <a:solidFill>
                <a:schemeClr val="accent1"/>
              </a:solidFill>
              <a:latin typeface="Arial" panose="020B0604020202020204" pitchFamily="34" charset="0"/>
              <a:cs typeface="Arial" panose="020B0604020202020204" pitchFamily="34" charset="0"/>
            </a:endParaRPr>
          </a:p>
        </p:txBody>
      </p:sp>
      <p:sp>
        <p:nvSpPr>
          <p:cNvPr id="23" name="TextBox 22"/>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24" name="Straight Connector 23"/>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46" name="TextBox 45"/>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you would</a:t>
            </a:r>
            <a:r>
              <a:rPr lang="nl-NL" sz="900" baseline="0" dirty="0">
                <a:latin typeface="Arial" panose="020B0604020202020204" pitchFamily="34" charset="0"/>
                <a:cs typeface="Arial" panose="020B0604020202020204" pitchFamily="34" charset="0"/>
              </a:rPr>
              <a:t> like to insert and then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47" name="Group 46"/>
          <p:cNvGrpSpPr/>
          <p:nvPr/>
        </p:nvGrpSpPr>
        <p:grpSpPr>
          <a:xfrm>
            <a:off x="12409228" y="1873910"/>
            <a:ext cx="288032" cy="276999"/>
            <a:chOff x="12494133" y="2712391"/>
            <a:chExt cx="288032" cy="276999"/>
          </a:xfrm>
        </p:grpSpPr>
        <p:sp>
          <p:nvSpPr>
            <p:cNvPr id="48" name="Rectangle 47"/>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50" name="Rectangle 49"/>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52" name="TextBox 51"/>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Straight Connector 53"/>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12421465" y="2503929"/>
            <a:ext cx="288032" cy="276999"/>
            <a:chOff x="12492689" y="2721406"/>
            <a:chExt cx="288032" cy="276999"/>
          </a:xfrm>
        </p:grpSpPr>
        <p:sp>
          <p:nvSpPr>
            <p:cNvPr id="57" name="Rectangle 5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59" name="Straight Connector 58"/>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893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ntroductieslide 2 foto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D21EEC-E4A5-40DE-861A-A5D2970A8439}"/>
              </a:ext>
            </a:extLst>
          </p:cNvPr>
          <p:cNvSpPr>
            <a:spLocks noGrp="1"/>
          </p:cNvSpPr>
          <p:nvPr>
            <p:ph type="title"/>
          </p:nvPr>
        </p:nvSpPr>
        <p:spPr>
          <a:xfrm>
            <a:off x="489315" y="835200"/>
            <a:ext cx="11159196" cy="936103"/>
          </a:xfrm>
        </p:spPr>
        <p:txBody>
          <a:bodyPr>
            <a:normAutofit/>
          </a:bodyPr>
          <a:lstStyle>
            <a:lvl1pPr>
              <a:defRPr sz="3600">
                <a:solidFill>
                  <a:schemeClr val="accent1"/>
                </a:solidFill>
              </a:defRPr>
            </a:lvl1pPr>
          </a:lstStyle>
          <a:p>
            <a:r>
              <a:rPr lang="en-US"/>
              <a:t>Click to edit Master title style</a:t>
            </a:r>
            <a:endParaRPr lang="nl-NL" dirty="0"/>
          </a:p>
        </p:txBody>
      </p:sp>
      <p:sp useBgFill="1">
        <p:nvSpPr>
          <p:cNvPr id="8" name="Picture Placeholder 7">
            <a:extLst>
              <a:ext uri="{FF2B5EF4-FFF2-40B4-BE49-F238E27FC236}">
                <a16:creationId xmlns:a16="http://schemas.microsoft.com/office/drawing/2014/main" id="{ED60D2CD-D95E-4DE8-81CF-F42051EAC35B}"/>
              </a:ext>
            </a:extLst>
          </p:cNvPr>
          <p:cNvSpPr>
            <a:spLocks noGrp="1"/>
          </p:cNvSpPr>
          <p:nvPr>
            <p:ph type="pic" sz="quarter" idx="10" hasCustomPrompt="1"/>
          </p:nvPr>
        </p:nvSpPr>
        <p:spPr>
          <a:xfrm>
            <a:off x="576263" y="2355850"/>
            <a:ext cx="2395537" cy="2414588"/>
          </a:xfrm>
          <a:solidFill>
            <a:schemeClr val="accent1">
              <a:tint val="20000"/>
            </a:schemeClr>
          </a:solidFill>
        </p:spPr>
        <p:txBody>
          <a:bodyPr wrap="square" anchor="ctr"/>
          <a:lstStyle>
            <a:lvl1pPr algn="ctr">
              <a:defRPr>
                <a:solidFill>
                  <a:srgbClr val="000000"/>
                </a:solidFill>
              </a:defRPr>
            </a:lvl1pPr>
          </a:lstStyle>
          <a:p>
            <a:r>
              <a:rPr lang="nl-NL" dirty="0"/>
              <a:t>Click icon 
 to add picture</a:t>
            </a:r>
          </a:p>
        </p:txBody>
      </p:sp>
      <p:sp useBgFill="1">
        <p:nvSpPr>
          <p:cNvPr id="9" name="Picture Placeholder 7">
            <a:extLst>
              <a:ext uri="{FF2B5EF4-FFF2-40B4-BE49-F238E27FC236}">
                <a16:creationId xmlns:a16="http://schemas.microsoft.com/office/drawing/2014/main" id="{4769E892-37BD-4E39-8C67-8E1525991DF1}"/>
              </a:ext>
            </a:extLst>
          </p:cNvPr>
          <p:cNvSpPr>
            <a:spLocks noGrp="1"/>
          </p:cNvSpPr>
          <p:nvPr>
            <p:ph type="pic" sz="quarter" idx="11" hasCustomPrompt="1"/>
          </p:nvPr>
        </p:nvSpPr>
        <p:spPr>
          <a:xfrm>
            <a:off x="6221413" y="2364240"/>
            <a:ext cx="2416175" cy="2406198"/>
          </a:xfrm>
          <a:solidFill>
            <a:schemeClr val="accent1">
              <a:tint val="20000"/>
            </a:schemeClr>
          </a:solidFill>
        </p:spPr>
        <p:txBody>
          <a:bodyPr wrap="square" anchor="ctr"/>
          <a:lstStyle>
            <a:lvl1pPr algn="ctr">
              <a:defRPr>
                <a:solidFill>
                  <a:srgbClr val="000000"/>
                </a:solidFill>
              </a:defRPr>
            </a:lvl1pPr>
          </a:lstStyle>
          <a:p>
            <a:r>
              <a:rPr lang="nl-NL" dirty="0"/>
              <a:t>Click icon 
 to add picture</a:t>
            </a:r>
          </a:p>
        </p:txBody>
      </p:sp>
      <p:sp>
        <p:nvSpPr>
          <p:cNvPr id="11" name="Text Placeholder 10">
            <a:extLst>
              <a:ext uri="{FF2B5EF4-FFF2-40B4-BE49-F238E27FC236}">
                <a16:creationId xmlns:a16="http://schemas.microsoft.com/office/drawing/2014/main" id="{E5F43F37-6578-4009-AFA1-F16E909D77C5}"/>
              </a:ext>
            </a:extLst>
          </p:cNvPr>
          <p:cNvSpPr>
            <a:spLocks noGrp="1"/>
          </p:cNvSpPr>
          <p:nvPr>
            <p:ph type="body" sz="quarter" idx="12"/>
          </p:nvPr>
        </p:nvSpPr>
        <p:spPr>
          <a:xfrm>
            <a:off x="3190461" y="2355850"/>
            <a:ext cx="2905539" cy="2414588"/>
          </a:xfrm>
        </p:spPr>
        <p:txBody>
          <a:bodyPr>
            <a:normAutofit/>
          </a:bodyPr>
          <a:lstStyle>
            <a:lvl1pPr>
              <a:defRPr sz="2000">
                <a:solidFill>
                  <a:schemeClr val="accent1"/>
                </a:solidFill>
              </a:defRPr>
            </a:lvl1pPr>
            <a:lvl2pPr marL="0" indent="0">
              <a:spcBef>
                <a:spcPts val="0"/>
              </a:spcBef>
              <a:buNone/>
              <a:defRPr lang="en-US" sz="1800" i="1" kern="1200" dirty="0" smtClean="0">
                <a:solidFill>
                  <a:schemeClr val="accent1"/>
                </a:solidFill>
                <a:latin typeface="+mn-lt"/>
                <a:ea typeface="+mn-ea"/>
                <a:cs typeface="+mn-cs"/>
              </a:defRPr>
            </a:lvl2pPr>
            <a:lvl3pPr marL="119063" indent="-119063">
              <a:tabLst/>
              <a:defRPr sz="12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34" name="TextBox 33"/>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introduction</a:t>
            </a:r>
            <a:endParaRPr lang="en-US" b="1" dirty="0">
              <a:solidFill>
                <a:schemeClr val="accent1"/>
              </a:solidFill>
              <a:latin typeface="Arial" panose="020B0604020202020204" pitchFamily="34" charset="0"/>
              <a:cs typeface="Arial" panose="020B0604020202020204" pitchFamily="34" charset="0"/>
            </a:endParaRPr>
          </a:p>
        </p:txBody>
      </p:sp>
      <p:sp>
        <p:nvSpPr>
          <p:cNvPr id="64" name="TextBox 63"/>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65" name="Straight Connector 64"/>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67" name="Picture 6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68" name="TextBox 67"/>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you would</a:t>
            </a:r>
            <a:r>
              <a:rPr lang="nl-NL" sz="900" baseline="0" dirty="0">
                <a:latin typeface="Arial" panose="020B0604020202020204" pitchFamily="34" charset="0"/>
                <a:cs typeface="Arial" panose="020B0604020202020204" pitchFamily="34" charset="0"/>
              </a:rPr>
              <a:t> like to insert and then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69" name="Group 68"/>
          <p:cNvGrpSpPr/>
          <p:nvPr/>
        </p:nvGrpSpPr>
        <p:grpSpPr>
          <a:xfrm>
            <a:off x="12409228" y="1873910"/>
            <a:ext cx="288032" cy="276999"/>
            <a:chOff x="12494133" y="2712391"/>
            <a:chExt cx="288032" cy="276999"/>
          </a:xfrm>
        </p:grpSpPr>
        <p:sp>
          <p:nvSpPr>
            <p:cNvPr id="70" name="Rectangle 6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72" name="Rectangle 71"/>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6" name="Straight Connector 75"/>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2421465" y="2503929"/>
            <a:ext cx="288032" cy="276999"/>
            <a:chOff x="12492689" y="2721406"/>
            <a:chExt cx="288032" cy="276999"/>
          </a:xfrm>
        </p:grpSpPr>
        <p:sp>
          <p:nvSpPr>
            <p:cNvPr id="79" name="Rectangle 78"/>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81" name="Straight Connector 80"/>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101" name="Straight Connector 100"/>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 name="TextBox 103"/>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105" name="TextBox 104"/>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106" name="TextBox 105"/>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10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8" name="TextBox 107"/>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109" name="TextBox 108"/>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110" name="TextBox 109"/>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111" name="TextBox 110"/>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112" name="TextBox 111"/>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113" name="TextBox 112"/>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114" name="Group 113"/>
          <p:cNvGrpSpPr/>
          <p:nvPr/>
        </p:nvGrpSpPr>
        <p:grpSpPr>
          <a:xfrm>
            <a:off x="-2425457" y="2431921"/>
            <a:ext cx="288032" cy="276999"/>
            <a:chOff x="12492689" y="2721406"/>
            <a:chExt cx="288032" cy="276999"/>
          </a:xfrm>
        </p:grpSpPr>
        <p:sp>
          <p:nvSpPr>
            <p:cNvPr id="115" name="Rectangle 114"/>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17" name="Group 116"/>
          <p:cNvGrpSpPr/>
          <p:nvPr/>
        </p:nvGrpSpPr>
        <p:grpSpPr>
          <a:xfrm>
            <a:off x="-2426044" y="2725767"/>
            <a:ext cx="288032" cy="276999"/>
            <a:chOff x="12492689" y="2721406"/>
            <a:chExt cx="288032" cy="276999"/>
          </a:xfrm>
        </p:grpSpPr>
        <p:sp>
          <p:nvSpPr>
            <p:cNvPr id="118" name="Rectangle 117"/>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0" name="Group 119"/>
          <p:cNvGrpSpPr/>
          <p:nvPr/>
        </p:nvGrpSpPr>
        <p:grpSpPr>
          <a:xfrm>
            <a:off x="-2425457" y="3023105"/>
            <a:ext cx="288032" cy="276999"/>
            <a:chOff x="12492689" y="2721406"/>
            <a:chExt cx="288032" cy="276999"/>
          </a:xfrm>
        </p:grpSpPr>
        <p:sp>
          <p:nvSpPr>
            <p:cNvPr id="121" name="Rectangle 120"/>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3" name="Group 122"/>
          <p:cNvGrpSpPr/>
          <p:nvPr/>
        </p:nvGrpSpPr>
        <p:grpSpPr>
          <a:xfrm>
            <a:off x="-2425457" y="3329531"/>
            <a:ext cx="288032" cy="276999"/>
            <a:chOff x="12492689" y="2721406"/>
            <a:chExt cx="288032" cy="276999"/>
          </a:xfrm>
        </p:grpSpPr>
        <p:sp>
          <p:nvSpPr>
            <p:cNvPr id="124" name="Rectangle 12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6" name="Group 125"/>
          <p:cNvGrpSpPr/>
          <p:nvPr/>
        </p:nvGrpSpPr>
        <p:grpSpPr>
          <a:xfrm>
            <a:off x="-2427768" y="3630519"/>
            <a:ext cx="288032" cy="276999"/>
            <a:chOff x="12492689" y="2721406"/>
            <a:chExt cx="288032" cy="276999"/>
          </a:xfrm>
        </p:grpSpPr>
        <p:sp>
          <p:nvSpPr>
            <p:cNvPr id="127" name="Rectangle 12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
        <p:nvSpPr>
          <p:cNvPr id="55" name="Text Placeholder 10">
            <a:extLst>
              <a:ext uri="{FF2B5EF4-FFF2-40B4-BE49-F238E27FC236}">
                <a16:creationId xmlns:a16="http://schemas.microsoft.com/office/drawing/2014/main" id="{E5F43F37-6578-4009-AFA1-F16E909D77C5}"/>
              </a:ext>
            </a:extLst>
          </p:cNvPr>
          <p:cNvSpPr>
            <a:spLocks noGrp="1"/>
          </p:cNvSpPr>
          <p:nvPr>
            <p:ph type="body" sz="quarter" idx="13"/>
          </p:nvPr>
        </p:nvSpPr>
        <p:spPr>
          <a:xfrm>
            <a:off x="8832304" y="2368458"/>
            <a:ext cx="2905539" cy="2414588"/>
          </a:xfrm>
        </p:spPr>
        <p:txBody>
          <a:bodyPr>
            <a:normAutofit/>
          </a:bodyPr>
          <a:lstStyle>
            <a:lvl1pPr>
              <a:defRPr sz="2000">
                <a:solidFill>
                  <a:schemeClr val="accent1"/>
                </a:solidFill>
              </a:defRPr>
            </a:lvl1pPr>
            <a:lvl2pPr marL="0" indent="0">
              <a:spcBef>
                <a:spcPts val="0"/>
              </a:spcBef>
              <a:buNone/>
              <a:defRPr lang="en-US" sz="1800" i="1" kern="1200" dirty="0" smtClean="0">
                <a:solidFill>
                  <a:schemeClr val="accent1"/>
                </a:solidFill>
                <a:latin typeface="+mn-lt"/>
                <a:ea typeface="+mn-ea"/>
                <a:cs typeface="+mn-cs"/>
              </a:defRPr>
            </a:lvl2pPr>
            <a:lvl3pPr marL="119063" indent="-119063">
              <a:tabLst/>
              <a:defRPr sz="12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4216407"/>
      </p:ext>
    </p:extLst>
  </p:cSld>
  <p:clrMapOvr>
    <a:masterClrMapping/>
  </p:clrMapOvr>
  <p:extLst>
    <p:ext uri="{DCECCB84-F9BA-43D5-87BE-67443E8EF086}">
      <p15:sldGuideLst xmlns:p15="http://schemas.microsoft.com/office/powerpoint/2012/main">
        <p15:guide id="7" pos="5225">
          <p15:clr>
            <a:srgbClr val="FBAE40"/>
          </p15:clr>
        </p15:guide>
        <p15:guide id="8" pos="7255">
          <p15:clr>
            <a:srgbClr val="FBAE40"/>
          </p15:clr>
        </p15:guide>
        <p15:guide id="9" pos="2496">
          <p15:clr>
            <a:srgbClr val="FBAE40"/>
          </p15:clr>
        </p15:guide>
        <p15:guide id="10" pos="484">
          <p15:clr>
            <a:srgbClr val="FBAE40"/>
          </p15:clr>
        </p15:guide>
        <p15:guide id="13" pos="3919">
          <p15:clr>
            <a:srgbClr val="FBAE40"/>
          </p15:clr>
        </p15:guide>
        <p15:guide id="14" pos="5441">
          <p15:clr>
            <a:srgbClr val="FBAE40"/>
          </p15:clr>
        </p15:guide>
        <p15:guide id="15" pos="1872">
          <p15:clr>
            <a:srgbClr val="FBAE40"/>
          </p15:clr>
        </p15:guide>
        <p15:guide id="16" pos="363">
          <p15:clr>
            <a:srgbClr val="FBAE40"/>
          </p15:clr>
        </p15:guide>
        <p15:guide id="17" orient="horz" pos="1484">
          <p15:clr>
            <a:srgbClr val="FBAE40"/>
          </p15:clr>
        </p15:guide>
        <p15:guide id="18" orient="horz" pos="300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chlussfolie e">
    <p:spTree>
      <p:nvGrpSpPr>
        <p:cNvPr id="1" name=""/>
        <p:cNvGrpSpPr/>
        <p:nvPr/>
      </p:nvGrpSpPr>
      <p:grpSpPr>
        <a:xfrm>
          <a:off x="0" y="0"/>
          <a:ext cx="0" cy="0"/>
          <a:chOff x="0" y="0"/>
          <a:chExt cx="0" cy="0"/>
        </a:xfrm>
      </p:grpSpPr>
      <p:sp>
        <p:nvSpPr>
          <p:cNvPr id="3" name="Textplatzhalter 2"/>
          <p:cNvSpPr>
            <a:spLocks noGrp="1"/>
          </p:cNvSpPr>
          <p:nvPr>
            <p:ph type="body" sz="quarter" idx="11" hasCustomPrompt="1"/>
          </p:nvPr>
        </p:nvSpPr>
        <p:spPr>
          <a:xfrm>
            <a:off x="1680000" y="4982400"/>
            <a:ext cx="6397200" cy="532800"/>
          </a:xfrm>
        </p:spPr>
        <p:txBody>
          <a:bodyPr/>
          <a:lstStyle>
            <a:lvl1pPr>
              <a:spcAft>
                <a:spcPts val="0"/>
              </a:spcAft>
              <a:defRPr sz="1300">
                <a:solidFill>
                  <a:schemeClr val="accent1"/>
                </a:solidFill>
              </a:defRPr>
            </a:lvl1pPr>
          </a:lstStyle>
          <a:p>
            <a:pPr lvl="0"/>
            <a:r>
              <a:rPr lang="de-DE" dirty="0"/>
              <a:t>Tomaso Duso</a:t>
            </a:r>
          </a:p>
          <a:p>
            <a:pPr lvl="0"/>
            <a:r>
              <a:rPr lang="de-DE" dirty="0"/>
              <a:t>tduso@diw.de | twitter.com/</a:t>
            </a:r>
            <a:r>
              <a:rPr lang="de-DE" dirty="0" err="1"/>
              <a:t>tomaso_duso</a:t>
            </a:r>
            <a:r>
              <a:rPr lang="de-DE" dirty="0"/>
              <a:t> | linkedin.com/in/tomaso-duso-6b0a96253</a:t>
            </a:r>
          </a:p>
          <a:p>
            <a:pPr lvl="0"/>
            <a:endParaRPr lang="de-DE" dirty="0"/>
          </a:p>
        </p:txBody>
      </p:sp>
    </p:spTree>
    <p:extLst>
      <p:ext uri="{BB962C8B-B14F-4D97-AF65-F5344CB8AC3E}">
        <p14:creationId xmlns:p14="http://schemas.microsoft.com/office/powerpoint/2010/main" val="3270383404"/>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ema/Introductieslide 4 foto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D21EEC-E4A5-40DE-861A-A5D2970A8439}"/>
              </a:ext>
            </a:extLst>
          </p:cNvPr>
          <p:cNvSpPr>
            <a:spLocks noGrp="1"/>
          </p:cNvSpPr>
          <p:nvPr>
            <p:ph type="title"/>
          </p:nvPr>
        </p:nvSpPr>
        <p:spPr>
          <a:xfrm>
            <a:off x="489315" y="835200"/>
            <a:ext cx="11159196" cy="936000"/>
          </a:xfrm>
        </p:spPr>
        <p:txBody>
          <a:bodyPr/>
          <a:lstStyle>
            <a:lvl1pPr>
              <a:defRPr>
                <a:solidFill>
                  <a:schemeClr val="accent1"/>
                </a:solidFill>
              </a:defRPr>
            </a:lvl1pPr>
          </a:lstStyle>
          <a:p>
            <a:r>
              <a:rPr lang="en-US"/>
              <a:t>Click to edit Master title style</a:t>
            </a:r>
            <a:endParaRPr lang="nl-NL" dirty="0"/>
          </a:p>
        </p:txBody>
      </p:sp>
      <p:sp useBgFill="1">
        <p:nvSpPr>
          <p:cNvPr id="8" name="Picture Placeholder 7">
            <a:extLst>
              <a:ext uri="{FF2B5EF4-FFF2-40B4-BE49-F238E27FC236}">
                <a16:creationId xmlns:a16="http://schemas.microsoft.com/office/drawing/2014/main" id="{ED60D2CD-D95E-4DE8-81CF-F42051EAC35B}"/>
              </a:ext>
            </a:extLst>
          </p:cNvPr>
          <p:cNvSpPr>
            <a:spLocks noGrp="1"/>
          </p:cNvSpPr>
          <p:nvPr>
            <p:ph type="pic" sz="quarter" idx="10" hasCustomPrompt="1"/>
          </p:nvPr>
        </p:nvSpPr>
        <p:spPr>
          <a:xfrm>
            <a:off x="3460690" y="1861499"/>
            <a:ext cx="2415600" cy="2431597"/>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useBgFill="1">
        <p:nvSpPr>
          <p:cNvPr id="9" name="Picture Placeholder 7">
            <a:extLst>
              <a:ext uri="{FF2B5EF4-FFF2-40B4-BE49-F238E27FC236}">
                <a16:creationId xmlns:a16="http://schemas.microsoft.com/office/drawing/2014/main" id="{4769E892-37BD-4E39-8C67-8E1525991DF1}"/>
              </a:ext>
            </a:extLst>
          </p:cNvPr>
          <p:cNvSpPr>
            <a:spLocks noGrp="1"/>
          </p:cNvSpPr>
          <p:nvPr>
            <p:ph type="pic" sz="quarter" idx="11" hasCustomPrompt="1"/>
          </p:nvPr>
        </p:nvSpPr>
        <p:spPr>
          <a:xfrm>
            <a:off x="584200" y="1861499"/>
            <a:ext cx="2416175" cy="2431597"/>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p:nvSpPr>
          <p:cNvPr id="11" name="Text Placeholder 10">
            <a:extLst>
              <a:ext uri="{FF2B5EF4-FFF2-40B4-BE49-F238E27FC236}">
                <a16:creationId xmlns:a16="http://schemas.microsoft.com/office/drawing/2014/main" id="{E5F43F37-6578-4009-AFA1-F16E909D77C5}"/>
              </a:ext>
            </a:extLst>
          </p:cNvPr>
          <p:cNvSpPr>
            <a:spLocks noGrp="1"/>
          </p:cNvSpPr>
          <p:nvPr>
            <p:ph type="body" sz="quarter" idx="12"/>
          </p:nvPr>
        </p:nvSpPr>
        <p:spPr>
          <a:xfrm>
            <a:off x="584200" y="4289052"/>
            <a:ext cx="2416175" cy="2308300"/>
          </a:xfrm>
        </p:spPr>
        <p:txBody>
          <a:bodyPr>
            <a:normAutofit/>
          </a:bodyPr>
          <a:lstStyle>
            <a:lvl1pPr>
              <a:spcBef>
                <a:spcPts val="0"/>
              </a:spcBef>
              <a:defRPr sz="2000">
                <a:solidFill>
                  <a:schemeClr val="accent1"/>
                </a:solidFill>
              </a:defRPr>
            </a:lvl1pPr>
            <a:lvl2pPr marL="0" indent="0">
              <a:spcBef>
                <a:spcPts val="0"/>
              </a:spcBef>
              <a:buNone/>
              <a:defRPr lang="en-US" sz="1800" i="1" kern="1200" dirty="0" smtClean="0">
                <a:solidFill>
                  <a:schemeClr val="accent1"/>
                </a:solidFill>
                <a:latin typeface="+mn-lt"/>
                <a:ea typeface="+mn-ea"/>
                <a:cs typeface="+mn-cs"/>
              </a:defRPr>
            </a:lvl2pPr>
            <a:lvl3pPr marL="119063" indent="-119063">
              <a:tabLst/>
              <a:defRPr sz="12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2" name="Text Placeholder 10">
            <a:extLst>
              <a:ext uri="{FF2B5EF4-FFF2-40B4-BE49-F238E27FC236}">
                <a16:creationId xmlns:a16="http://schemas.microsoft.com/office/drawing/2014/main" id="{51825921-4BAC-4A30-9D68-5E3CC234D6C4}"/>
              </a:ext>
            </a:extLst>
          </p:cNvPr>
          <p:cNvSpPr>
            <a:spLocks noGrp="1"/>
          </p:cNvSpPr>
          <p:nvPr>
            <p:ph type="body" sz="quarter" idx="13"/>
          </p:nvPr>
        </p:nvSpPr>
        <p:spPr>
          <a:xfrm>
            <a:off x="9191625" y="4289052"/>
            <a:ext cx="2412355" cy="2308300"/>
          </a:xfrm>
        </p:spPr>
        <p:txBody>
          <a:bodyPr>
            <a:normAutofit/>
          </a:bodyPr>
          <a:lstStyle>
            <a:lvl1pPr>
              <a:spcBef>
                <a:spcPts val="0"/>
              </a:spcBef>
              <a:defRPr sz="2000">
                <a:solidFill>
                  <a:schemeClr val="accent1"/>
                </a:solidFill>
              </a:defRPr>
            </a:lvl1pPr>
            <a:lvl2pPr marL="0" indent="0">
              <a:spcBef>
                <a:spcPts val="0"/>
              </a:spcBef>
              <a:buNone/>
              <a:defRPr lang="en-US" sz="1800" i="1" kern="1200" dirty="0" smtClean="0">
                <a:solidFill>
                  <a:schemeClr val="accent1"/>
                </a:solidFill>
                <a:latin typeface="+mn-lt"/>
                <a:ea typeface="+mn-ea"/>
                <a:cs typeface="+mn-cs"/>
              </a:defRPr>
            </a:lvl2pPr>
            <a:lvl3pPr marL="119063" indent="-119063">
              <a:tabLst/>
              <a:defRPr sz="12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useBgFill="1">
        <p:nvSpPr>
          <p:cNvPr id="10" name="Picture Placeholder 7">
            <a:extLst>
              <a:ext uri="{FF2B5EF4-FFF2-40B4-BE49-F238E27FC236}">
                <a16:creationId xmlns:a16="http://schemas.microsoft.com/office/drawing/2014/main" id="{35C5B6DC-BE5E-43A2-941D-79AA88A71567}"/>
              </a:ext>
            </a:extLst>
          </p:cNvPr>
          <p:cNvSpPr>
            <a:spLocks noGrp="1"/>
          </p:cNvSpPr>
          <p:nvPr>
            <p:ph type="pic" sz="quarter" idx="14" hasCustomPrompt="1"/>
          </p:nvPr>
        </p:nvSpPr>
        <p:spPr>
          <a:xfrm>
            <a:off x="6315178" y="1861499"/>
            <a:ext cx="2415600" cy="2431597"/>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useBgFill="1">
        <p:nvSpPr>
          <p:cNvPr id="13" name="Picture Placeholder 7">
            <a:extLst>
              <a:ext uri="{FF2B5EF4-FFF2-40B4-BE49-F238E27FC236}">
                <a16:creationId xmlns:a16="http://schemas.microsoft.com/office/drawing/2014/main" id="{282B1D46-10CA-47BE-8746-C599AF7EAF23}"/>
              </a:ext>
            </a:extLst>
          </p:cNvPr>
          <p:cNvSpPr>
            <a:spLocks noGrp="1"/>
          </p:cNvSpPr>
          <p:nvPr>
            <p:ph type="pic" sz="quarter" idx="15" hasCustomPrompt="1"/>
          </p:nvPr>
        </p:nvSpPr>
        <p:spPr>
          <a:xfrm>
            <a:off x="9191625" y="1861499"/>
            <a:ext cx="2416175" cy="2431596"/>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p:nvSpPr>
          <p:cNvPr id="14" name="Text Placeholder 10">
            <a:extLst>
              <a:ext uri="{FF2B5EF4-FFF2-40B4-BE49-F238E27FC236}">
                <a16:creationId xmlns:a16="http://schemas.microsoft.com/office/drawing/2014/main" id="{4D248D55-288A-4EC0-AC4C-C8DA816AB3FA}"/>
              </a:ext>
            </a:extLst>
          </p:cNvPr>
          <p:cNvSpPr>
            <a:spLocks noGrp="1"/>
          </p:cNvSpPr>
          <p:nvPr>
            <p:ph type="body" sz="quarter" idx="16"/>
          </p:nvPr>
        </p:nvSpPr>
        <p:spPr>
          <a:xfrm>
            <a:off x="3450506" y="4289052"/>
            <a:ext cx="2416175" cy="2308300"/>
          </a:xfrm>
        </p:spPr>
        <p:txBody>
          <a:bodyPr>
            <a:normAutofit/>
          </a:bodyPr>
          <a:lstStyle>
            <a:lvl1pPr>
              <a:defRPr sz="2000">
                <a:solidFill>
                  <a:schemeClr val="accent1"/>
                </a:solidFill>
              </a:defRPr>
            </a:lvl1pPr>
            <a:lvl2pPr marL="0" indent="0">
              <a:spcBef>
                <a:spcPts val="0"/>
              </a:spcBef>
              <a:buNone/>
              <a:defRPr lang="en-US" sz="1800" i="1" kern="1200" dirty="0" smtClean="0">
                <a:solidFill>
                  <a:schemeClr val="accent1"/>
                </a:solidFill>
                <a:latin typeface="+mn-lt"/>
                <a:ea typeface="+mn-ea"/>
                <a:cs typeface="+mn-cs"/>
              </a:defRPr>
            </a:lvl2pPr>
            <a:lvl3pPr marL="119063" indent="-119063">
              <a:tabLst/>
              <a:defRPr sz="12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5" name="Text Placeholder 10">
            <a:extLst>
              <a:ext uri="{FF2B5EF4-FFF2-40B4-BE49-F238E27FC236}">
                <a16:creationId xmlns:a16="http://schemas.microsoft.com/office/drawing/2014/main" id="{7A808D4E-A7D5-418F-9DB7-994EFE72ED2C}"/>
              </a:ext>
            </a:extLst>
          </p:cNvPr>
          <p:cNvSpPr>
            <a:spLocks noGrp="1"/>
          </p:cNvSpPr>
          <p:nvPr>
            <p:ph type="body" sz="quarter" idx="17"/>
          </p:nvPr>
        </p:nvSpPr>
        <p:spPr>
          <a:xfrm>
            <a:off x="6325319" y="4289052"/>
            <a:ext cx="2416175" cy="2308300"/>
          </a:xfrm>
        </p:spPr>
        <p:txBody>
          <a:bodyPr>
            <a:normAutofit/>
          </a:bodyPr>
          <a:lstStyle>
            <a:lvl1pPr>
              <a:spcBef>
                <a:spcPts val="0"/>
              </a:spcBef>
              <a:defRPr sz="2000">
                <a:solidFill>
                  <a:schemeClr val="accent1"/>
                </a:solidFill>
              </a:defRPr>
            </a:lvl1pPr>
            <a:lvl2pPr marL="0" indent="0">
              <a:spcBef>
                <a:spcPts val="0"/>
              </a:spcBef>
              <a:buNone/>
              <a:defRPr lang="en-US" sz="1800" i="1" kern="1200" dirty="0" smtClean="0">
                <a:solidFill>
                  <a:schemeClr val="accent1"/>
                </a:solidFill>
                <a:latin typeface="+mn-lt"/>
                <a:ea typeface="+mn-ea"/>
                <a:cs typeface="+mn-cs"/>
              </a:defRPr>
            </a:lvl2pPr>
            <a:lvl3pPr marL="119063" indent="-119063">
              <a:tabLst/>
              <a:defRPr sz="12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81" name="TextBox 80"/>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Introduction 2</a:t>
            </a:r>
            <a:endParaRPr lang="en-US" b="1" dirty="0">
              <a:solidFill>
                <a:schemeClr val="accent1"/>
              </a:solidFill>
              <a:latin typeface="Arial" panose="020B0604020202020204" pitchFamily="34" charset="0"/>
              <a:cs typeface="Arial" panose="020B0604020202020204" pitchFamily="34" charset="0"/>
            </a:endParaRPr>
          </a:p>
        </p:txBody>
      </p:sp>
      <p:sp>
        <p:nvSpPr>
          <p:cNvPr id="59" name="TextBox 58"/>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60" name="Straight Connector 59"/>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62" name="Picture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82" name="TextBox 81"/>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you would</a:t>
            </a:r>
            <a:r>
              <a:rPr lang="nl-NL" sz="900" baseline="0" dirty="0">
                <a:latin typeface="Arial" panose="020B0604020202020204" pitchFamily="34" charset="0"/>
                <a:cs typeface="Arial" panose="020B0604020202020204" pitchFamily="34" charset="0"/>
              </a:rPr>
              <a:t> like to insert and then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83" name="Group 82"/>
          <p:cNvGrpSpPr/>
          <p:nvPr/>
        </p:nvGrpSpPr>
        <p:grpSpPr>
          <a:xfrm>
            <a:off x="12409228" y="1873910"/>
            <a:ext cx="288032" cy="276999"/>
            <a:chOff x="12494133" y="2712391"/>
            <a:chExt cx="288032" cy="276999"/>
          </a:xfrm>
        </p:grpSpPr>
        <p:sp>
          <p:nvSpPr>
            <p:cNvPr id="84" name="Rectangle 8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86" name="Rectangle 85"/>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88" name="TextBox 87"/>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0" name="Straight Connector 89"/>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12421465" y="2503929"/>
            <a:ext cx="288032" cy="276999"/>
            <a:chOff x="12492689" y="2721406"/>
            <a:chExt cx="288032" cy="276999"/>
          </a:xfrm>
        </p:grpSpPr>
        <p:sp>
          <p:nvSpPr>
            <p:cNvPr id="93" name="Rectangle 9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95" name="Straight Connector 94"/>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97" name="Straight Connector 96"/>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101" name="TextBox 100"/>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102" name="TextBox 101"/>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10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 name="TextBox 103"/>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105" name="TextBox 104"/>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106" name="TextBox 105"/>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107" name="TextBox 106"/>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108" name="TextBox 107"/>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109" name="TextBox 108"/>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110" name="Group 109"/>
          <p:cNvGrpSpPr/>
          <p:nvPr/>
        </p:nvGrpSpPr>
        <p:grpSpPr>
          <a:xfrm>
            <a:off x="-2425457" y="2431921"/>
            <a:ext cx="288032" cy="276999"/>
            <a:chOff x="12492689" y="2721406"/>
            <a:chExt cx="288032" cy="276999"/>
          </a:xfrm>
        </p:grpSpPr>
        <p:sp>
          <p:nvSpPr>
            <p:cNvPr id="111" name="Rectangle 110"/>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13" name="Group 112"/>
          <p:cNvGrpSpPr/>
          <p:nvPr/>
        </p:nvGrpSpPr>
        <p:grpSpPr>
          <a:xfrm>
            <a:off x="-2426044" y="2725767"/>
            <a:ext cx="288032" cy="276999"/>
            <a:chOff x="12492689" y="2721406"/>
            <a:chExt cx="288032" cy="276999"/>
          </a:xfrm>
        </p:grpSpPr>
        <p:sp>
          <p:nvSpPr>
            <p:cNvPr id="114" name="Rectangle 11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16" name="Group 115"/>
          <p:cNvGrpSpPr/>
          <p:nvPr/>
        </p:nvGrpSpPr>
        <p:grpSpPr>
          <a:xfrm>
            <a:off x="-2425457" y="3023105"/>
            <a:ext cx="288032" cy="276999"/>
            <a:chOff x="12492689" y="2721406"/>
            <a:chExt cx="288032" cy="276999"/>
          </a:xfrm>
        </p:grpSpPr>
        <p:sp>
          <p:nvSpPr>
            <p:cNvPr id="117" name="Rectangle 11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19" name="Group 118"/>
          <p:cNvGrpSpPr/>
          <p:nvPr/>
        </p:nvGrpSpPr>
        <p:grpSpPr>
          <a:xfrm>
            <a:off x="-2425457" y="3329531"/>
            <a:ext cx="288032" cy="276999"/>
            <a:chOff x="12492689" y="2721406"/>
            <a:chExt cx="288032" cy="276999"/>
          </a:xfrm>
        </p:grpSpPr>
        <p:sp>
          <p:nvSpPr>
            <p:cNvPr id="120" name="Rectangle 11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122" name="Group 121"/>
          <p:cNvGrpSpPr/>
          <p:nvPr/>
        </p:nvGrpSpPr>
        <p:grpSpPr>
          <a:xfrm>
            <a:off x="-2427768" y="3630519"/>
            <a:ext cx="288032" cy="276999"/>
            <a:chOff x="12492689" y="2721406"/>
            <a:chExt cx="288032" cy="276999"/>
          </a:xfrm>
        </p:grpSpPr>
        <p:sp>
          <p:nvSpPr>
            <p:cNvPr id="123" name="Rectangle 12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78397875"/>
      </p:ext>
    </p:extLst>
  </p:cSld>
  <p:clrMapOvr>
    <a:masterClrMapping/>
  </p:clrMapOvr>
  <p:extLst>
    <p:ext uri="{DCECCB84-F9BA-43D5-87BE-67443E8EF086}">
      <p15:sldGuideLst xmlns:p15="http://schemas.microsoft.com/office/powerpoint/2012/main">
        <p15:guide id="4" pos="363">
          <p15:clr>
            <a:srgbClr val="FBAE40"/>
          </p15:clr>
        </p15:guide>
        <p15:guide id="7" pos="5301">
          <p15:clr>
            <a:srgbClr val="FBAE40"/>
          </p15:clr>
        </p15:guide>
        <p15:guide id="8" pos="7720">
          <p15:clr>
            <a:srgbClr val="FBAE40"/>
          </p15:clr>
        </p15:guide>
        <p15:guide id="9" pos="2883">
          <p15:clr>
            <a:srgbClr val="FBAE40"/>
          </p15:clr>
        </p15:guide>
        <p15:guide id="10" pos="484">
          <p15:clr>
            <a:srgbClr val="FBAE40"/>
          </p15:clr>
        </p15:guide>
        <p15:guide id="13" pos="3976">
          <p15:clr>
            <a:srgbClr val="FBAE40"/>
          </p15:clr>
        </p15:guide>
        <p15:guide id="14" pos="5790">
          <p15:clr>
            <a:srgbClr val="FBAE40"/>
          </p15:clr>
        </p15:guide>
        <p15:guide id="15" pos="2162">
          <p15:clr>
            <a:srgbClr val="FBAE40"/>
          </p15:clr>
        </p15:guide>
        <p15:guide id="16" orient="horz" pos="981">
          <p15:clr>
            <a:srgbClr val="FBAE40"/>
          </p15:clr>
        </p15:guide>
        <p15:guide id="17" orient="horz" pos="252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otoslide 3x">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D21EEC-E4A5-40DE-861A-A5D2970A8439}"/>
              </a:ext>
            </a:extLst>
          </p:cNvPr>
          <p:cNvSpPr>
            <a:spLocks noGrp="1"/>
          </p:cNvSpPr>
          <p:nvPr>
            <p:ph type="title"/>
          </p:nvPr>
        </p:nvSpPr>
        <p:spPr>
          <a:xfrm>
            <a:off x="489315" y="678868"/>
            <a:ext cx="11159196" cy="936000"/>
          </a:xfrm>
        </p:spPr>
        <p:txBody>
          <a:bodyPr/>
          <a:lstStyle>
            <a:lvl1pPr>
              <a:defRPr>
                <a:solidFill>
                  <a:schemeClr val="accent1"/>
                </a:solidFill>
              </a:defRPr>
            </a:lvl1pPr>
          </a:lstStyle>
          <a:p>
            <a:r>
              <a:rPr lang="en-US"/>
              <a:t>Click to edit Master title style</a:t>
            </a:r>
            <a:endParaRPr lang="nl-NL" dirty="0"/>
          </a:p>
        </p:txBody>
      </p:sp>
      <p:sp useBgFill="1">
        <p:nvSpPr>
          <p:cNvPr id="8" name="Picture Placeholder 7">
            <a:extLst>
              <a:ext uri="{FF2B5EF4-FFF2-40B4-BE49-F238E27FC236}">
                <a16:creationId xmlns:a16="http://schemas.microsoft.com/office/drawing/2014/main" id="{ED60D2CD-D95E-4DE8-81CF-F42051EAC35B}"/>
              </a:ext>
            </a:extLst>
          </p:cNvPr>
          <p:cNvSpPr>
            <a:spLocks noGrp="1"/>
          </p:cNvSpPr>
          <p:nvPr>
            <p:ph type="pic" sz="quarter" idx="10" hasCustomPrompt="1"/>
          </p:nvPr>
        </p:nvSpPr>
        <p:spPr>
          <a:xfrm>
            <a:off x="584200" y="1700808"/>
            <a:ext cx="3495576" cy="4752528"/>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useBgFill="1">
        <p:nvSpPr>
          <p:cNvPr id="16" name="Picture Placeholder 7">
            <a:extLst>
              <a:ext uri="{FF2B5EF4-FFF2-40B4-BE49-F238E27FC236}">
                <a16:creationId xmlns:a16="http://schemas.microsoft.com/office/drawing/2014/main" id="{F3EBE767-6505-4CEF-AB07-52CB38903C16}"/>
              </a:ext>
            </a:extLst>
          </p:cNvPr>
          <p:cNvSpPr>
            <a:spLocks noGrp="1"/>
          </p:cNvSpPr>
          <p:nvPr>
            <p:ph type="pic" sz="quarter" idx="11" hasCustomPrompt="1"/>
          </p:nvPr>
        </p:nvSpPr>
        <p:spPr>
          <a:xfrm>
            <a:off x="8112224" y="1700808"/>
            <a:ext cx="3495576" cy="4752528"/>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useBgFill="1">
        <p:nvSpPr>
          <p:cNvPr id="17" name="Picture Placeholder 7">
            <a:extLst>
              <a:ext uri="{FF2B5EF4-FFF2-40B4-BE49-F238E27FC236}">
                <a16:creationId xmlns:a16="http://schemas.microsoft.com/office/drawing/2014/main" id="{D0EE3735-77D9-4126-9A30-0D4B6017D65C}"/>
              </a:ext>
            </a:extLst>
          </p:cNvPr>
          <p:cNvSpPr>
            <a:spLocks noGrp="1"/>
          </p:cNvSpPr>
          <p:nvPr>
            <p:ph type="pic" sz="quarter" idx="12" hasCustomPrompt="1"/>
          </p:nvPr>
        </p:nvSpPr>
        <p:spPr>
          <a:xfrm>
            <a:off x="4348212" y="1700808"/>
            <a:ext cx="3495576" cy="4752528"/>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p:nvSpPr>
          <p:cNvPr id="28" name="TextBox 27"/>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3x Image page</a:t>
            </a:r>
            <a:endParaRPr lang="en-US" b="1" dirty="0">
              <a:solidFill>
                <a:schemeClr val="accent1"/>
              </a:solidFill>
              <a:latin typeface="Arial" panose="020B0604020202020204" pitchFamily="34" charset="0"/>
              <a:cs typeface="Arial" panose="020B0604020202020204" pitchFamily="34" charset="0"/>
            </a:endParaRPr>
          </a:p>
        </p:txBody>
      </p:sp>
      <p:sp>
        <p:nvSpPr>
          <p:cNvPr id="29" name="TextBox 28"/>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33" name="TextBox 32"/>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a:t>
            </a:r>
            <a:r>
              <a:rPr lang="nl-NL" sz="900" dirty="0" err="1">
                <a:latin typeface="Arial" panose="020B0604020202020204" pitchFamily="34" charset="0"/>
                <a:cs typeface="Arial" panose="020B0604020202020204" pitchFamily="34" charset="0"/>
              </a:rPr>
              <a:t>you</a:t>
            </a:r>
            <a:r>
              <a:rPr lang="nl-NL" sz="900" dirty="0">
                <a:latin typeface="Arial" panose="020B0604020202020204" pitchFamily="34" charset="0"/>
                <a:cs typeface="Arial" panose="020B0604020202020204" pitchFamily="34" charset="0"/>
              </a:rPr>
              <a:t> </a:t>
            </a:r>
            <a:r>
              <a:rPr lang="nl-NL" sz="900" dirty="0" err="1">
                <a:latin typeface="Arial" panose="020B0604020202020204" pitchFamily="34" charset="0"/>
                <a:cs typeface="Arial" panose="020B0604020202020204" pitchFamily="34" charset="0"/>
              </a:rPr>
              <a:t>would</a:t>
            </a:r>
            <a:r>
              <a:rPr lang="nl-NL" sz="900" baseline="0" dirty="0">
                <a:latin typeface="Arial" panose="020B0604020202020204" pitchFamily="34" charset="0"/>
                <a:cs typeface="Arial" panose="020B0604020202020204" pitchFamily="34" charset="0"/>
              </a:rPr>
              <a:t> like </a:t>
            </a:r>
            <a:r>
              <a:rPr lang="nl-NL" sz="900" baseline="0" dirty="0" err="1">
                <a:latin typeface="Arial" panose="020B0604020202020204" pitchFamily="34" charset="0"/>
                <a:cs typeface="Arial" panose="020B0604020202020204" pitchFamily="34" charset="0"/>
              </a:rPr>
              <a:t>to</a:t>
            </a:r>
            <a:r>
              <a:rPr lang="nl-NL" sz="900" baseline="0" dirty="0">
                <a:latin typeface="Arial" panose="020B0604020202020204" pitchFamily="34" charset="0"/>
                <a:cs typeface="Arial" panose="020B0604020202020204" pitchFamily="34" charset="0"/>
              </a:rPr>
              <a:t> </a:t>
            </a:r>
            <a:r>
              <a:rPr lang="nl-NL" sz="900" baseline="0" dirty="0" err="1">
                <a:latin typeface="Arial" panose="020B0604020202020204" pitchFamily="34" charset="0"/>
                <a:cs typeface="Arial" panose="020B0604020202020204" pitchFamily="34" charset="0"/>
              </a:rPr>
              <a:t>insert</a:t>
            </a:r>
            <a:r>
              <a:rPr lang="nl-NL" sz="900" baseline="0" dirty="0">
                <a:latin typeface="Arial" panose="020B0604020202020204" pitchFamily="34" charset="0"/>
                <a:cs typeface="Arial" panose="020B0604020202020204" pitchFamily="34" charset="0"/>
              </a:rPr>
              <a:t> </a:t>
            </a:r>
            <a:r>
              <a:rPr lang="nl-NL" sz="900" baseline="0" dirty="0" err="1">
                <a:latin typeface="Arial" panose="020B0604020202020204" pitchFamily="34" charset="0"/>
                <a:cs typeface="Arial" panose="020B0604020202020204" pitchFamily="34" charset="0"/>
              </a:rPr>
              <a:t>and</a:t>
            </a:r>
            <a:r>
              <a:rPr lang="nl-NL" sz="900" baseline="0" dirty="0">
                <a:latin typeface="Arial" panose="020B0604020202020204" pitchFamily="34" charset="0"/>
                <a:cs typeface="Arial" panose="020B0604020202020204" pitchFamily="34" charset="0"/>
              </a:rPr>
              <a:t> </a:t>
            </a:r>
            <a:r>
              <a:rPr lang="nl-NL" sz="900" baseline="0" dirty="0" err="1">
                <a:latin typeface="Arial" panose="020B0604020202020204" pitchFamily="34" charset="0"/>
                <a:cs typeface="Arial" panose="020B0604020202020204" pitchFamily="34" charset="0"/>
              </a:rPr>
              <a:t>then</a:t>
            </a:r>
            <a:r>
              <a:rPr lang="nl-NL" sz="900" baseline="0" dirty="0">
                <a:latin typeface="Arial" panose="020B0604020202020204" pitchFamily="34" charset="0"/>
                <a:cs typeface="Arial" panose="020B0604020202020204" pitchFamily="34" charset="0"/>
              </a:rPr>
              <a:t>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34" name="Group 33"/>
          <p:cNvGrpSpPr/>
          <p:nvPr/>
        </p:nvGrpSpPr>
        <p:grpSpPr>
          <a:xfrm>
            <a:off x="12409228" y="1873910"/>
            <a:ext cx="288032" cy="276999"/>
            <a:chOff x="12494133" y="2712391"/>
            <a:chExt cx="288032" cy="276999"/>
          </a:xfrm>
        </p:grpSpPr>
        <p:sp>
          <p:nvSpPr>
            <p:cNvPr id="35" name="Rectangle 34"/>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37" name="Rectangle 36"/>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Straight Connector 40"/>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2421465" y="2503929"/>
            <a:ext cx="288032" cy="276999"/>
            <a:chOff x="12492689" y="2721406"/>
            <a:chExt cx="288032" cy="276999"/>
          </a:xfrm>
        </p:grpSpPr>
        <p:sp>
          <p:nvSpPr>
            <p:cNvPr id="44" name="Rectangle 4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46" name="Straight Connector 45"/>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810559"/>
      </p:ext>
    </p:extLst>
  </p:cSld>
  <p:clrMapOvr>
    <a:masterClrMapping/>
  </p:clrMapOvr>
  <p:extLst>
    <p:ext uri="{DCECCB84-F9BA-43D5-87BE-67443E8EF086}">
      <p15:sldGuideLst xmlns:p15="http://schemas.microsoft.com/office/powerpoint/2012/main">
        <p15:guide id="1" pos="3976">
          <p15:clr>
            <a:srgbClr val="FBAE40"/>
          </p15:clr>
        </p15:guide>
        <p15:guide id="4" pos="363">
          <p15:clr>
            <a:srgbClr val="FBAE40"/>
          </p15:clr>
        </p15:guide>
        <p15:guide id="7" pos="5301">
          <p15:clr>
            <a:srgbClr val="FBAE40"/>
          </p15:clr>
        </p15:guide>
        <p15:guide id="8" pos="484">
          <p15:clr>
            <a:srgbClr val="FBAE40"/>
          </p15:clr>
        </p15:guide>
        <p15:guide id="9" orient="horz" pos="981">
          <p15:clr>
            <a:srgbClr val="FBAE40"/>
          </p15:clr>
        </p15:guide>
        <p15:guide id="10" orient="horz" pos="252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Fotoslide 2x">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D21EEC-E4A5-40DE-861A-A5D2970A8439}"/>
              </a:ext>
            </a:extLst>
          </p:cNvPr>
          <p:cNvSpPr>
            <a:spLocks noGrp="1"/>
          </p:cNvSpPr>
          <p:nvPr>
            <p:ph type="title"/>
          </p:nvPr>
        </p:nvSpPr>
        <p:spPr>
          <a:xfrm>
            <a:off x="489315" y="835200"/>
            <a:ext cx="11159196" cy="936000"/>
          </a:xfrm>
        </p:spPr>
        <p:txBody>
          <a:bodyPr/>
          <a:lstStyle>
            <a:lvl1pPr>
              <a:defRPr>
                <a:solidFill>
                  <a:schemeClr val="accent1"/>
                </a:solidFill>
              </a:defRPr>
            </a:lvl1pPr>
          </a:lstStyle>
          <a:p>
            <a:r>
              <a:rPr lang="en-US"/>
              <a:t>Click to edit Master title style</a:t>
            </a:r>
            <a:endParaRPr lang="nl-NL" dirty="0"/>
          </a:p>
        </p:txBody>
      </p:sp>
      <p:sp useBgFill="1">
        <p:nvSpPr>
          <p:cNvPr id="8" name="Picture Placeholder 7">
            <a:extLst>
              <a:ext uri="{FF2B5EF4-FFF2-40B4-BE49-F238E27FC236}">
                <a16:creationId xmlns:a16="http://schemas.microsoft.com/office/drawing/2014/main" id="{ED60D2CD-D95E-4DE8-81CF-F42051EAC35B}"/>
              </a:ext>
            </a:extLst>
          </p:cNvPr>
          <p:cNvSpPr>
            <a:spLocks noGrp="1"/>
          </p:cNvSpPr>
          <p:nvPr>
            <p:ph type="pic" sz="quarter" idx="10" hasCustomPrompt="1"/>
          </p:nvPr>
        </p:nvSpPr>
        <p:spPr>
          <a:xfrm>
            <a:off x="489600" y="1840833"/>
            <a:ext cx="5400000" cy="4900535"/>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useBgFill="1">
        <p:nvSpPr>
          <p:cNvPr id="7" name="Picture Placeholder 7">
            <a:extLst>
              <a:ext uri="{FF2B5EF4-FFF2-40B4-BE49-F238E27FC236}">
                <a16:creationId xmlns:a16="http://schemas.microsoft.com/office/drawing/2014/main" id="{4685375D-185B-47C2-B347-B84257FEFAAF}"/>
              </a:ext>
            </a:extLst>
          </p:cNvPr>
          <p:cNvSpPr>
            <a:spLocks noGrp="1"/>
          </p:cNvSpPr>
          <p:nvPr>
            <p:ph type="pic" sz="quarter" idx="11" hasCustomPrompt="1"/>
          </p:nvPr>
        </p:nvSpPr>
        <p:spPr>
          <a:xfrm>
            <a:off x="6240016" y="1830930"/>
            <a:ext cx="5400000" cy="4900535"/>
          </a:xfrm>
          <a:solidFill>
            <a:schemeClr val="accent1">
              <a:tint val="20000"/>
            </a:schemeClr>
          </a:solidFill>
        </p:spPr>
        <p:txBody>
          <a:bodyPr wrap="square" anchor="ctr"/>
          <a:lstStyle>
            <a:lvl1pPr algn="ctr">
              <a:defRPr>
                <a:solidFill>
                  <a:srgbClr val="000000"/>
                </a:solidFill>
                <a:effectLst>
                  <a:outerShdw blurRad="38100" dist="38100" dir="2700000" algn="tl">
                    <a:srgbClr val="000000">
                      <a:alpha val="43137"/>
                    </a:srgbClr>
                  </a:outerShdw>
                </a:effectLst>
              </a:defRPr>
            </a:lvl1pPr>
          </a:lstStyle>
          <a:p>
            <a:r>
              <a:rPr lang="nl-NL" dirty="0"/>
              <a:t>Click icon 
 to add picture</a:t>
            </a:r>
          </a:p>
        </p:txBody>
      </p:sp>
      <p:sp>
        <p:nvSpPr>
          <p:cNvPr id="26" name="TextBox 25"/>
          <p:cNvSpPr txBox="1"/>
          <p:nvPr/>
        </p:nvSpPr>
        <p:spPr>
          <a:xfrm>
            <a:off x="6528048" y="-531440"/>
            <a:ext cx="5663952" cy="369332"/>
          </a:xfrm>
          <a:prstGeom prst="rect">
            <a:avLst/>
          </a:prstGeom>
          <a:noFill/>
        </p:spPr>
        <p:txBody>
          <a:bodyPr wrap="square" rtlCol="0">
            <a:spAutoFit/>
          </a:bodyPr>
          <a:lstStyle/>
          <a:p>
            <a:pPr algn="r"/>
            <a:r>
              <a:rPr lang="nl-NL" b="1" dirty="0">
                <a:solidFill>
                  <a:schemeClr val="accent1"/>
                </a:solidFill>
                <a:latin typeface="Arial" panose="020B0604020202020204" pitchFamily="34" charset="0"/>
                <a:cs typeface="Arial" panose="020B0604020202020204" pitchFamily="34" charset="0"/>
              </a:rPr>
              <a:t>2x Image page</a:t>
            </a:r>
            <a:endParaRPr lang="en-US" b="1" dirty="0">
              <a:solidFill>
                <a:schemeClr val="accent1"/>
              </a:solidFill>
              <a:latin typeface="Arial" panose="020B0604020202020204" pitchFamily="34" charset="0"/>
              <a:cs typeface="Arial" panose="020B0604020202020204" pitchFamily="34" charset="0"/>
            </a:endParaRPr>
          </a:p>
        </p:txBody>
      </p:sp>
      <p:sp>
        <p:nvSpPr>
          <p:cNvPr id="27" name="TextBox 26"/>
          <p:cNvSpPr txBox="1"/>
          <p:nvPr/>
        </p:nvSpPr>
        <p:spPr>
          <a:xfrm>
            <a:off x="12288688"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Insert</a:t>
            </a:r>
            <a:r>
              <a:rPr lang="nl-NL" sz="1400" b="1" baseline="0" dirty="0">
                <a:solidFill>
                  <a:schemeClr val="accent1"/>
                </a:solidFill>
                <a:latin typeface="Arial" panose="020B0604020202020204" pitchFamily="34" charset="0"/>
                <a:cs typeface="Arial" panose="020B0604020202020204" pitchFamily="34" charset="0"/>
              </a:rPr>
              <a:t> picture</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28" name="Straight Connector 27"/>
          <p:cNvCxnSpPr/>
          <p:nvPr/>
        </p:nvCxnSpPr>
        <p:spPr>
          <a:xfrm>
            <a:off x="12360696"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792744" y="476672"/>
            <a:ext cx="1728192"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Change the image by deleting the existing image. Click on the icon that appears to insert an image.</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752" y="1196752"/>
            <a:ext cx="381000" cy="381000"/>
          </a:xfrm>
          <a:prstGeom prst="rect">
            <a:avLst/>
          </a:prstGeom>
        </p:spPr>
      </p:pic>
      <p:sp>
        <p:nvSpPr>
          <p:cNvPr id="31" name="TextBox 30"/>
          <p:cNvSpPr txBox="1"/>
          <p:nvPr/>
        </p:nvSpPr>
        <p:spPr>
          <a:xfrm>
            <a:off x="12804044" y="1814387"/>
            <a:ext cx="1782108" cy="507831"/>
          </a:xfrm>
          <a:prstGeom prst="rect">
            <a:avLst/>
          </a:prstGeom>
          <a:noFill/>
        </p:spPr>
        <p:txBody>
          <a:bodyPr wrap="square" rtlCol="0">
            <a:spAutoFit/>
          </a:bodyPr>
          <a:lstStyle/>
          <a:p>
            <a:r>
              <a:rPr lang="nl-NL" sz="900" dirty="0">
                <a:latin typeface="Arial" panose="020B0604020202020204" pitchFamily="34" charset="0"/>
                <a:cs typeface="Arial" panose="020B0604020202020204" pitchFamily="34" charset="0"/>
              </a:rPr>
              <a:t>Select a picture </a:t>
            </a:r>
            <a:r>
              <a:rPr lang="nl-NL" sz="900" dirty="0" err="1">
                <a:latin typeface="Arial" panose="020B0604020202020204" pitchFamily="34" charset="0"/>
                <a:cs typeface="Arial" panose="020B0604020202020204" pitchFamily="34" charset="0"/>
              </a:rPr>
              <a:t>you</a:t>
            </a:r>
            <a:r>
              <a:rPr lang="nl-NL" sz="900" dirty="0">
                <a:latin typeface="Arial" panose="020B0604020202020204" pitchFamily="34" charset="0"/>
                <a:cs typeface="Arial" panose="020B0604020202020204" pitchFamily="34" charset="0"/>
              </a:rPr>
              <a:t> </a:t>
            </a:r>
            <a:r>
              <a:rPr lang="nl-NL" sz="900" dirty="0" err="1">
                <a:latin typeface="Arial" panose="020B0604020202020204" pitchFamily="34" charset="0"/>
                <a:cs typeface="Arial" panose="020B0604020202020204" pitchFamily="34" charset="0"/>
              </a:rPr>
              <a:t>would</a:t>
            </a:r>
            <a:r>
              <a:rPr lang="nl-NL" sz="900" baseline="0" dirty="0">
                <a:latin typeface="Arial" panose="020B0604020202020204" pitchFamily="34" charset="0"/>
                <a:cs typeface="Arial" panose="020B0604020202020204" pitchFamily="34" charset="0"/>
              </a:rPr>
              <a:t> like </a:t>
            </a:r>
            <a:r>
              <a:rPr lang="nl-NL" sz="900" baseline="0" dirty="0" err="1">
                <a:latin typeface="Arial" panose="020B0604020202020204" pitchFamily="34" charset="0"/>
                <a:cs typeface="Arial" panose="020B0604020202020204" pitchFamily="34" charset="0"/>
              </a:rPr>
              <a:t>to</a:t>
            </a:r>
            <a:r>
              <a:rPr lang="nl-NL" sz="900" baseline="0" dirty="0">
                <a:latin typeface="Arial" panose="020B0604020202020204" pitchFamily="34" charset="0"/>
                <a:cs typeface="Arial" panose="020B0604020202020204" pitchFamily="34" charset="0"/>
              </a:rPr>
              <a:t> </a:t>
            </a:r>
            <a:r>
              <a:rPr lang="nl-NL" sz="900" baseline="0" dirty="0" err="1">
                <a:latin typeface="Arial" panose="020B0604020202020204" pitchFamily="34" charset="0"/>
                <a:cs typeface="Arial" panose="020B0604020202020204" pitchFamily="34" charset="0"/>
              </a:rPr>
              <a:t>insert</a:t>
            </a:r>
            <a:r>
              <a:rPr lang="nl-NL" sz="900" baseline="0" dirty="0">
                <a:latin typeface="Arial" panose="020B0604020202020204" pitchFamily="34" charset="0"/>
                <a:cs typeface="Arial" panose="020B0604020202020204" pitchFamily="34" charset="0"/>
              </a:rPr>
              <a:t> </a:t>
            </a:r>
            <a:r>
              <a:rPr lang="nl-NL" sz="900" baseline="0" dirty="0" err="1">
                <a:latin typeface="Arial" panose="020B0604020202020204" pitchFamily="34" charset="0"/>
                <a:cs typeface="Arial" panose="020B0604020202020204" pitchFamily="34" charset="0"/>
              </a:rPr>
              <a:t>and</a:t>
            </a:r>
            <a:r>
              <a:rPr lang="nl-NL" sz="900" baseline="0" dirty="0">
                <a:latin typeface="Arial" panose="020B0604020202020204" pitchFamily="34" charset="0"/>
                <a:cs typeface="Arial" panose="020B0604020202020204" pitchFamily="34" charset="0"/>
              </a:rPr>
              <a:t> </a:t>
            </a:r>
            <a:r>
              <a:rPr lang="nl-NL" sz="900" baseline="0" dirty="0" err="1">
                <a:latin typeface="Arial" panose="020B0604020202020204" pitchFamily="34" charset="0"/>
                <a:cs typeface="Arial" panose="020B0604020202020204" pitchFamily="34" charset="0"/>
              </a:rPr>
              <a:t>then</a:t>
            </a:r>
            <a:r>
              <a:rPr lang="nl-NL" sz="900" baseline="0" dirty="0">
                <a:latin typeface="Arial" panose="020B0604020202020204" pitchFamily="34" charset="0"/>
                <a:cs typeface="Arial" panose="020B0604020202020204" pitchFamily="34" charset="0"/>
              </a:rPr>
              <a:t> click on </a:t>
            </a:r>
            <a:r>
              <a:rPr lang="nl-NL" sz="900" b="1" dirty="0">
                <a:latin typeface="Arial" panose="020B0604020202020204" pitchFamily="34" charset="0"/>
                <a:cs typeface="Arial" panose="020B0604020202020204" pitchFamily="34" charset="0"/>
              </a:rPr>
              <a:t>‘Insert’</a:t>
            </a:r>
            <a:endParaRPr lang="en-US" sz="900" b="1" dirty="0">
              <a:latin typeface="Arial" panose="020B0604020202020204" pitchFamily="34" charset="0"/>
              <a:cs typeface="Arial" panose="020B0604020202020204" pitchFamily="34" charset="0"/>
            </a:endParaRPr>
          </a:p>
        </p:txBody>
      </p:sp>
      <p:grpSp>
        <p:nvGrpSpPr>
          <p:cNvPr id="32" name="Group 31"/>
          <p:cNvGrpSpPr/>
          <p:nvPr/>
        </p:nvGrpSpPr>
        <p:grpSpPr>
          <a:xfrm>
            <a:off x="12409228" y="1873910"/>
            <a:ext cx="288032" cy="276999"/>
            <a:chOff x="12494133" y="2712391"/>
            <a:chExt cx="288032" cy="276999"/>
          </a:xfrm>
        </p:grpSpPr>
        <p:sp>
          <p:nvSpPr>
            <p:cNvPr id="33" name="Rectangle 3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494133" y="2712391"/>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sp>
        <p:nvSpPr>
          <p:cNvPr id="35" name="Rectangle 34"/>
          <p:cNvSpPr/>
          <p:nvPr/>
        </p:nvSpPr>
        <p:spPr>
          <a:xfrm>
            <a:off x="12415930" y="558809"/>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406311" y="548680"/>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12791363" y="2502060"/>
            <a:ext cx="1728192"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If you want to scale or drag the image, go to </a:t>
            </a:r>
            <a:r>
              <a:rPr lang="en-US" sz="1000" b="1" dirty="0">
                <a:latin typeface="Arial" panose="020B0604020202020204" pitchFamily="34" charset="0"/>
                <a:cs typeface="Arial" panose="020B0604020202020204" pitchFamily="34" charset="0"/>
              </a:rPr>
              <a:t>‘Drawing Tools' </a:t>
            </a:r>
            <a:r>
              <a:rPr lang="en-US" sz="1000" dirty="0">
                <a:latin typeface="Arial" panose="020B0604020202020204" pitchFamily="34" charset="0"/>
                <a:cs typeface="Arial" panose="020B0604020202020204" pitchFamily="34" charset="0"/>
              </a:rPr>
              <a:t>and click </a:t>
            </a:r>
            <a:r>
              <a:rPr lang="en-US" sz="1000" b="1" dirty="0">
                <a:latin typeface="Arial" panose="020B0604020202020204" pitchFamily="34" charset="0"/>
                <a:cs typeface="Arial" panose="020B0604020202020204" pitchFamily="34" charset="0"/>
              </a:rPr>
              <a:t>'Crop'. </a:t>
            </a:r>
            <a:r>
              <a:rPr lang="en-US" sz="1000" dirty="0">
                <a:latin typeface="Arial" panose="020B0604020202020204" pitchFamily="34" charset="0"/>
                <a:cs typeface="Arial" panose="020B0604020202020204" pitchFamily="34" charset="0"/>
              </a:rPr>
              <a:t>With the white rounds you can scale the image, with the black brackets you can scale the image frame.</a:t>
            </a:r>
          </a:p>
        </p:txBody>
      </p:sp>
      <p:pic>
        <p:nvPicPr>
          <p:cNvPr id="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314" y="3708279"/>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Straight Connector 38"/>
          <p:cNvCxnSpPr/>
          <p:nvPr/>
        </p:nvCxnSpPr>
        <p:spPr>
          <a:xfrm>
            <a:off x="12388482" y="4327150"/>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2370968" y="170080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2421465" y="2503929"/>
            <a:ext cx="288032" cy="276999"/>
            <a:chOff x="12492689" y="2721406"/>
            <a:chExt cx="288032" cy="276999"/>
          </a:xfrm>
        </p:grpSpPr>
        <p:sp>
          <p:nvSpPr>
            <p:cNvPr id="42" name="Rectangle 41"/>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cxnSp>
        <p:nvCxnSpPr>
          <p:cNvPr id="44" name="Straight Connector 43"/>
          <p:cNvCxnSpPr/>
          <p:nvPr/>
        </p:nvCxnSpPr>
        <p:spPr>
          <a:xfrm>
            <a:off x="12385533" y="2420888"/>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216973"/>
      </p:ext>
    </p:extLst>
  </p:cSld>
  <p:clrMapOvr>
    <a:masterClrMapping/>
  </p:clrMapOvr>
  <p:extLst>
    <p:ext uri="{DCECCB84-F9BA-43D5-87BE-67443E8EF086}">
      <p15:sldGuideLst xmlns:p15="http://schemas.microsoft.com/office/powerpoint/2012/main">
        <p15:guide id="4" pos="363">
          <p15:clr>
            <a:srgbClr val="FBAE40"/>
          </p15:clr>
        </p15:guide>
        <p15:guide id="7" pos="484">
          <p15:clr>
            <a:srgbClr val="FBAE40"/>
          </p15:clr>
        </p15:guide>
        <p15:guide id="8" orient="horz" pos="981">
          <p15:clr>
            <a:srgbClr val="FBAE40"/>
          </p15:clr>
        </p15:guide>
        <p15:guide id="9" orient="horz" pos="252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and video (iMac)">
    <p:spTree>
      <p:nvGrpSpPr>
        <p:cNvPr id="1" name=""/>
        <p:cNvGrpSpPr/>
        <p:nvPr/>
      </p:nvGrpSpPr>
      <p:grpSpPr>
        <a:xfrm>
          <a:off x="0" y="0"/>
          <a:ext cx="0" cy="0"/>
          <a:chOff x="0" y="0"/>
          <a:chExt cx="0" cy="0"/>
        </a:xfrm>
      </p:grpSpPr>
      <p:pic>
        <p:nvPicPr>
          <p:cNvPr id="7" name="Picture 6" descr="iMa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7294" y="1668379"/>
            <a:ext cx="6430375" cy="4774256"/>
          </a:xfrm>
          <a:prstGeom prst="rect">
            <a:avLst/>
          </a:prstGeom>
        </p:spPr>
      </p:pic>
      <p:sp>
        <p:nvSpPr>
          <p:cNvPr id="8" name="Rectangle 7"/>
          <p:cNvSpPr/>
          <p:nvPr/>
        </p:nvSpPr>
        <p:spPr>
          <a:xfrm>
            <a:off x="6302400" y="2006400"/>
            <a:ext cx="5505600" cy="2846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 name="Content Placeholder 3"/>
          <p:cNvSpPr>
            <a:spLocks noGrp="1"/>
          </p:cNvSpPr>
          <p:nvPr>
            <p:ph sz="quarter" idx="12"/>
          </p:nvPr>
        </p:nvSpPr>
        <p:spPr>
          <a:xfrm>
            <a:off x="6302400" y="2006400"/>
            <a:ext cx="5505600" cy="2846400"/>
          </a:xfrm>
        </p:spPr>
        <p:txBody>
          <a:bodyPr/>
          <a:lstStyle>
            <a:lvl1pPr>
              <a:defRPr>
                <a:solidFill>
                  <a:schemeClr val="accent1"/>
                </a:solidFill>
              </a:defRPr>
            </a:lvl1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Title 2"/>
          <p:cNvSpPr>
            <a:spLocks noGrp="1"/>
          </p:cNvSpPr>
          <p:nvPr>
            <p:ph type="title"/>
          </p:nvPr>
        </p:nvSpPr>
        <p:spPr>
          <a:xfrm>
            <a:off x="489315" y="835200"/>
            <a:ext cx="11159196" cy="936103"/>
          </a:xfrm>
        </p:spPr>
        <p:txBody>
          <a:bodyPr/>
          <a:lstStyle>
            <a:lvl1pPr>
              <a:defRPr>
                <a:solidFill>
                  <a:schemeClr val="accent1"/>
                </a:solidFill>
              </a:defRPr>
            </a:lvl1pPr>
          </a:lstStyle>
          <a:p>
            <a:r>
              <a:rPr lang="en-US"/>
              <a:t>Click to edit Master title style</a:t>
            </a:r>
            <a:endParaRPr lang="nl-NL" dirty="0"/>
          </a:p>
        </p:txBody>
      </p:sp>
      <p:pic>
        <p:nvPicPr>
          <p:cNvPr id="9" name="Picture 8" descr="iMac.png">
            <a:extLst>
              <a:ext uri="{FF2B5EF4-FFF2-40B4-BE49-F238E27FC236}">
                <a16:creationId xmlns:a16="http://schemas.microsoft.com/office/drawing/2014/main" id="{C8FBE6D9-3C61-4A64-8829-1D01D752B6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7294" y="1668379"/>
            <a:ext cx="6430375" cy="4774256"/>
          </a:xfrm>
          <a:prstGeom prst="rect">
            <a:avLst/>
          </a:prstGeom>
        </p:spPr>
      </p:pic>
      <p:sp>
        <p:nvSpPr>
          <p:cNvPr id="10" name="Rectangle 9">
            <a:extLst>
              <a:ext uri="{FF2B5EF4-FFF2-40B4-BE49-F238E27FC236}">
                <a16:creationId xmlns:a16="http://schemas.microsoft.com/office/drawing/2014/main" id="{24D704BE-186B-4873-9F53-FB8893678272}"/>
              </a:ext>
            </a:extLst>
          </p:cNvPr>
          <p:cNvSpPr/>
          <p:nvPr/>
        </p:nvSpPr>
        <p:spPr>
          <a:xfrm>
            <a:off x="6302400" y="2006400"/>
            <a:ext cx="5505600" cy="2846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9" name="TextBox 28"/>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34" name="TextBox 33"/>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35" name="TextBox 34"/>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3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38" name="TextBox 37"/>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39" name="TextBox 38"/>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40" name="TextBox 39"/>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41" name="TextBox 40"/>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42" name="TextBox 41"/>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43" name="Group 42"/>
          <p:cNvGrpSpPr/>
          <p:nvPr/>
        </p:nvGrpSpPr>
        <p:grpSpPr>
          <a:xfrm>
            <a:off x="-2425457" y="2431921"/>
            <a:ext cx="288032" cy="276999"/>
            <a:chOff x="12492689" y="2721406"/>
            <a:chExt cx="288032" cy="276999"/>
          </a:xfrm>
        </p:grpSpPr>
        <p:sp>
          <p:nvSpPr>
            <p:cNvPr id="44" name="Rectangle 4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46" name="Group 45"/>
          <p:cNvGrpSpPr/>
          <p:nvPr/>
        </p:nvGrpSpPr>
        <p:grpSpPr>
          <a:xfrm>
            <a:off x="-2426044" y="2725767"/>
            <a:ext cx="288032" cy="276999"/>
            <a:chOff x="12492689" y="2721406"/>
            <a:chExt cx="288032" cy="276999"/>
          </a:xfrm>
        </p:grpSpPr>
        <p:sp>
          <p:nvSpPr>
            <p:cNvPr id="47" name="Rectangle 4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49" name="Group 48"/>
          <p:cNvGrpSpPr/>
          <p:nvPr/>
        </p:nvGrpSpPr>
        <p:grpSpPr>
          <a:xfrm>
            <a:off x="-2425457" y="3023105"/>
            <a:ext cx="288032" cy="276999"/>
            <a:chOff x="12492689" y="2721406"/>
            <a:chExt cx="288032" cy="276999"/>
          </a:xfrm>
        </p:grpSpPr>
        <p:sp>
          <p:nvSpPr>
            <p:cNvPr id="50" name="Rectangle 4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52" name="Group 51"/>
          <p:cNvGrpSpPr/>
          <p:nvPr/>
        </p:nvGrpSpPr>
        <p:grpSpPr>
          <a:xfrm>
            <a:off x="-2425457" y="3329531"/>
            <a:ext cx="288032" cy="276999"/>
            <a:chOff x="12492689" y="2721406"/>
            <a:chExt cx="288032" cy="276999"/>
          </a:xfrm>
        </p:grpSpPr>
        <p:sp>
          <p:nvSpPr>
            <p:cNvPr id="53" name="Rectangle 5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55" name="Group 54"/>
          <p:cNvGrpSpPr/>
          <p:nvPr/>
        </p:nvGrpSpPr>
        <p:grpSpPr>
          <a:xfrm>
            <a:off x="-2427768" y="3630519"/>
            <a:ext cx="288032" cy="276999"/>
            <a:chOff x="12492689" y="2721406"/>
            <a:chExt cx="288032" cy="276999"/>
          </a:xfrm>
        </p:grpSpPr>
        <p:sp>
          <p:nvSpPr>
            <p:cNvPr id="56" name="Rectangle 55"/>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
        <p:nvSpPr>
          <p:cNvPr id="58" name="Text Placeholder 5"/>
          <p:cNvSpPr>
            <a:spLocks noGrp="1"/>
          </p:cNvSpPr>
          <p:nvPr>
            <p:ph type="body" sz="quarter" idx="11"/>
          </p:nvPr>
        </p:nvSpPr>
        <p:spPr>
          <a:xfrm>
            <a:off x="489315" y="1915200"/>
            <a:ext cx="5606686" cy="4468864"/>
          </a:xfrm>
        </p:spPr>
        <p:txBody>
          <a:bodyPr/>
          <a:lstStyle>
            <a:lvl1pPr indent="0">
              <a:spcBef>
                <a:spcPts val="0"/>
              </a:spcBef>
              <a:defRPr>
                <a:solidFill>
                  <a:schemeClr val="tx1"/>
                </a:solidFill>
              </a:defRPr>
            </a:lvl1pPr>
            <a:lvl2pPr indent="0">
              <a:defRPr/>
            </a:lvl2pPr>
            <a:lvl3pPr indent="0">
              <a:defRPr/>
            </a:lvl3pPr>
            <a:lvl4pPr indent="0">
              <a:spcBef>
                <a:spcPts val="0"/>
              </a:spcBef>
              <a:defRPr>
                <a:solidFill>
                  <a:schemeClr val="accent1"/>
                </a:solidFill>
              </a:defRPr>
            </a:lvl4pPr>
            <a:lvl5pPr indent="0">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527766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xt and video (iPad)">
    <p:spTree>
      <p:nvGrpSpPr>
        <p:cNvPr id="1" name=""/>
        <p:cNvGrpSpPr/>
        <p:nvPr/>
      </p:nvGrpSpPr>
      <p:grpSpPr>
        <a:xfrm>
          <a:off x="0" y="0"/>
          <a:ext cx="0" cy="0"/>
          <a:chOff x="0" y="0"/>
          <a:chExt cx="0" cy="0"/>
        </a:xfrm>
      </p:grpSpPr>
      <p:pic>
        <p:nvPicPr>
          <p:cNvPr id="10" name="Picture 9" descr="ipad.png">
            <a:extLst>
              <a:ext uri="{FF2B5EF4-FFF2-40B4-BE49-F238E27FC236}">
                <a16:creationId xmlns:a16="http://schemas.microsoft.com/office/drawing/2014/main" id="{72A91A83-7BEC-4DFC-9141-86C25E606E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8128" y="1390428"/>
            <a:ext cx="4132447" cy="5206924"/>
          </a:xfrm>
          <a:prstGeom prst="rect">
            <a:avLst/>
          </a:prstGeom>
        </p:spPr>
      </p:pic>
      <p:pic>
        <p:nvPicPr>
          <p:cNvPr id="7" name="Picture 6" descr="ipa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8128" y="1390428"/>
            <a:ext cx="4132447" cy="5206924"/>
          </a:xfrm>
          <a:prstGeom prst="rect">
            <a:avLst/>
          </a:prstGeom>
        </p:spPr>
      </p:pic>
      <p:sp>
        <p:nvSpPr>
          <p:cNvPr id="6" name="Text Placeholder 5"/>
          <p:cNvSpPr>
            <a:spLocks noGrp="1"/>
          </p:cNvSpPr>
          <p:nvPr>
            <p:ph type="body" sz="quarter" idx="11"/>
          </p:nvPr>
        </p:nvSpPr>
        <p:spPr>
          <a:xfrm>
            <a:off x="489315" y="1915200"/>
            <a:ext cx="5606686" cy="4468864"/>
          </a:xfrm>
        </p:spPr>
        <p:txBody>
          <a:bodyPr/>
          <a:lstStyle>
            <a:lvl1pPr indent="0">
              <a:spcBef>
                <a:spcPts val="0"/>
              </a:spcBef>
              <a:defRPr>
                <a:solidFill>
                  <a:schemeClr val="tx1"/>
                </a:solidFill>
              </a:defRPr>
            </a:lvl1pPr>
            <a:lvl2pPr indent="0">
              <a:defRPr/>
            </a:lvl2pPr>
            <a:lvl3pPr indent="0">
              <a:defRPr/>
            </a:lvl3pPr>
            <a:lvl4pPr indent="0">
              <a:spcBef>
                <a:spcPts val="0"/>
              </a:spcBef>
              <a:defRPr>
                <a:solidFill>
                  <a:schemeClr val="accent1"/>
                </a:solidFill>
              </a:defRPr>
            </a:lvl4pPr>
            <a:lvl5pPr indent="0">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Rectangle 7"/>
          <p:cNvSpPr/>
          <p:nvPr/>
        </p:nvSpPr>
        <p:spPr>
          <a:xfrm>
            <a:off x="7681354" y="2060848"/>
            <a:ext cx="3249600" cy="3840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 name="Content Placeholder 8"/>
          <p:cNvSpPr>
            <a:spLocks noGrp="1"/>
          </p:cNvSpPr>
          <p:nvPr>
            <p:ph sz="quarter" idx="12"/>
          </p:nvPr>
        </p:nvSpPr>
        <p:spPr>
          <a:xfrm>
            <a:off x="7680176" y="2037272"/>
            <a:ext cx="3249600" cy="3840000"/>
          </a:xfrm>
        </p:spPr>
        <p:txBody>
          <a:bodyPr/>
          <a:lstStyle>
            <a:lvl1pPr>
              <a:defRPr>
                <a:solidFill>
                  <a:schemeClr val="accent1"/>
                </a:solidFill>
              </a:defRPr>
            </a:lvl1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Title 2"/>
          <p:cNvSpPr>
            <a:spLocks noGrp="1"/>
          </p:cNvSpPr>
          <p:nvPr>
            <p:ph type="title"/>
          </p:nvPr>
        </p:nvSpPr>
        <p:spPr>
          <a:xfrm>
            <a:off x="489315" y="835200"/>
            <a:ext cx="11159196" cy="936103"/>
          </a:xfrm>
        </p:spPr>
        <p:txBody>
          <a:bodyPr/>
          <a:lstStyle>
            <a:lvl1pPr>
              <a:defRPr>
                <a:solidFill>
                  <a:schemeClr val="accent1"/>
                </a:solidFill>
              </a:defRPr>
            </a:lvl1pPr>
          </a:lstStyle>
          <a:p>
            <a:r>
              <a:rPr lang="en-US"/>
              <a:t>Click to edit Master title style</a:t>
            </a:r>
            <a:endParaRPr lang="nl-NL" dirty="0"/>
          </a:p>
        </p:txBody>
      </p:sp>
      <p:sp>
        <p:nvSpPr>
          <p:cNvPr id="11" name="Rectangle 10">
            <a:extLst>
              <a:ext uri="{FF2B5EF4-FFF2-40B4-BE49-F238E27FC236}">
                <a16:creationId xmlns:a16="http://schemas.microsoft.com/office/drawing/2014/main" id="{4B73CE4D-2F70-45E4-967A-9D739D4C3FC1}"/>
              </a:ext>
            </a:extLst>
          </p:cNvPr>
          <p:cNvSpPr/>
          <p:nvPr/>
        </p:nvSpPr>
        <p:spPr>
          <a:xfrm>
            <a:off x="7690730" y="2058602"/>
            <a:ext cx="3249600" cy="3840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baseline="0" dirty="0"/>
          </a:p>
        </p:txBody>
      </p:sp>
      <p:sp>
        <p:nvSpPr>
          <p:cNvPr id="12" name="TextBox 11"/>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17" name="TextBox 16"/>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18" name="TextBox 17"/>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21" name="TextBox 20"/>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22" name="TextBox 21"/>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23" name="TextBox 22"/>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24" name="TextBox 23"/>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25" name="TextBox 24"/>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26" name="Group 25"/>
          <p:cNvGrpSpPr/>
          <p:nvPr/>
        </p:nvGrpSpPr>
        <p:grpSpPr>
          <a:xfrm>
            <a:off x="-2425457" y="2431921"/>
            <a:ext cx="288032" cy="276999"/>
            <a:chOff x="12492689" y="2721406"/>
            <a:chExt cx="288032" cy="276999"/>
          </a:xfrm>
        </p:grpSpPr>
        <p:sp>
          <p:nvSpPr>
            <p:cNvPr id="27" name="Rectangle 2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9" name="Group 28"/>
          <p:cNvGrpSpPr/>
          <p:nvPr/>
        </p:nvGrpSpPr>
        <p:grpSpPr>
          <a:xfrm>
            <a:off x="-2426044" y="2725767"/>
            <a:ext cx="288032" cy="276999"/>
            <a:chOff x="12492689" y="2721406"/>
            <a:chExt cx="288032" cy="276999"/>
          </a:xfrm>
        </p:grpSpPr>
        <p:sp>
          <p:nvSpPr>
            <p:cNvPr id="30" name="Rectangle 2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2" name="Group 31"/>
          <p:cNvGrpSpPr/>
          <p:nvPr/>
        </p:nvGrpSpPr>
        <p:grpSpPr>
          <a:xfrm>
            <a:off x="-2425457" y="3023105"/>
            <a:ext cx="288032" cy="276999"/>
            <a:chOff x="12492689" y="2721406"/>
            <a:chExt cx="288032" cy="276999"/>
          </a:xfrm>
        </p:grpSpPr>
        <p:sp>
          <p:nvSpPr>
            <p:cNvPr id="33" name="Rectangle 3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5" name="Group 34"/>
          <p:cNvGrpSpPr/>
          <p:nvPr/>
        </p:nvGrpSpPr>
        <p:grpSpPr>
          <a:xfrm>
            <a:off x="-2425457" y="3329531"/>
            <a:ext cx="288032" cy="276999"/>
            <a:chOff x="12492689" y="2721406"/>
            <a:chExt cx="288032" cy="276999"/>
          </a:xfrm>
        </p:grpSpPr>
        <p:sp>
          <p:nvSpPr>
            <p:cNvPr id="36" name="Rectangle 35"/>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8" name="Group 37"/>
          <p:cNvGrpSpPr/>
          <p:nvPr/>
        </p:nvGrpSpPr>
        <p:grpSpPr>
          <a:xfrm>
            <a:off x="-2427768" y="3630519"/>
            <a:ext cx="288032" cy="276999"/>
            <a:chOff x="12492689" y="2721406"/>
            <a:chExt cx="288032" cy="276999"/>
          </a:xfrm>
        </p:grpSpPr>
        <p:sp>
          <p:nvSpPr>
            <p:cNvPr id="39" name="Rectangle 38"/>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1011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 grafiek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92C6-2ACF-4B38-86C3-6C298EE63B4B}"/>
              </a:ext>
            </a:extLst>
          </p:cNvPr>
          <p:cNvSpPr>
            <a:spLocks noGrp="1"/>
          </p:cNvSpPr>
          <p:nvPr>
            <p:ph type="title"/>
          </p:nvPr>
        </p:nvSpPr>
        <p:spPr>
          <a:xfrm>
            <a:off x="489315" y="835200"/>
            <a:ext cx="11159196" cy="936103"/>
          </a:xfrm>
        </p:spPr>
        <p:txBody>
          <a:bodyPr/>
          <a:lstStyle>
            <a:lvl1pPr>
              <a:defRPr>
                <a:solidFill>
                  <a:schemeClr val="accent1"/>
                </a:solidFill>
              </a:defRPr>
            </a:lvl1pPr>
          </a:lstStyle>
          <a:p>
            <a:r>
              <a:rPr lang="en-US"/>
              <a:t>Click to edit Master title style</a:t>
            </a:r>
            <a:endParaRPr lang="nl-NL" dirty="0"/>
          </a:p>
        </p:txBody>
      </p:sp>
      <p:sp useBgFill="1">
        <p:nvSpPr>
          <p:cNvPr id="4" name="Chart Placeholder 3">
            <a:extLst>
              <a:ext uri="{FF2B5EF4-FFF2-40B4-BE49-F238E27FC236}">
                <a16:creationId xmlns:a16="http://schemas.microsoft.com/office/drawing/2014/main" id="{5958EF81-0CFC-48FC-BE1D-A0A58BBF5B9A}"/>
              </a:ext>
            </a:extLst>
          </p:cNvPr>
          <p:cNvSpPr>
            <a:spLocks noGrp="1"/>
          </p:cNvSpPr>
          <p:nvPr>
            <p:ph type="chart" sz="quarter" idx="10" hasCustomPrompt="1"/>
          </p:nvPr>
        </p:nvSpPr>
        <p:spPr>
          <a:xfrm>
            <a:off x="479425" y="1898650"/>
            <a:ext cx="5451475" cy="4208463"/>
          </a:xfrm>
          <a:solidFill>
            <a:schemeClr val="accent1">
              <a:tint val="20000"/>
            </a:schemeClr>
          </a:solidFill>
        </p:spPr>
        <p:txBody>
          <a:bodyPr wrap="square" anchor="ctr"/>
          <a:lstStyle>
            <a:lvl1pPr algn="ctr">
              <a:defRPr>
                <a:solidFill>
                  <a:srgbClr val="000000"/>
                </a:solidFill>
              </a:defRPr>
            </a:lvl1pPr>
          </a:lstStyle>
          <a:p>
            <a:r>
              <a:rPr lang="nl-NL" dirty="0"/>
              <a:t>Click icon 
 to add </a:t>
            </a:r>
            <a:r>
              <a:rPr lang="nl-NL" dirty="0" err="1"/>
              <a:t>chart</a:t>
            </a:r>
            <a:endParaRPr lang="nl-NL" dirty="0"/>
          </a:p>
        </p:txBody>
      </p:sp>
      <p:sp useBgFill="1">
        <p:nvSpPr>
          <p:cNvPr id="5" name="Chart Placeholder 3">
            <a:extLst>
              <a:ext uri="{FF2B5EF4-FFF2-40B4-BE49-F238E27FC236}">
                <a16:creationId xmlns:a16="http://schemas.microsoft.com/office/drawing/2014/main" id="{8E92EC33-8EC6-4A45-8E0A-699EC6078891}"/>
              </a:ext>
            </a:extLst>
          </p:cNvPr>
          <p:cNvSpPr>
            <a:spLocks noGrp="1"/>
          </p:cNvSpPr>
          <p:nvPr>
            <p:ph type="chart" sz="quarter" idx="11" hasCustomPrompt="1"/>
          </p:nvPr>
        </p:nvSpPr>
        <p:spPr>
          <a:xfrm>
            <a:off x="6288087" y="1898649"/>
            <a:ext cx="5451475" cy="4208463"/>
          </a:xfrm>
          <a:solidFill>
            <a:schemeClr val="accent1">
              <a:tint val="20000"/>
            </a:schemeClr>
          </a:solidFill>
        </p:spPr>
        <p:txBody>
          <a:bodyPr wrap="square" anchor="ctr"/>
          <a:lstStyle>
            <a:lvl1pPr algn="ctr">
              <a:defRPr>
                <a:solidFill>
                  <a:srgbClr val="000000"/>
                </a:solidFill>
              </a:defRPr>
            </a:lvl1pPr>
          </a:lstStyle>
          <a:p>
            <a:r>
              <a:rPr lang="nl-NL" dirty="0"/>
              <a:t>Click icon 
 to add </a:t>
            </a:r>
            <a:r>
              <a:rPr lang="nl-NL" dirty="0" err="1"/>
              <a:t>chart</a:t>
            </a:r>
            <a:endParaRPr lang="nl-NL" dirty="0"/>
          </a:p>
        </p:txBody>
      </p:sp>
      <p:sp>
        <p:nvSpPr>
          <p:cNvPr id="6" name="TextBox 5"/>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7" name="Straight Connector 6"/>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11" name="TextBox 10"/>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12" name="TextBox 11"/>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15" name="TextBox 14"/>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16" name="TextBox 15"/>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17" name="TextBox 16"/>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18" name="TextBox 17"/>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19" name="TextBox 18"/>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20" name="Group 19"/>
          <p:cNvGrpSpPr/>
          <p:nvPr/>
        </p:nvGrpSpPr>
        <p:grpSpPr>
          <a:xfrm>
            <a:off x="-2425457" y="2431921"/>
            <a:ext cx="288032" cy="276999"/>
            <a:chOff x="12492689" y="2721406"/>
            <a:chExt cx="288032" cy="276999"/>
          </a:xfrm>
        </p:grpSpPr>
        <p:sp>
          <p:nvSpPr>
            <p:cNvPr id="21" name="Rectangle 20"/>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3" name="Group 22"/>
          <p:cNvGrpSpPr/>
          <p:nvPr/>
        </p:nvGrpSpPr>
        <p:grpSpPr>
          <a:xfrm>
            <a:off x="-2426044" y="2725767"/>
            <a:ext cx="288032" cy="276999"/>
            <a:chOff x="12492689" y="2721406"/>
            <a:chExt cx="288032" cy="276999"/>
          </a:xfrm>
        </p:grpSpPr>
        <p:sp>
          <p:nvSpPr>
            <p:cNvPr id="24" name="Rectangle 23"/>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6" name="Group 25"/>
          <p:cNvGrpSpPr/>
          <p:nvPr/>
        </p:nvGrpSpPr>
        <p:grpSpPr>
          <a:xfrm>
            <a:off x="-2425457" y="3023105"/>
            <a:ext cx="288032" cy="276999"/>
            <a:chOff x="12492689" y="2721406"/>
            <a:chExt cx="288032" cy="276999"/>
          </a:xfrm>
        </p:grpSpPr>
        <p:sp>
          <p:nvSpPr>
            <p:cNvPr id="27" name="Rectangle 26"/>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9" name="Group 28"/>
          <p:cNvGrpSpPr/>
          <p:nvPr/>
        </p:nvGrpSpPr>
        <p:grpSpPr>
          <a:xfrm>
            <a:off x="-2425457" y="3329531"/>
            <a:ext cx="288032" cy="276999"/>
            <a:chOff x="12492689" y="2721406"/>
            <a:chExt cx="288032" cy="276999"/>
          </a:xfrm>
        </p:grpSpPr>
        <p:sp>
          <p:nvSpPr>
            <p:cNvPr id="30" name="Rectangle 2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2" name="Group 31"/>
          <p:cNvGrpSpPr/>
          <p:nvPr/>
        </p:nvGrpSpPr>
        <p:grpSpPr>
          <a:xfrm>
            <a:off x="-2427768" y="3630519"/>
            <a:ext cx="288032" cy="276999"/>
            <a:chOff x="12492689" y="2721406"/>
            <a:chExt cx="288032" cy="276999"/>
          </a:xfrm>
        </p:grpSpPr>
        <p:sp>
          <p:nvSpPr>
            <p:cNvPr id="33" name="Rectangle 3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415955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Grafiek br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92C6-2ACF-4B38-86C3-6C298EE63B4B}"/>
              </a:ext>
            </a:extLst>
          </p:cNvPr>
          <p:cNvSpPr>
            <a:spLocks noGrp="1"/>
          </p:cNvSpPr>
          <p:nvPr>
            <p:ph type="title"/>
          </p:nvPr>
        </p:nvSpPr>
        <p:spPr>
          <a:xfrm>
            <a:off x="489315" y="835200"/>
            <a:ext cx="11159196" cy="936103"/>
          </a:xfrm>
        </p:spPr>
        <p:txBody>
          <a:bodyPr/>
          <a:lstStyle>
            <a:lvl1pPr>
              <a:defRPr>
                <a:solidFill>
                  <a:schemeClr val="accent1"/>
                </a:solidFill>
              </a:defRPr>
            </a:lvl1pPr>
          </a:lstStyle>
          <a:p>
            <a:r>
              <a:rPr lang="en-US"/>
              <a:t>Click to edit Master title style</a:t>
            </a:r>
            <a:endParaRPr lang="nl-NL" dirty="0"/>
          </a:p>
        </p:txBody>
      </p:sp>
      <p:sp useBgFill="1">
        <p:nvSpPr>
          <p:cNvPr id="4" name="Chart Placeholder 3">
            <a:extLst>
              <a:ext uri="{FF2B5EF4-FFF2-40B4-BE49-F238E27FC236}">
                <a16:creationId xmlns:a16="http://schemas.microsoft.com/office/drawing/2014/main" id="{5958EF81-0CFC-48FC-BE1D-A0A58BBF5B9A}"/>
              </a:ext>
            </a:extLst>
          </p:cNvPr>
          <p:cNvSpPr>
            <a:spLocks noGrp="1"/>
          </p:cNvSpPr>
          <p:nvPr>
            <p:ph type="chart" sz="quarter" idx="10" hasCustomPrompt="1"/>
          </p:nvPr>
        </p:nvSpPr>
        <p:spPr>
          <a:xfrm>
            <a:off x="479425" y="1898650"/>
            <a:ext cx="11269663" cy="4208463"/>
          </a:xfrm>
          <a:solidFill>
            <a:schemeClr val="accent1">
              <a:tint val="20000"/>
            </a:schemeClr>
          </a:solidFill>
        </p:spPr>
        <p:txBody>
          <a:bodyPr wrap="square" anchor="ctr"/>
          <a:lstStyle>
            <a:lvl1pPr algn="ctr">
              <a:defRPr>
                <a:solidFill>
                  <a:srgbClr val="000000"/>
                </a:solidFill>
              </a:defRPr>
            </a:lvl1pPr>
          </a:lstStyle>
          <a:p>
            <a:r>
              <a:rPr lang="nl-NL" dirty="0"/>
              <a:t>Click icon 
 to add </a:t>
            </a:r>
            <a:r>
              <a:rPr lang="nl-NL" dirty="0" err="1"/>
              <a:t>chart</a:t>
            </a:r>
            <a:endParaRPr lang="nl-NL" dirty="0"/>
          </a:p>
        </p:txBody>
      </p:sp>
      <p:sp>
        <p:nvSpPr>
          <p:cNvPr id="5" name="TextBox 4"/>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10" name="TextBox 9"/>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11" name="TextBox 10"/>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14" name="TextBox 13"/>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15" name="TextBox 14"/>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16" name="TextBox 15"/>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17" name="TextBox 16"/>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18" name="TextBox 17"/>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19" name="Group 18"/>
          <p:cNvGrpSpPr/>
          <p:nvPr/>
        </p:nvGrpSpPr>
        <p:grpSpPr>
          <a:xfrm>
            <a:off x="-2425457" y="2431921"/>
            <a:ext cx="288032" cy="276999"/>
            <a:chOff x="12492689" y="2721406"/>
            <a:chExt cx="288032" cy="276999"/>
          </a:xfrm>
        </p:grpSpPr>
        <p:sp>
          <p:nvSpPr>
            <p:cNvPr id="20" name="Rectangle 1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2" name="Group 21"/>
          <p:cNvGrpSpPr/>
          <p:nvPr/>
        </p:nvGrpSpPr>
        <p:grpSpPr>
          <a:xfrm>
            <a:off x="-2426044" y="2725767"/>
            <a:ext cx="288032" cy="276999"/>
            <a:chOff x="12492689" y="2721406"/>
            <a:chExt cx="288032" cy="276999"/>
          </a:xfrm>
        </p:grpSpPr>
        <p:sp>
          <p:nvSpPr>
            <p:cNvPr id="23" name="Rectangle 2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5" name="Group 24"/>
          <p:cNvGrpSpPr/>
          <p:nvPr/>
        </p:nvGrpSpPr>
        <p:grpSpPr>
          <a:xfrm>
            <a:off x="-2425457" y="3023105"/>
            <a:ext cx="288032" cy="276999"/>
            <a:chOff x="12492689" y="2721406"/>
            <a:chExt cx="288032" cy="276999"/>
          </a:xfrm>
        </p:grpSpPr>
        <p:sp>
          <p:nvSpPr>
            <p:cNvPr id="26" name="Rectangle 25"/>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8" name="Group 27"/>
          <p:cNvGrpSpPr/>
          <p:nvPr/>
        </p:nvGrpSpPr>
        <p:grpSpPr>
          <a:xfrm>
            <a:off x="-2425457" y="3329531"/>
            <a:ext cx="288032" cy="276999"/>
            <a:chOff x="12492689" y="2721406"/>
            <a:chExt cx="288032" cy="276999"/>
          </a:xfrm>
        </p:grpSpPr>
        <p:sp>
          <p:nvSpPr>
            <p:cNvPr id="29" name="Rectangle 28"/>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1" name="Group 30"/>
          <p:cNvGrpSpPr/>
          <p:nvPr/>
        </p:nvGrpSpPr>
        <p:grpSpPr>
          <a:xfrm>
            <a:off x="-2427768" y="3630519"/>
            <a:ext cx="288032" cy="276999"/>
            <a:chOff x="12492689" y="2721406"/>
            <a:chExt cx="288032" cy="276999"/>
          </a:xfrm>
        </p:grpSpPr>
        <p:sp>
          <p:nvSpPr>
            <p:cNvPr id="32" name="Rectangle 31"/>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2064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F520-9086-466E-9B79-4326410DA274}"/>
              </a:ext>
            </a:extLst>
          </p:cNvPr>
          <p:cNvSpPr>
            <a:spLocks noGrp="1"/>
          </p:cNvSpPr>
          <p:nvPr>
            <p:ph type="title"/>
          </p:nvPr>
        </p:nvSpPr>
        <p:spPr>
          <a:xfrm>
            <a:off x="489315" y="835200"/>
            <a:ext cx="11159196" cy="936103"/>
          </a:xfrm>
        </p:spPr>
        <p:txBody>
          <a:bodyPr/>
          <a:lstStyle>
            <a:lvl1pPr>
              <a:defRPr>
                <a:solidFill>
                  <a:schemeClr val="accent1"/>
                </a:solidFill>
              </a:defRPr>
            </a:lvl1pPr>
          </a:lstStyle>
          <a:p>
            <a:r>
              <a:rPr lang="en-US"/>
              <a:t>Click to edit Master title style</a:t>
            </a:r>
            <a:endParaRPr lang="nl-NL" dirty="0"/>
          </a:p>
        </p:txBody>
      </p:sp>
      <p:sp>
        <p:nvSpPr>
          <p:cNvPr id="4" name="SmartArt Placeholder 3">
            <a:extLst>
              <a:ext uri="{FF2B5EF4-FFF2-40B4-BE49-F238E27FC236}">
                <a16:creationId xmlns:a16="http://schemas.microsoft.com/office/drawing/2014/main" id="{B1BBC81D-6CE2-4F98-83D0-5B508AF7F554}"/>
              </a:ext>
            </a:extLst>
          </p:cNvPr>
          <p:cNvSpPr>
            <a:spLocks noGrp="1"/>
          </p:cNvSpPr>
          <p:nvPr>
            <p:ph type="dgm" sz="quarter" idx="10"/>
          </p:nvPr>
        </p:nvSpPr>
        <p:spPr>
          <a:xfrm>
            <a:off x="488951" y="1898650"/>
            <a:ext cx="11260138" cy="4208463"/>
          </a:xfrm>
        </p:spPr>
        <p:txBody>
          <a:bodyPr/>
          <a:lstStyle>
            <a:lvl1pPr>
              <a:defRPr>
                <a:solidFill>
                  <a:schemeClr val="accent1"/>
                </a:solidFill>
              </a:defRPr>
            </a:lvl1pPr>
          </a:lstStyle>
          <a:p>
            <a:r>
              <a:rPr lang="en-US"/>
              <a:t>Click icon to add SmartArt graphic</a:t>
            </a:r>
            <a:endParaRPr lang="nl-NL" dirty="0"/>
          </a:p>
        </p:txBody>
      </p:sp>
      <p:sp>
        <p:nvSpPr>
          <p:cNvPr id="5" name="TextBox 4"/>
          <p:cNvSpPr txBox="1"/>
          <p:nvPr/>
        </p:nvSpPr>
        <p:spPr>
          <a:xfrm>
            <a:off x="-2508956" y="7640"/>
            <a:ext cx="2376264" cy="307777"/>
          </a:xfrm>
          <a:prstGeom prst="rect">
            <a:avLst/>
          </a:prstGeom>
          <a:noFill/>
        </p:spPr>
        <p:txBody>
          <a:bodyPr wrap="square" rtlCol="0">
            <a:spAutoFit/>
          </a:bodyPr>
          <a:lstStyle/>
          <a:p>
            <a:r>
              <a:rPr lang="nl-NL" sz="1400" b="1" dirty="0">
                <a:solidFill>
                  <a:schemeClr val="accent1"/>
                </a:solidFill>
                <a:latin typeface="Arial" panose="020B0604020202020204" pitchFamily="34" charset="0"/>
                <a:cs typeface="Arial" panose="020B0604020202020204" pitchFamily="34" charset="0"/>
              </a:rPr>
              <a:t>Working with tex</a:t>
            </a:r>
            <a:r>
              <a:rPr lang="nl-NL" sz="1400" b="1" baseline="0" dirty="0">
                <a:solidFill>
                  <a:schemeClr val="accent1"/>
                </a:solidFill>
                <a:latin typeface="Arial" panose="020B0604020202020204" pitchFamily="34" charset="0"/>
                <a:cs typeface="Arial" panose="020B0604020202020204" pitchFamily="34" charset="0"/>
              </a:rPr>
              <a:t>t levels</a:t>
            </a:r>
            <a:endParaRPr lang="en-US" sz="1400" b="1" dirty="0">
              <a:solidFill>
                <a:schemeClr val="accent1"/>
              </a:solidFill>
              <a:latin typeface="Arial" panose="020B0604020202020204" pitchFamily="34" charset="0"/>
              <a:cs typeface="Arial" panose="020B0604020202020204" pitchFamily="34" charset="0"/>
            </a:endParaRPr>
          </a:p>
        </p:txBody>
      </p:sp>
      <p:cxnSp>
        <p:nvCxnSpPr>
          <p:cNvPr id="6" name="Straight Connector 5"/>
          <p:cNvCxnSpPr/>
          <p:nvPr/>
        </p:nvCxnSpPr>
        <p:spPr>
          <a:xfrm>
            <a:off x="-2436948" y="404664"/>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36948" y="2054386"/>
            <a:ext cx="216024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62" t="15444" r="5868" b="19995"/>
          <a:stretch/>
        </p:blipFill>
        <p:spPr bwMode="auto">
          <a:xfrm>
            <a:off x="-2310934" y="1272882"/>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409976" y="476672"/>
            <a:ext cx="2133267" cy="646331"/>
          </a:xfrm>
          <a:prstGeom prst="rect">
            <a:avLst/>
          </a:prstGeom>
          <a:noFill/>
        </p:spPr>
        <p:txBody>
          <a:bodyPr wrap="square" rtlCol="0">
            <a:spAutoFit/>
          </a:bodyPr>
          <a:lstStyle/>
          <a:p>
            <a:r>
              <a:rPr lang="en-US" sz="900" b="0" i="0" kern="1200" dirty="0">
                <a:solidFill>
                  <a:schemeClr val="tx1"/>
                </a:solidFill>
                <a:effectLst/>
                <a:latin typeface="Arial" panose="020B0604020202020204" pitchFamily="34" charset="0"/>
                <a:ea typeface="+mn-ea"/>
                <a:cs typeface="Arial" panose="020B0604020202020204" pitchFamily="34" charset="0"/>
              </a:rPr>
              <a:t>The UvA template has a number of pre-programmed text levels. Go to 'Home' and then to 'Paragraph' to easily switch between different levels</a:t>
            </a:r>
            <a:endParaRPr lang="en-US" sz="900" b="1" dirty="0">
              <a:latin typeface="Arial" panose="020B0604020202020204" pitchFamily="34" charset="0"/>
              <a:cs typeface="Arial" panose="020B0604020202020204" pitchFamily="34" charset="0"/>
            </a:endParaRPr>
          </a:p>
        </p:txBody>
      </p:sp>
      <p:sp>
        <p:nvSpPr>
          <p:cNvPr id="10" name="TextBox 9"/>
          <p:cNvSpPr txBox="1"/>
          <p:nvPr/>
        </p:nvSpPr>
        <p:spPr>
          <a:xfrm>
            <a:off x="-1896800" y="1693275"/>
            <a:ext cx="1080032"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Down</a:t>
            </a:r>
            <a:endParaRPr lang="en-US" sz="900" b="1" dirty="0">
              <a:solidFill>
                <a:schemeClr val="accent1"/>
              </a:solidFill>
              <a:latin typeface="Arial" panose="020B0604020202020204" pitchFamily="34" charset="0"/>
              <a:cs typeface="Arial" panose="020B0604020202020204" pitchFamily="34" charset="0"/>
            </a:endParaRPr>
          </a:p>
        </p:txBody>
      </p:sp>
      <p:sp>
        <p:nvSpPr>
          <p:cNvPr id="11" name="TextBox 10"/>
          <p:cNvSpPr txBox="1"/>
          <p:nvPr/>
        </p:nvSpPr>
        <p:spPr>
          <a:xfrm>
            <a:off x="-1896888" y="1322862"/>
            <a:ext cx="1080120" cy="230832"/>
          </a:xfrm>
          <a:prstGeom prst="rect">
            <a:avLst/>
          </a:prstGeom>
          <a:no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Level Up</a:t>
            </a:r>
            <a:endParaRPr lang="en-US" sz="900" b="1" dirty="0">
              <a:solidFill>
                <a:schemeClr val="accent1"/>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5" t="13612" r="47155" b="21827"/>
          <a:stretch/>
        </p:blipFill>
        <p:spPr bwMode="auto">
          <a:xfrm>
            <a:off x="-2310934" y="1628800"/>
            <a:ext cx="321174" cy="3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508956" y="2084657"/>
            <a:ext cx="1376953" cy="246221"/>
          </a:xfrm>
          <a:prstGeom prst="rect">
            <a:avLst/>
          </a:prstGeom>
          <a:noFill/>
        </p:spPr>
        <p:txBody>
          <a:bodyPr wrap="square" rtlCol="0">
            <a:spAutoFit/>
          </a:bodyPr>
          <a:lstStyle/>
          <a:p>
            <a:r>
              <a:rPr lang="nl-NL" sz="1000" b="1" dirty="0">
                <a:solidFill>
                  <a:schemeClr val="accent1"/>
                </a:solidFill>
                <a:latin typeface="Arial" panose="020B0604020202020204" pitchFamily="34" charset="0"/>
                <a:cs typeface="Arial" panose="020B0604020202020204" pitchFamily="34" charset="0"/>
              </a:rPr>
              <a:t>Tex</a:t>
            </a:r>
            <a:r>
              <a:rPr lang="nl-NL" sz="1000" b="1" baseline="0" dirty="0">
                <a:solidFill>
                  <a:schemeClr val="accent1"/>
                </a:solidFill>
                <a:latin typeface="Arial" panose="020B0604020202020204" pitchFamily="34" charset="0"/>
                <a:cs typeface="Arial" panose="020B0604020202020204" pitchFamily="34" charset="0"/>
              </a:rPr>
              <a:t>t levels</a:t>
            </a:r>
            <a:endParaRPr lang="en-US" sz="1000" b="1" dirty="0">
              <a:solidFill>
                <a:schemeClr val="accent1"/>
              </a:solidFill>
              <a:latin typeface="Arial" panose="020B0604020202020204" pitchFamily="34" charset="0"/>
              <a:cs typeface="Arial" panose="020B0604020202020204" pitchFamily="34" charset="0"/>
            </a:endParaRPr>
          </a:p>
        </p:txBody>
      </p:sp>
      <p:sp>
        <p:nvSpPr>
          <p:cNvPr id="14" name="TextBox 13"/>
          <p:cNvSpPr txBox="1"/>
          <p:nvPr/>
        </p:nvSpPr>
        <p:spPr>
          <a:xfrm>
            <a:off x="-2166918" y="2453422"/>
            <a:ext cx="1854206" cy="246221"/>
          </a:xfrm>
          <a:prstGeom prst="rect">
            <a:avLst/>
          </a:prstGeom>
          <a:noFill/>
        </p:spPr>
        <p:txBody>
          <a:bodyPr wrap="square" rtlCol="0">
            <a:spAutoFit/>
          </a:bodyPr>
          <a:lstStyle/>
          <a:p>
            <a:r>
              <a:rPr lang="nl-NL" sz="1000" dirty="0">
                <a:latin typeface="+mj-lt"/>
                <a:cs typeface="Arial" panose="020B0604020202020204" pitchFamily="34" charset="0"/>
              </a:rPr>
              <a:t>Body</a:t>
            </a:r>
            <a:r>
              <a:rPr lang="nl-NL" sz="1000" baseline="0" dirty="0">
                <a:latin typeface="+mj-lt"/>
                <a:cs typeface="Arial" panose="020B0604020202020204" pitchFamily="34" charset="0"/>
              </a:rPr>
              <a:t> text</a:t>
            </a:r>
            <a:r>
              <a:rPr lang="nl-NL" sz="1000" dirty="0">
                <a:latin typeface="+mj-lt"/>
                <a:cs typeface="Arial" panose="020B0604020202020204" pitchFamily="34" charset="0"/>
              </a:rPr>
              <a:t> (24 pt.)</a:t>
            </a:r>
            <a:endParaRPr lang="en-US" sz="1000" dirty="0">
              <a:latin typeface="+mj-lt"/>
              <a:cs typeface="Arial" panose="020B0604020202020204" pitchFamily="34" charset="0"/>
            </a:endParaRPr>
          </a:p>
        </p:txBody>
      </p:sp>
      <p:sp>
        <p:nvSpPr>
          <p:cNvPr id="15" name="TextBox 14"/>
          <p:cNvSpPr txBox="1"/>
          <p:nvPr/>
        </p:nvSpPr>
        <p:spPr>
          <a:xfrm>
            <a:off x="-2169590" y="2723262"/>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a:latin typeface="+mj-lt"/>
                <a:cs typeface="Arial" panose="020B0604020202020204" pitchFamily="34" charset="0"/>
              </a:rPr>
              <a:t>Bullet (24 pt.)</a:t>
            </a:r>
            <a:endParaRPr lang="en-US" sz="1000" dirty="0">
              <a:latin typeface="+mj-lt"/>
              <a:cs typeface="Arial" panose="020B0604020202020204" pitchFamily="34" charset="0"/>
            </a:endParaRPr>
          </a:p>
        </p:txBody>
      </p:sp>
      <p:sp>
        <p:nvSpPr>
          <p:cNvPr id="16" name="TextBox 15"/>
          <p:cNvSpPr txBox="1"/>
          <p:nvPr/>
        </p:nvSpPr>
        <p:spPr>
          <a:xfrm>
            <a:off x="-2083419" y="3023105"/>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Bullet (16 pt.)</a:t>
            </a:r>
            <a:endParaRPr lang="en-US" sz="1000" dirty="0">
              <a:latin typeface="+mj-lt"/>
              <a:cs typeface="Arial" panose="020B0604020202020204" pitchFamily="34" charset="0"/>
            </a:endParaRPr>
          </a:p>
        </p:txBody>
      </p:sp>
      <p:sp>
        <p:nvSpPr>
          <p:cNvPr id="17" name="TextBox 16"/>
          <p:cNvSpPr txBox="1"/>
          <p:nvPr/>
        </p:nvSpPr>
        <p:spPr>
          <a:xfrm>
            <a:off x="-2083419" y="3329531"/>
            <a:ext cx="1693619" cy="246221"/>
          </a:xfrm>
          <a:prstGeom prst="rect">
            <a:avLst/>
          </a:prstGeom>
          <a:noFill/>
        </p:spPr>
        <p:txBody>
          <a:bodyPr wrap="square" rtlCol="0">
            <a:spAutoFit/>
          </a:bodyPr>
          <a:lstStyle/>
          <a:p>
            <a:r>
              <a:rPr lang="nl-NL" sz="1000" b="1" dirty="0">
                <a:solidFill>
                  <a:schemeClr val="accent1"/>
                </a:solidFill>
                <a:latin typeface="+mj-lt"/>
                <a:cs typeface="Arial" panose="020B0604020202020204" pitchFamily="34" charset="0"/>
              </a:rPr>
              <a:t>Title (24 pt)</a:t>
            </a:r>
            <a:endParaRPr lang="en-US" sz="1000" b="1" dirty="0">
              <a:solidFill>
                <a:schemeClr val="accent1"/>
              </a:solidFill>
              <a:latin typeface="+mj-lt"/>
              <a:cs typeface="Arial" panose="020B0604020202020204" pitchFamily="34" charset="0"/>
            </a:endParaRPr>
          </a:p>
        </p:txBody>
      </p:sp>
      <p:sp>
        <p:nvSpPr>
          <p:cNvPr id="18" name="TextBox 17"/>
          <p:cNvSpPr txBox="1"/>
          <p:nvPr/>
        </p:nvSpPr>
        <p:spPr>
          <a:xfrm>
            <a:off x="-2093659" y="3636326"/>
            <a:ext cx="1693619" cy="246221"/>
          </a:xfrm>
          <a:prstGeom prst="rect">
            <a:avLst/>
          </a:prstGeom>
          <a:noFill/>
        </p:spPr>
        <p:txBody>
          <a:bodyPr wrap="square" rtlCol="0">
            <a:spAutoFit/>
          </a:bodyPr>
          <a:lstStyle/>
          <a:p>
            <a:r>
              <a:rPr lang="nl-NL" sz="1000" i="1" dirty="0">
                <a:solidFill>
                  <a:schemeClr val="accent1"/>
                </a:solidFill>
                <a:latin typeface="+mj-lt"/>
                <a:cs typeface="Arial" panose="020B0604020202020204" pitchFamily="34" charset="0"/>
              </a:rPr>
              <a:t>Title (16 pt)</a:t>
            </a:r>
            <a:endParaRPr lang="en-US" sz="1000" i="1" dirty="0">
              <a:solidFill>
                <a:schemeClr val="accent1"/>
              </a:solidFill>
              <a:latin typeface="+mj-lt"/>
              <a:cs typeface="Arial" panose="020B0604020202020204" pitchFamily="34" charset="0"/>
            </a:endParaRPr>
          </a:p>
        </p:txBody>
      </p:sp>
      <p:grpSp>
        <p:nvGrpSpPr>
          <p:cNvPr id="19" name="Group 18"/>
          <p:cNvGrpSpPr/>
          <p:nvPr/>
        </p:nvGrpSpPr>
        <p:grpSpPr>
          <a:xfrm>
            <a:off x="-2425457" y="2431921"/>
            <a:ext cx="288032" cy="276999"/>
            <a:chOff x="12492689" y="2721406"/>
            <a:chExt cx="288032" cy="276999"/>
          </a:xfrm>
        </p:grpSpPr>
        <p:sp>
          <p:nvSpPr>
            <p:cNvPr id="20" name="Rectangle 19"/>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1</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2" name="Group 21"/>
          <p:cNvGrpSpPr/>
          <p:nvPr/>
        </p:nvGrpSpPr>
        <p:grpSpPr>
          <a:xfrm>
            <a:off x="-2426044" y="2725767"/>
            <a:ext cx="288032" cy="276999"/>
            <a:chOff x="12492689" y="2721406"/>
            <a:chExt cx="288032" cy="276999"/>
          </a:xfrm>
        </p:grpSpPr>
        <p:sp>
          <p:nvSpPr>
            <p:cNvPr id="23" name="Rectangle 22"/>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2</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5" name="Group 24"/>
          <p:cNvGrpSpPr/>
          <p:nvPr/>
        </p:nvGrpSpPr>
        <p:grpSpPr>
          <a:xfrm>
            <a:off x="-2425457" y="3023105"/>
            <a:ext cx="288032" cy="276999"/>
            <a:chOff x="12492689" y="2721406"/>
            <a:chExt cx="288032" cy="276999"/>
          </a:xfrm>
        </p:grpSpPr>
        <p:sp>
          <p:nvSpPr>
            <p:cNvPr id="26" name="Rectangle 25"/>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3</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8" name="Group 27"/>
          <p:cNvGrpSpPr/>
          <p:nvPr/>
        </p:nvGrpSpPr>
        <p:grpSpPr>
          <a:xfrm>
            <a:off x="-2425457" y="3329531"/>
            <a:ext cx="288032" cy="276999"/>
            <a:chOff x="12492689" y="2721406"/>
            <a:chExt cx="288032" cy="276999"/>
          </a:xfrm>
        </p:grpSpPr>
        <p:sp>
          <p:nvSpPr>
            <p:cNvPr id="29" name="Rectangle 28"/>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4</a:t>
              </a: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31" name="Group 30"/>
          <p:cNvGrpSpPr/>
          <p:nvPr/>
        </p:nvGrpSpPr>
        <p:grpSpPr>
          <a:xfrm>
            <a:off x="-2427768" y="3630519"/>
            <a:ext cx="288032" cy="276999"/>
            <a:chOff x="12492689" y="2721406"/>
            <a:chExt cx="288032" cy="276999"/>
          </a:xfrm>
        </p:grpSpPr>
        <p:sp>
          <p:nvSpPr>
            <p:cNvPr id="32" name="Rectangle 31"/>
            <p:cNvSpPr/>
            <p:nvPr/>
          </p:nvSpPr>
          <p:spPr>
            <a:xfrm>
              <a:off x="12507842" y="2721406"/>
              <a:ext cx="252028" cy="252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2492689" y="2721406"/>
              <a:ext cx="288032" cy="276999"/>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5</a:t>
              </a: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41242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E213FD-3FE8-4375-9935-0660388B89E1}"/>
              </a:ext>
            </a:extLst>
          </p:cNvPr>
          <p:cNvSpPr>
            <a:spLocks noGrp="1" noChangeArrowheads="1"/>
          </p:cNvSpPr>
          <p:nvPr>
            <p:ph type="dt" sz="half" idx="10"/>
          </p:nvPr>
        </p:nvSpPr>
        <p:spPr>
          <a:ln/>
        </p:spPr>
        <p:txBody>
          <a:bodyPr/>
          <a:lstStyle>
            <a:lvl1pPr>
              <a:defRPr/>
            </a:lvl1pPr>
          </a:lstStyle>
          <a:p>
            <a:pPr>
              <a:defRPr/>
            </a:pPr>
            <a:endParaRPr lang="nl-NL"/>
          </a:p>
        </p:txBody>
      </p:sp>
      <p:sp>
        <p:nvSpPr>
          <p:cNvPr id="3" name="Rectangle 5">
            <a:extLst>
              <a:ext uri="{FF2B5EF4-FFF2-40B4-BE49-F238E27FC236}">
                <a16:creationId xmlns:a16="http://schemas.microsoft.com/office/drawing/2014/main" id="{114DE33C-D2AE-48B4-A081-E68307DC9CBD}"/>
              </a:ext>
            </a:extLst>
          </p:cNvPr>
          <p:cNvSpPr>
            <a:spLocks noGrp="1" noChangeArrowheads="1"/>
          </p:cNvSpPr>
          <p:nvPr>
            <p:ph type="ftr" sz="quarter" idx="11"/>
          </p:nvPr>
        </p:nvSpPr>
        <p:spPr>
          <a:ln/>
        </p:spPr>
        <p:txBody>
          <a:bodyPr/>
          <a:lstStyle>
            <a:lvl1pPr>
              <a:defRPr/>
            </a:lvl1pPr>
          </a:lstStyle>
          <a:p>
            <a:pPr>
              <a:defRPr/>
            </a:pPr>
            <a:r>
              <a:rPr lang="en-US"/>
              <a:t>September 9, 2021 -- Arnoud Boot   Future of finance </a:t>
            </a:r>
            <a:endParaRPr lang="nl-NL"/>
          </a:p>
        </p:txBody>
      </p:sp>
      <p:sp>
        <p:nvSpPr>
          <p:cNvPr id="4" name="Rectangle 6">
            <a:extLst>
              <a:ext uri="{FF2B5EF4-FFF2-40B4-BE49-F238E27FC236}">
                <a16:creationId xmlns:a16="http://schemas.microsoft.com/office/drawing/2014/main" id="{6F58FFF5-8293-43B8-A7F3-8C07E5E0D601}"/>
              </a:ext>
            </a:extLst>
          </p:cNvPr>
          <p:cNvSpPr>
            <a:spLocks noGrp="1" noChangeArrowheads="1"/>
          </p:cNvSpPr>
          <p:nvPr>
            <p:ph type="sldNum" sz="quarter" idx="12"/>
          </p:nvPr>
        </p:nvSpPr>
        <p:spPr>
          <a:ln/>
        </p:spPr>
        <p:txBody>
          <a:bodyPr/>
          <a:lstStyle>
            <a:lvl1pPr>
              <a:defRPr/>
            </a:lvl1pPr>
          </a:lstStyle>
          <a:p>
            <a:pPr>
              <a:defRPr/>
            </a:pPr>
            <a:fld id="{A96BBD85-DF22-4ACE-A9DF-E95252E118A7}" type="slidenum">
              <a:rPr lang="nl-NL" altLang="nl-NL"/>
              <a:pPr>
                <a:defRPr/>
              </a:pPr>
              <a:t>‹#›</a:t>
            </a:fld>
            <a:endParaRPr lang="nl-NL" altLang="nl-NL"/>
          </a:p>
        </p:txBody>
      </p:sp>
    </p:spTree>
    <p:extLst>
      <p:ext uri="{BB962C8B-B14F-4D97-AF65-F5344CB8AC3E}">
        <p14:creationId xmlns:p14="http://schemas.microsoft.com/office/powerpoint/2010/main" val="242183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59943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88787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4.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21.jpe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1" r:id="rId5"/>
    <p:sldLayoutId id="2147483672" r:id="rId6"/>
    <p:sldLayoutId id="2147483673" r:id="rId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2750443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7">
            <a:alphaModFix/>
          </a:blip>
          <a:srcRect/>
          <a:stretch/>
        </p:blipFill>
        <p:spPr>
          <a:xfrm>
            <a:off x="10033852" y="6045988"/>
            <a:ext cx="1715733" cy="450423"/>
          </a:xfrm>
          <a:prstGeom prst="rect">
            <a:avLst/>
          </a:prstGeom>
          <a:noFill/>
          <a:ln>
            <a:noFill/>
          </a:ln>
        </p:spPr>
      </p:pic>
    </p:spTree>
    <p:extLst>
      <p:ext uri="{BB962C8B-B14F-4D97-AF65-F5344CB8AC3E}">
        <p14:creationId xmlns:p14="http://schemas.microsoft.com/office/powerpoint/2010/main" val="1111159963"/>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9">
            <a:alphaModFix/>
          </a:blip>
          <a:srcRect/>
          <a:stretch/>
        </p:blipFill>
        <p:spPr>
          <a:xfrm>
            <a:off x="10033852" y="6045988"/>
            <a:ext cx="1715733" cy="450423"/>
          </a:xfrm>
          <a:prstGeom prst="rect">
            <a:avLst/>
          </a:prstGeom>
          <a:noFill/>
          <a:ln>
            <a:noFill/>
          </a:ln>
        </p:spPr>
      </p:pic>
    </p:spTree>
    <p:extLst>
      <p:ext uri="{BB962C8B-B14F-4D97-AF65-F5344CB8AC3E}">
        <p14:creationId xmlns:p14="http://schemas.microsoft.com/office/powerpoint/2010/main" val="3693941374"/>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812800" y="228600"/>
            <a:ext cx="10871200" cy="990600"/>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endParaRPr lang="it-IT">
              <a:solidFill>
                <a:srgbClr val="434342"/>
              </a:solidFill>
            </a:endParaRPr>
          </a:p>
        </p:txBody>
      </p:sp>
      <p:sp>
        <p:nvSpPr>
          <p:cNvPr id="3" name="Segnaposto piè di pagina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it-IT">
              <a:solidFill>
                <a:srgbClr val="434342"/>
              </a:solidFill>
            </a:endParaRPr>
          </a:p>
        </p:txBody>
      </p:sp>
      <p:sp>
        <p:nvSpPr>
          <p:cNvPr id="7" name="Rettangolo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8" name="Rettangolo 7"/>
          <p:cNvSpPr/>
          <p:nvPr/>
        </p:nvSpPr>
        <p:spPr>
          <a:xfrm>
            <a:off x="0" y="1280160"/>
            <a:ext cx="711200" cy="228600"/>
          </a:xfrm>
          <a:prstGeom prst="rect">
            <a:avLst/>
          </a:prstGeom>
          <a:solidFill>
            <a:srgbClr val="FF93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9" name="Rettangolo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srgbClr val="FFFFFF"/>
              </a:solidFill>
            </a:endParaRPr>
          </a:p>
        </p:txBody>
      </p:sp>
      <p:sp>
        <p:nvSpPr>
          <p:cNvPr id="23" name="Segnaposto numero diapositiva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7A41E1B-4F70-4964-A407-84C68BE8251C}" type="slidenum">
              <a:rPr lang="it-IT" smtClean="0"/>
              <a:pPr/>
              <a:t>‹#›</a:t>
            </a:fld>
            <a:endParaRPr lang="it-IT"/>
          </a:p>
        </p:txBody>
      </p:sp>
      <p:pic>
        <p:nvPicPr>
          <p:cNvPr id="10" name="Immagin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48083" y="6224479"/>
            <a:ext cx="1535917" cy="412578"/>
          </a:xfrm>
          <a:prstGeom prst="rect">
            <a:avLst/>
          </a:prstGeom>
        </p:spPr>
      </p:pic>
    </p:spTree>
    <p:extLst>
      <p:ext uri="{BB962C8B-B14F-4D97-AF65-F5344CB8AC3E}">
        <p14:creationId xmlns:p14="http://schemas.microsoft.com/office/powerpoint/2010/main" val="267072110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8E8559C-D10E-5EB5-5454-96BF81285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1F0319C-EDE0-E517-5B1F-9BD21B1A0C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D637B7-A490-3F10-A1C4-DA9D14D46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FCA9C-ECF7-44ED-B662-7C0FF212B53D}" type="datetimeFigureOut">
              <a:rPr lang="de-DE" smtClean="0"/>
              <a:t>21.10.2024</a:t>
            </a:fld>
            <a:endParaRPr lang="de-DE"/>
          </a:p>
        </p:txBody>
      </p:sp>
      <p:sp>
        <p:nvSpPr>
          <p:cNvPr id="5" name="Fußzeilenplatzhalter 4">
            <a:extLst>
              <a:ext uri="{FF2B5EF4-FFF2-40B4-BE49-F238E27FC236}">
                <a16:creationId xmlns:a16="http://schemas.microsoft.com/office/drawing/2014/main" id="{47A27897-7CA0-4519-656E-347106A431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7BF9871-089C-FD3D-B8D1-5E9CF70EC4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88043-8AD8-4D25-A729-68B69365D459}" type="slidenum">
              <a:rPr lang="de-DE" smtClean="0"/>
              <a:t>‹#›</a:t>
            </a:fld>
            <a:endParaRPr lang="de-DE"/>
          </a:p>
        </p:txBody>
      </p:sp>
    </p:spTree>
    <p:extLst>
      <p:ext uri="{BB962C8B-B14F-4D97-AF65-F5344CB8AC3E}">
        <p14:creationId xmlns:p14="http://schemas.microsoft.com/office/powerpoint/2010/main" val="167868300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315" y="835200"/>
            <a:ext cx="11159196" cy="93610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89314" y="1908313"/>
            <a:ext cx="11148649" cy="46170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8246" y="196672"/>
            <a:ext cx="2513874" cy="378000"/>
          </a:xfrm>
          <a:prstGeom prst="rect">
            <a:avLst/>
          </a:prstGeom>
        </p:spPr>
      </p:pic>
    </p:spTree>
    <p:extLst>
      <p:ext uri="{BB962C8B-B14F-4D97-AF65-F5344CB8AC3E}">
        <p14:creationId xmlns:p14="http://schemas.microsoft.com/office/powerpoint/2010/main" val="39855815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xStyles>
    <p:titleStyle>
      <a:lvl1pPr algn="l" defTabSz="914400" rtl="0" eaLnBrk="1" latinLnBrk="0" hangingPunct="1">
        <a:lnSpc>
          <a:spcPct val="10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625475" indent="-2700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02">
          <p15:clr>
            <a:srgbClr val="F26B43"/>
          </p15:clr>
        </p15:guide>
        <p15:guide id="8" pos="9775">
          <p15:clr>
            <a:srgbClr val="F26B43"/>
          </p15:clr>
        </p15:guide>
        <p15:guide id="11" orient="horz" pos="867">
          <p15:clr>
            <a:srgbClr val="F26B43"/>
          </p15:clr>
        </p15:guide>
        <p15:guide id="12" pos="581">
          <p15:clr>
            <a:srgbClr val="F26B43"/>
          </p15:clr>
        </p15:guide>
        <p15:guide id="13" pos="7401">
          <p15:clr>
            <a:srgbClr val="F26B43"/>
          </p15:clr>
        </p15:guide>
        <p15:guide id="14" orient="horz" pos="3847">
          <p15:clr>
            <a:srgbClr val="F26B43"/>
          </p15:clr>
        </p15:guide>
        <p15:guide id="15" orient="horz" pos="482">
          <p15:clr>
            <a:srgbClr val="F26B43"/>
          </p15:clr>
        </p15:guide>
        <p15:guide id="16" pos="3736">
          <p15:clr>
            <a:srgbClr val="F26B43"/>
          </p15:clr>
        </p15:guide>
        <p15:guide id="17" pos="3961">
          <p15:clr>
            <a:srgbClr val="F26B43"/>
          </p15:clr>
        </p15:guide>
        <p15:guide id="18" orient="horz" pos="2069">
          <p15:clr>
            <a:srgbClr val="F26B43"/>
          </p15:clr>
        </p15:guide>
        <p15:guide id="19" orient="horz" pos="2201">
          <p15:clr>
            <a:srgbClr val="F26B43"/>
          </p15:clr>
        </p15:guide>
        <p15:guide id="20" pos="2655">
          <p15:clr>
            <a:srgbClr val="F26B43"/>
          </p15:clr>
        </p15:guide>
        <p15:guide id="21" pos="2781">
          <p15:clr>
            <a:srgbClr val="F26B43"/>
          </p15:clr>
        </p15:guide>
        <p15:guide id="22" pos="4871">
          <p15:clr>
            <a:srgbClr val="F26B43"/>
          </p15:clr>
        </p15:guide>
        <p15:guide id="23" pos="5021">
          <p15:clr>
            <a:srgbClr val="F26B43"/>
          </p15:clr>
        </p15:guide>
        <p15:guide id="24" orient="horz" pos="1196">
          <p15:clr>
            <a:srgbClr val="F26B43"/>
          </p15:clr>
        </p15:guide>
        <p15:guide id="25" pos="307">
          <p15:clr>
            <a:srgbClr val="F26B43"/>
          </p15:clr>
        </p15:guide>
        <p15:guide id="26" pos="7331">
          <p15:clr>
            <a:srgbClr val="F26B43"/>
          </p15:clr>
        </p15:guide>
        <p15:guide id="27" orient="horz" pos="4113">
          <p15:clr>
            <a:srgbClr val="F26B43"/>
          </p15:clr>
        </p15:guide>
        <p15:guide id="28" orient="horz" pos="74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0.png"/><Relationship Id="rId2" Type="http://schemas.openxmlformats.org/officeDocument/2006/relationships/image" Target="../media/image75.png"/><Relationship Id="rId1" Type="http://schemas.openxmlformats.org/officeDocument/2006/relationships/slideLayout" Target="../slideLayouts/slideLayout4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2.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customXml" Target="../ink/ink6.xml"/><Relationship Id="rId3" Type="http://schemas.openxmlformats.org/officeDocument/2006/relationships/image" Target="../media/image91.png"/><Relationship Id="rId7" Type="http://schemas.openxmlformats.org/officeDocument/2006/relationships/customXml" Target="../ink/ink3.xml"/><Relationship Id="rId12"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12.png"/><Relationship Id="rId10" Type="http://schemas.openxmlformats.org/officeDocument/2006/relationships/image" Target="../media/image140.png"/><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media/image16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78.xml"/><Relationship Id="rId4" Type="http://schemas.openxmlformats.org/officeDocument/2006/relationships/image" Target="../media/image94.emf"/></Relationships>
</file>

<file path=ppt/slides/_rels/slide5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3.xml"/><Relationship Id="rId1" Type="http://schemas.openxmlformats.org/officeDocument/2006/relationships/slideLayout" Target="../slideLayouts/slideLayout78.xml"/><Relationship Id="rId4" Type="http://schemas.openxmlformats.org/officeDocument/2006/relationships/image" Target="../media/image92.emf"/></Relationships>
</file>

<file path=ppt/slides/_rels/slide5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4.xml"/><Relationship Id="rId1" Type="http://schemas.openxmlformats.org/officeDocument/2006/relationships/slideLayout" Target="../slideLayouts/slideLayout78.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diw.de/de/diw_01.c.809574.de/publikationen/diskussionspapiere/2021_1930/market_concentration_in_europe__evidence_from_antitrust_markets.html"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7.xml"/><Relationship Id="rId1" Type="http://schemas.openxmlformats.org/officeDocument/2006/relationships/slideLayout" Target="../slideLayouts/slideLayout78.xml"/><Relationship Id="rId4" Type="http://schemas.openxmlformats.org/officeDocument/2006/relationships/image" Target="../media/image103.emf"/></Relationships>
</file>

<file path=ppt/slides/_rels/slide6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105.emf"/></Relationships>
</file>

<file path=ppt/slides/_rels/slide6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9.xml"/><Relationship Id="rId1" Type="http://schemas.openxmlformats.org/officeDocument/2006/relationships/slideLayout" Target="../slideLayouts/slideLayout78.xml"/><Relationship Id="rId4" Type="http://schemas.openxmlformats.org/officeDocument/2006/relationships/image" Target="../media/image107.emf"/></Relationships>
</file>

<file path=ppt/slides/_rels/slide6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78.xml"/><Relationship Id="rId4" Type="http://schemas.openxmlformats.org/officeDocument/2006/relationships/image" Target="../media/image110.emf"/></Relationships>
</file>

<file path=ppt/slides/_rels/slide6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2.xml"/><Relationship Id="rId1" Type="http://schemas.openxmlformats.org/officeDocument/2006/relationships/slideLayout" Target="../slideLayouts/slideLayout78.xml"/><Relationship Id="rId4" Type="http://schemas.openxmlformats.org/officeDocument/2006/relationships/image" Target="../media/image112.emf"/></Relationships>
</file>

<file path=ppt/slides/_rels/slide66.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3.xml"/><Relationship Id="rId1" Type="http://schemas.openxmlformats.org/officeDocument/2006/relationships/slideLayout" Target="../slideLayouts/slideLayout78.xml"/><Relationship Id="rId4" Type="http://schemas.openxmlformats.org/officeDocument/2006/relationships/image" Target="../media/image114.emf"/></Relationships>
</file>

<file path=ppt/slides/_rels/slide6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116.emf"/></Relationships>
</file>

<file path=ppt/slides/_rels/slide6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5.xml"/><Relationship Id="rId1" Type="http://schemas.openxmlformats.org/officeDocument/2006/relationships/slideLayout" Target="../slideLayouts/slideLayout78.xml"/><Relationship Id="rId5" Type="http://schemas.openxmlformats.org/officeDocument/2006/relationships/image" Target="../media/image119.emf"/><Relationship Id="rId4" Type="http://schemas.openxmlformats.org/officeDocument/2006/relationships/image" Target="../media/image118.emf"/></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0634" y="1784018"/>
            <a:ext cx="10591800" cy="379206"/>
          </a:xfrm>
        </p:spPr>
        <p:txBody>
          <a:bodyPr/>
          <a:lstStyle/>
          <a:p>
            <a:pPr algn="l"/>
            <a:r>
              <a:rPr lang="en-US" sz="2000" dirty="0">
                <a:latin typeface="+mj-lt"/>
              </a:rPr>
              <a:t>Protecting competition in a changing world</a:t>
            </a:r>
            <a:br>
              <a:rPr lang="de-DE" sz="2000" dirty="0">
                <a:latin typeface="+mj-lt"/>
              </a:rPr>
            </a:br>
            <a:endParaRPr lang="de-DE" sz="2000" dirty="0">
              <a:latin typeface="+mj-lt"/>
            </a:endParaRPr>
          </a:p>
        </p:txBody>
      </p:sp>
      <p:sp>
        <p:nvSpPr>
          <p:cNvPr id="3" name="Textplatzhalter 2"/>
          <p:cNvSpPr>
            <a:spLocks noGrp="1"/>
          </p:cNvSpPr>
          <p:nvPr>
            <p:ph type="body" sz="quarter" idx="12"/>
          </p:nvPr>
        </p:nvSpPr>
        <p:spPr>
          <a:xfrm>
            <a:off x="1656904" y="2348800"/>
            <a:ext cx="8255520" cy="2077200"/>
          </a:xfrm>
        </p:spPr>
        <p:txBody>
          <a:bodyPr/>
          <a:lstStyle/>
          <a:p>
            <a:pPr marL="0" indent="0">
              <a:buNone/>
            </a:pPr>
            <a:r>
              <a:rPr lang="en-US" sz="3600" dirty="0">
                <a:latin typeface="+mj-lt"/>
              </a:rPr>
              <a:t>Competition &amp; Competitiveness: Problems and Solutions</a:t>
            </a:r>
            <a:endParaRPr lang="de-DE" sz="3600" dirty="0">
              <a:latin typeface="+mj-lt"/>
            </a:endParaRPr>
          </a:p>
        </p:txBody>
      </p:sp>
      <p:sp>
        <p:nvSpPr>
          <p:cNvPr id="4" name="Textplatzhalter 3"/>
          <p:cNvSpPr>
            <a:spLocks noGrp="1"/>
          </p:cNvSpPr>
          <p:nvPr>
            <p:ph type="body" sz="quarter" idx="13"/>
          </p:nvPr>
        </p:nvSpPr>
        <p:spPr/>
        <p:txBody>
          <a:bodyPr/>
          <a:lstStyle/>
          <a:p>
            <a:pPr marL="0" indent="0">
              <a:buNone/>
            </a:pPr>
            <a:r>
              <a:rPr lang="de-DE" sz="2000" b="1" dirty="0">
                <a:latin typeface="+mj-lt"/>
                <a:cs typeface="Arial" panose="020B0604020202020204" pitchFamily="34" charset="0"/>
              </a:rPr>
              <a:t>Tomaso Duso </a:t>
            </a:r>
            <a:endParaRPr lang="de-DE" sz="2000" dirty="0">
              <a:latin typeface="+mj-lt"/>
              <a:cs typeface="Arial" panose="020B0604020202020204" pitchFamily="34" charset="0"/>
            </a:endParaRPr>
          </a:p>
        </p:txBody>
      </p:sp>
      <p:sp>
        <p:nvSpPr>
          <p:cNvPr id="5" name="Textplatzhalter 4"/>
          <p:cNvSpPr>
            <a:spLocks noGrp="1"/>
          </p:cNvSpPr>
          <p:nvPr>
            <p:ph type="body" sz="quarter" idx="14"/>
          </p:nvPr>
        </p:nvSpPr>
        <p:spPr/>
        <p:txBody>
          <a:bodyPr/>
          <a:lstStyle/>
          <a:p>
            <a:pPr marL="0" indent="0">
              <a:buNone/>
            </a:pPr>
            <a:r>
              <a:rPr lang="de-DE" sz="2000" dirty="0" err="1">
                <a:solidFill>
                  <a:schemeClr val="tx1"/>
                </a:solidFill>
                <a:latin typeface="+mj-lt"/>
                <a:cs typeface="Arial" panose="020B0604020202020204" pitchFamily="34" charset="0"/>
              </a:rPr>
              <a:t>Brussel</a:t>
            </a:r>
            <a:r>
              <a:rPr lang="de-DE" sz="2000" dirty="0">
                <a:solidFill>
                  <a:schemeClr val="tx1"/>
                </a:solidFill>
                <a:latin typeface="+mj-lt"/>
                <a:cs typeface="Arial" panose="020B0604020202020204" pitchFamily="34" charset="0"/>
              </a:rPr>
              <a:t>, 15 </a:t>
            </a:r>
            <a:r>
              <a:rPr lang="de-DE" sz="2000" dirty="0" err="1">
                <a:solidFill>
                  <a:schemeClr val="tx1"/>
                </a:solidFill>
                <a:latin typeface="+mj-lt"/>
                <a:cs typeface="Arial" panose="020B0604020202020204" pitchFamily="34" charset="0"/>
              </a:rPr>
              <a:t>October</a:t>
            </a:r>
            <a:r>
              <a:rPr lang="de-DE" sz="2000" dirty="0">
                <a:solidFill>
                  <a:schemeClr val="tx1"/>
                </a:solidFill>
                <a:latin typeface="+mj-lt"/>
                <a:cs typeface="Arial" panose="020B0604020202020204" pitchFamily="34" charset="0"/>
              </a:rPr>
              <a:t> 2024</a:t>
            </a:r>
          </a:p>
        </p:txBody>
      </p:sp>
      <p:pic>
        <p:nvPicPr>
          <p:cNvPr id="6" name="Picture 5">
            <a:extLst>
              <a:ext uri="{FF2B5EF4-FFF2-40B4-BE49-F238E27FC236}">
                <a16:creationId xmlns:a16="http://schemas.microsoft.com/office/drawing/2014/main" id="{88ECA28A-0E16-B44D-8109-9A879C948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6520" y="332656"/>
            <a:ext cx="792088" cy="580600"/>
          </a:xfrm>
          <a:prstGeom prst="rect">
            <a:avLst/>
          </a:prstGeom>
        </p:spPr>
      </p:pic>
      <p:pic>
        <p:nvPicPr>
          <p:cNvPr id="8" name="Picture 7">
            <a:extLst>
              <a:ext uri="{FF2B5EF4-FFF2-40B4-BE49-F238E27FC236}">
                <a16:creationId xmlns:a16="http://schemas.microsoft.com/office/drawing/2014/main" id="{45122E9F-95E3-36E5-7CC0-8CBA908C2868}"/>
              </a:ext>
            </a:extLst>
          </p:cNvPr>
          <p:cNvPicPr>
            <a:picLocks noChangeAspect="1"/>
          </p:cNvPicPr>
          <p:nvPr/>
        </p:nvPicPr>
        <p:blipFill>
          <a:blip r:embed="rId4"/>
          <a:stretch>
            <a:fillRect/>
          </a:stretch>
        </p:blipFill>
        <p:spPr>
          <a:xfrm>
            <a:off x="5519936" y="332656"/>
            <a:ext cx="3491285" cy="473692"/>
          </a:xfrm>
          <a:prstGeom prst="rect">
            <a:avLst/>
          </a:prstGeom>
        </p:spPr>
      </p:pic>
    </p:spTree>
    <p:extLst>
      <p:ext uri="{BB962C8B-B14F-4D97-AF65-F5344CB8AC3E}">
        <p14:creationId xmlns:p14="http://schemas.microsoft.com/office/powerpoint/2010/main" val="32728386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Superstar firms and the increase in profits</a:t>
            </a:r>
          </a:p>
        </p:txBody>
      </p:sp>
      <p:pic>
        <p:nvPicPr>
          <p:cNvPr id="4" name="Immagine 1061642068">
            <a:extLst>
              <a:ext uri="{FF2B5EF4-FFF2-40B4-BE49-F238E27FC236}">
                <a16:creationId xmlns:a16="http://schemas.microsoft.com/office/drawing/2014/main" id="{0E81A9D8-F7DB-4C88-F9DA-091821649C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94276"/>
            <a:ext cx="5334000" cy="3869447"/>
          </a:xfrm>
          <a:prstGeom prst="rect">
            <a:avLst/>
          </a:prstGeom>
        </p:spPr>
      </p:pic>
      <p:sp>
        <p:nvSpPr>
          <p:cNvPr id="8" name="Slide Number Placeholder 8">
            <a:extLst>
              <a:ext uri="{FF2B5EF4-FFF2-40B4-BE49-F238E27FC236}">
                <a16:creationId xmlns:a16="http://schemas.microsoft.com/office/drawing/2014/main" id="{C58C75AA-4E17-CF38-326B-FC1361DD3A0C}"/>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10</a:t>
            </a:fld>
            <a:endParaRPr lang="de-DE" dirty="0">
              <a:latin typeface="+mj-lt"/>
            </a:endParaRPr>
          </a:p>
        </p:txBody>
      </p:sp>
      <p:sp>
        <p:nvSpPr>
          <p:cNvPr id="9" name="Date Placeholder 7">
            <a:extLst>
              <a:ext uri="{FF2B5EF4-FFF2-40B4-BE49-F238E27FC236}">
                <a16:creationId xmlns:a16="http://schemas.microsoft.com/office/drawing/2014/main" id="{221CCC86-9216-5E80-B5C7-784C9EF1BD63}"/>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
        <p:nvSpPr>
          <p:cNvPr id="13" name="TextBox 12">
            <a:extLst>
              <a:ext uri="{FF2B5EF4-FFF2-40B4-BE49-F238E27FC236}">
                <a16:creationId xmlns:a16="http://schemas.microsoft.com/office/drawing/2014/main" id="{D4D3DFFF-F09F-4975-B67A-43FD8E6223A5}"/>
              </a:ext>
            </a:extLst>
          </p:cNvPr>
          <p:cNvSpPr txBox="1"/>
          <p:nvPr/>
        </p:nvSpPr>
        <p:spPr>
          <a:xfrm>
            <a:off x="5257800" y="5612215"/>
            <a:ext cx="2569276"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LEAR et al. (2024)</a:t>
            </a:r>
          </a:p>
        </p:txBody>
      </p:sp>
      <p:pic>
        <p:nvPicPr>
          <p:cNvPr id="14" name="Picture 13">
            <a:extLst>
              <a:ext uri="{FF2B5EF4-FFF2-40B4-BE49-F238E27FC236}">
                <a16:creationId xmlns:a16="http://schemas.microsoft.com/office/drawing/2014/main" id="{660C3C94-BAC9-84D5-D4BB-33D257B9185B}"/>
              </a:ext>
            </a:extLst>
          </p:cNvPr>
          <p:cNvPicPr>
            <a:picLocks noChangeAspect="1"/>
          </p:cNvPicPr>
          <p:nvPr/>
        </p:nvPicPr>
        <p:blipFill>
          <a:blip r:embed="rId4"/>
          <a:stretch>
            <a:fillRect/>
          </a:stretch>
        </p:blipFill>
        <p:spPr>
          <a:xfrm>
            <a:off x="6114460" y="1494276"/>
            <a:ext cx="5829064" cy="3683495"/>
          </a:xfrm>
          <a:prstGeom prst="rect">
            <a:avLst/>
          </a:prstGeom>
        </p:spPr>
      </p:pic>
    </p:spTree>
    <p:extLst>
      <p:ext uri="{BB962C8B-B14F-4D97-AF65-F5344CB8AC3E}">
        <p14:creationId xmlns:p14="http://schemas.microsoft.com/office/powerpoint/2010/main" val="1497278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09600" y="387884"/>
            <a:ext cx="7467600" cy="442800"/>
          </a:xfrm>
        </p:spPr>
        <p:txBody>
          <a:bodyPr/>
          <a:lstStyle/>
          <a:p>
            <a:r>
              <a:rPr lang="en-US" sz="2400" dirty="0">
                <a:solidFill>
                  <a:srgbClr val="008080"/>
                </a:solidFill>
                <a:latin typeface="Calibri" pitchFamily="34" charset="0"/>
              </a:rPr>
              <a:t>Key takeaways</a:t>
            </a:r>
          </a:p>
        </p:txBody>
      </p:sp>
      <p:sp>
        <p:nvSpPr>
          <p:cNvPr id="18" name="Slide Number Placeholder 8">
            <a:extLst>
              <a:ext uri="{FF2B5EF4-FFF2-40B4-BE49-F238E27FC236}">
                <a16:creationId xmlns:a16="http://schemas.microsoft.com/office/drawing/2014/main" id="{1D5D02B8-B3BA-4CF1-4201-192128C94B92}"/>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11</a:t>
            </a:fld>
            <a:endParaRPr lang="de-DE" dirty="0">
              <a:latin typeface="+mj-lt"/>
            </a:endParaRPr>
          </a:p>
        </p:txBody>
      </p:sp>
      <p:sp>
        <p:nvSpPr>
          <p:cNvPr id="19" name="Date Placeholder 7">
            <a:extLst>
              <a:ext uri="{FF2B5EF4-FFF2-40B4-BE49-F238E27FC236}">
                <a16:creationId xmlns:a16="http://schemas.microsoft.com/office/drawing/2014/main" id="{FD47C394-6134-7374-E2A7-3B9AAD14B2B6}"/>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
        <p:nvSpPr>
          <p:cNvPr id="3" name="Textplatzhalter 2">
            <a:extLst>
              <a:ext uri="{FF2B5EF4-FFF2-40B4-BE49-F238E27FC236}">
                <a16:creationId xmlns:a16="http://schemas.microsoft.com/office/drawing/2014/main" id="{402CFAE0-408A-25F1-1381-5BC29E3405B9}"/>
              </a:ext>
            </a:extLst>
          </p:cNvPr>
          <p:cNvSpPr txBox="1">
            <a:spLocks/>
          </p:cNvSpPr>
          <p:nvPr/>
        </p:nvSpPr>
        <p:spPr>
          <a:xfrm>
            <a:off x="515308" y="1320314"/>
            <a:ext cx="10228892" cy="4217371"/>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lgn="just">
              <a:lnSpc>
                <a:spcPct val="105000"/>
              </a:lnSpc>
              <a:spcBef>
                <a:spcPts val="0"/>
              </a:spcBef>
              <a:spcAft>
                <a:spcPts val="0"/>
              </a:spcAft>
              <a:buClr>
                <a:srgbClr val="008080"/>
              </a:buClr>
              <a:buNone/>
              <a:defRPr/>
            </a:pPr>
            <a:r>
              <a:rPr lang="en-US" sz="2000" dirty="0">
                <a:latin typeface="Calibri" pitchFamily="34" charset="0"/>
                <a:ea typeface="Kozuka Gothic Pro L" pitchFamily="34" charset="-128"/>
                <a:cs typeface="Times New Roman" pitchFamily="18" charset="0"/>
              </a:rPr>
              <a:t>Concentration and market power dynamics</a:t>
            </a:r>
          </a:p>
          <a:p>
            <a:pPr marL="625475" lvl="2" indent="-26670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Independent on the metrics, </a:t>
            </a:r>
            <a:r>
              <a:rPr lang="en-US" sz="2000" b="1" dirty="0">
                <a:solidFill>
                  <a:srgbClr val="008080"/>
                </a:solidFill>
                <a:latin typeface="Calibri" pitchFamily="34" charset="0"/>
                <a:ea typeface="Kozuka Gothic Pro L" pitchFamily="34" charset="-128"/>
                <a:cs typeface="Times New Roman" pitchFamily="18" charset="0"/>
              </a:rPr>
              <a:t>increasing concentration </a:t>
            </a:r>
            <a:r>
              <a:rPr lang="en-US" sz="2000" dirty="0">
                <a:latin typeface="Calibri" pitchFamily="34" charset="0"/>
                <a:ea typeface="Kozuka Gothic Pro L" pitchFamily="34" charset="-128"/>
                <a:cs typeface="Times New Roman" pitchFamily="18" charset="0"/>
              </a:rPr>
              <a:t>across many industries &amp; markets</a:t>
            </a:r>
          </a:p>
          <a:p>
            <a:pPr marL="625475" lvl="2" indent="-26670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…especially in smaller and highly-concentrated markets </a:t>
            </a:r>
          </a:p>
          <a:p>
            <a:pPr marL="625475" lvl="2" indent="-26670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Key drivers: </a:t>
            </a:r>
            <a:r>
              <a:rPr lang="en-US" sz="2000" b="1" dirty="0">
                <a:solidFill>
                  <a:srgbClr val="008080"/>
                </a:solidFill>
                <a:latin typeface="Calibri" pitchFamily="34" charset="0"/>
                <a:ea typeface="Kozuka Gothic Pro L" pitchFamily="34" charset="-128"/>
                <a:cs typeface="Times New Roman" pitchFamily="18" charset="0"/>
              </a:rPr>
              <a:t>barriers to entry</a:t>
            </a:r>
            <a:r>
              <a:rPr lang="en-US" sz="2000" dirty="0">
                <a:latin typeface="Calibri" pitchFamily="34" charset="0"/>
                <a:ea typeface="Kozuka Gothic Pro L" pitchFamily="34" charset="-128"/>
                <a:cs typeface="Times New Roman" pitchFamily="18" charset="0"/>
              </a:rPr>
              <a:t>, rise of </a:t>
            </a:r>
            <a:r>
              <a:rPr lang="en-US" sz="2000" b="1" dirty="0">
                <a:solidFill>
                  <a:srgbClr val="008080"/>
                </a:solidFill>
                <a:latin typeface="Calibri" pitchFamily="34" charset="0"/>
                <a:ea typeface="Kozuka Gothic Pro L" pitchFamily="34" charset="-128"/>
                <a:cs typeface="Times New Roman" pitchFamily="18" charset="0"/>
              </a:rPr>
              <a:t>intangibles</a:t>
            </a:r>
            <a:r>
              <a:rPr lang="en-US" sz="2000" dirty="0">
                <a:latin typeface="Calibri" pitchFamily="34" charset="0"/>
                <a:ea typeface="Kozuka Gothic Pro L" pitchFamily="34" charset="-128"/>
                <a:cs typeface="Times New Roman" pitchFamily="18" charset="0"/>
              </a:rPr>
              <a:t>, mergers and </a:t>
            </a:r>
            <a:r>
              <a:rPr lang="en-US" sz="2000" b="1" dirty="0">
                <a:solidFill>
                  <a:srgbClr val="008080"/>
                </a:solidFill>
                <a:latin typeface="Calibri" pitchFamily="34" charset="0"/>
                <a:ea typeface="Kozuka Gothic Pro L" pitchFamily="34" charset="-128"/>
                <a:cs typeface="Times New Roman" pitchFamily="18" charset="0"/>
              </a:rPr>
              <a:t>merger policy</a:t>
            </a:r>
          </a:p>
          <a:p>
            <a:pPr marL="625475" lvl="2" indent="-26670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Concentration leads to </a:t>
            </a:r>
            <a:r>
              <a:rPr lang="en-US" sz="2000" b="1" dirty="0">
                <a:solidFill>
                  <a:srgbClr val="008080"/>
                </a:solidFill>
                <a:latin typeface="Calibri" pitchFamily="34" charset="0"/>
                <a:ea typeface="Kozuka Gothic Pro L" pitchFamily="34" charset="-128"/>
                <a:cs typeface="Times New Roman" pitchFamily="18" charset="0"/>
              </a:rPr>
              <a:t>higher prices </a:t>
            </a:r>
            <a:r>
              <a:rPr lang="en-US" sz="2000" dirty="0">
                <a:latin typeface="Calibri" pitchFamily="34" charset="0"/>
                <a:ea typeface="Kozuka Gothic Pro L" pitchFamily="34" charset="-128"/>
                <a:cs typeface="Times New Roman" pitchFamily="18" charset="0"/>
              </a:rPr>
              <a:t>and </a:t>
            </a:r>
            <a:r>
              <a:rPr lang="en-US" sz="2000" b="1" dirty="0">
                <a:solidFill>
                  <a:srgbClr val="008080"/>
                </a:solidFill>
                <a:latin typeface="Calibri" pitchFamily="34" charset="0"/>
                <a:ea typeface="Kozuka Gothic Pro L" pitchFamily="34" charset="-128"/>
                <a:cs typeface="Times New Roman" pitchFamily="18" charset="0"/>
              </a:rPr>
              <a:t>lower investment</a:t>
            </a:r>
          </a:p>
          <a:p>
            <a:pPr marL="625475" lvl="2" indent="-266700" algn="just">
              <a:lnSpc>
                <a:spcPct val="105000"/>
              </a:lnSpc>
              <a:spcBef>
                <a:spcPts val="0"/>
              </a:spcBef>
              <a:spcAft>
                <a:spcPts val="0"/>
              </a:spcAft>
              <a:buClr>
                <a:srgbClr val="008080"/>
              </a:buClr>
              <a:buFont typeface="Symbol" panose="05050102010706020507" pitchFamily="18" charset="2"/>
              <a:buChar char="-"/>
              <a:defRPr/>
            </a:pPr>
            <a:r>
              <a:rPr lang="en-US" sz="2000" b="1" dirty="0">
                <a:solidFill>
                  <a:schemeClr val="accent1"/>
                </a:solidFill>
                <a:latin typeface="Calibri" pitchFamily="34" charset="0"/>
                <a:ea typeface="Kozuka Gothic Pro L" pitchFamily="34" charset="-128"/>
                <a:cs typeface="Times New Roman" pitchFamily="18" charset="0"/>
              </a:rPr>
              <a:t>Markups </a:t>
            </a:r>
            <a:r>
              <a:rPr lang="en-US" sz="2000" dirty="0">
                <a:latin typeface="Calibri" pitchFamily="34" charset="0"/>
                <a:ea typeface="Kozuka Gothic Pro L" pitchFamily="34" charset="-128"/>
                <a:cs typeface="Times New Roman" pitchFamily="18" charset="0"/>
              </a:rPr>
              <a:t>and</a:t>
            </a:r>
            <a:r>
              <a:rPr lang="en-US" sz="2000" b="1" dirty="0">
                <a:solidFill>
                  <a:schemeClr val="accent1"/>
                </a:solidFill>
                <a:latin typeface="Calibri" pitchFamily="34" charset="0"/>
                <a:ea typeface="Kozuka Gothic Pro L" pitchFamily="34" charset="-128"/>
                <a:cs typeface="Times New Roman" pitchFamily="18" charset="0"/>
              </a:rPr>
              <a:t> profits have increased</a:t>
            </a:r>
            <a:r>
              <a:rPr lang="en-US" sz="2000" dirty="0">
                <a:latin typeface="Calibri" pitchFamily="34" charset="0"/>
                <a:ea typeface="Kozuka Gothic Pro L" pitchFamily="34" charset="-128"/>
                <a:cs typeface="Times New Roman" pitchFamily="18" charset="0"/>
              </a:rPr>
              <a:t>, especially at the top</a:t>
            </a:r>
          </a:p>
          <a:p>
            <a:pPr marL="0" lvl="2" indent="0" algn="just">
              <a:lnSpc>
                <a:spcPct val="105000"/>
              </a:lnSpc>
              <a:spcBef>
                <a:spcPts val="0"/>
              </a:spcBef>
              <a:spcAft>
                <a:spcPts val="0"/>
              </a:spcAft>
              <a:buClr>
                <a:srgbClr val="008080"/>
              </a:buClr>
              <a:buNone/>
              <a:defRPr/>
            </a:pPr>
            <a:endParaRPr lang="en-US" sz="2000" dirty="0">
              <a:latin typeface="Calibri" pitchFamily="34" charset="0"/>
              <a:ea typeface="Kozuka Gothic Pro L" pitchFamily="34" charset="-128"/>
              <a:cs typeface="Times New Roman" pitchFamily="18" charset="0"/>
            </a:endParaRPr>
          </a:p>
          <a:p>
            <a:pPr marL="0" lvl="2" indent="0" algn="just">
              <a:lnSpc>
                <a:spcPct val="105000"/>
              </a:lnSpc>
              <a:spcBef>
                <a:spcPts val="0"/>
              </a:spcBef>
              <a:spcAft>
                <a:spcPts val="0"/>
              </a:spcAft>
              <a:buClr>
                <a:srgbClr val="008080"/>
              </a:buClr>
              <a:buNone/>
              <a:defRPr/>
            </a:pPr>
            <a:r>
              <a:rPr lang="en-US" sz="2000" dirty="0">
                <a:latin typeface="Calibri" pitchFamily="34" charset="0"/>
                <a:ea typeface="Kozuka Gothic Pro L" pitchFamily="34" charset="-128"/>
                <a:cs typeface="Times New Roman" pitchFamily="18" charset="0"/>
              </a:rPr>
              <a:t>High barriers to entry </a:t>
            </a:r>
            <a:r>
              <a:rPr lang="en-US" sz="2000" b="1" dirty="0">
                <a:solidFill>
                  <a:schemeClr val="accent1"/>
                </a:solidFill>
                <a:latin typeface="Calibri" pitchFamily="34" charset="0"/>
                <a:ea typeface="Kozuka Gothic Pro L" pitchFamily="34" charset="-128"/>
                <a:cs typeface="Times New Roman" pitchFamily="18" charset="0"/>
              </a:rPr>
              <a:t>protect the rents of incumbents</a:t>
            </a:r>
            <a:r>
              <a:rPr lang="en-US" sz="2000" dirty="0">
                <a:latin typeface="Calibri" pitchFamily="34" charset="0"/>
                <a:ea typeface="Kozuka Gothic Pro L" pitchFamily="34" charset="-128"/>
                <a:cs typeface="Times New Roman" pitchFamily="18" charset="0"/>
              </a:rPr>
              <a:t>, reduce technology diffusion and constrain the entry of younger firms</a:t>
            </a:r>
          </a:p>
          <a:p>
            <a:pPr marL="0" lvl="2" indent="0" algn="just">
              <a:lnSpc>
                <a:spcPct val="105000"/>
              </a:lnSpc>
              <a:spcBef>
                <a:spcPts val="0"/>
              </a:spcBef>
              <a:spcAft>
                <a:spcPts val="0"/>
              </a:spcAft>
              <a:buClr>
                <a:srgbClr val="008080"/>
              </a:buClr>
              <a:buNone/>
              <a:defRPr/>
            </a:pPr>
            <a:endParaRPr lang="en-US" sz="2000" dirty="0">
              <a:latin typeface="Calibri" pitchFamily="34" charset="0"/>
              <a:ea typeface="Kozuka Gothic Pro L" pitchFamily="34" charset="-128"/>
              <a:cs typeface="Times New Roman" pitchFamily="18" charset="0"/>
            </a:endParaRPr>
          </a:p>
          <a:p>
            <a:pPr marL="0" lvl="2" indent="0" algn="just">
              <a:lnSpc>
                <a:spcPct val="105000"/>
              </a:lnSpc>
              <a:spcBef>
                <a:spcPts val="0"/>
              </a:spcBef>
              <a:spcAft>
                <a:spcPts val="0"/>
              </a:spcAft>
              <a:buClr>
                <a:srgbClr val="008080"/>
              </a:buClr>
              <a:buNone/>
              <a:defRPr/>
            </a:pPr>
            <a:r>
              <a:rPr lang="en-US" sz="2000" dirty="0">
                <a:latin typeface="Calibri" pitchFamily="34" charset="0"/>
                <a:ea typeface="Kozuka Gothic Pro L" pitchFamily="34" charset="-128"/>
                <a:cs typeface="Times New Roman" pitchFamily="18" charset="0"/>
              </a:rPr>
              <a:t>The rise of superstar firms has </a:t>
            </a:r>
            <a:r>
              <a:rPr lang="en-US" sz="2000" b="1" dirty="0">
                <a:solidFill>
                  <a:schemeClr val="accent1"/>
                </a:solidFill>
                <a:latin typeface="Calibri" pitchFamily="34" charset="0"/>
                <a:ea typeface="Kozuka Gothic Pro L" pitchFamily="34" charset="-128"/>
                <a:cs typeface="Times New Roman" pitchFamily="18" charset="0"/>
              </a:rPr>
              <a:t>reduced creative destruction </a:t>
            </a:r>
            <a:r>
              <a:rPr lang="en-US" sz="2000" dirty="0">
                <a:latin typeface="Calibri" pitchFamily="34" charset="0"/>
                <a:ea typeface="Kozuka Gothic Pro L" pitchFamily="34" charset="-128"/>
                <a:cs typeface="Times New Roman" pitchFamily="18" charset="0"/>
              </a:rPr>
              <a:t>and weakened incentives to innovate and invest</a:t>
            </a:r>
          </a:p>
        </p:txBody>
      </p:sp>
    </p:spTree>
    <p:extLst>
      <p:ext uri="{BB962C8B-B14F-4D97-AF65-F5344CB8AC3E}">
        <p14:creationId xmlns:p14="http://schemas.microsoft.com/office/powerpoint/2010/main" val="2029497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DC7501-36EE-4E44-AB16-5C49D6D22DC0}"/>
              </a:ext>
            </a:extLst>
          </p:cNvPr>
          <p:cNvSpPr>
            <a:spLocks noGrp="1"/>
          </p:cNvSpPr>
          <p:nvPr>
            <p:ph type="body" sz="quarter" idx="13"/>
          </p:nvPr>
        </p:nvSpPr>
        <p:spPr/>
        <p:txBody>
          <a:bodyPr/>
          <a:lstStyle/>
          <a:p>
            <a:endParaRPr lang="de-DE" dirty="0"/>
          </a:p>
        </p:txBody>
      </p:sp>
      <p:sp>
        <p:nvSpPr>
          <p:cNvPr id="2" name="Textplatzhalter 1">
            <a:extLst>
              <a:ext uri="{FF2B5EF4-FFF2-40B4-BE49-F238E27FC236}">
                <a16:creationId xmlns:a16="http://schemas.microsoft.com/office/drawing/2014/main" id="{3DA0F825-DFC7-3EC6-0281-0A387395D6E8}"/>
              </a:ext>
            </a:extLst>
          </p:cNvPr>
          <p:cNvSpPr txBox="1">
            <a:spLocks/>
          </p:cNvSpPr>
          <p:nvPr/>
        </p:nvSpPr>
        <p:spPr>
          <a:xfrm>
            <a:off x="0" y="0"/>
            <a:ext cx="12192000" cy="6858000"/>
          </a:xfrm>
        </p:spPr>
        <p:txBody>
          <a:bodyPr wrap="none" lIns="0" tIns="0" rIns="0" anchor="ctr" anchorCtr="0"/>
          <a:lstStyle>
            <a:lvl1pPr marL="0" indent="0" algn="l" defTabSz="457200" rtl="0" eaLnBrk="1" fontAlgn="base" hangingPunct="1">
              <a:lnSpc>
                <a:spcPct val="100000"/>
              </a:lnSpc>
              <a:spcBef>
                <a:spcPct val="0"/>
              </a:spcBef>
              <a:spcAft>
                <a:spcPts val="1000"/>
              </a:spcAft>
              <a:buClr>
                <a:schemeClr val="tx2"/>
              </a:buClr>
              <a:buSzPct val="85000"/>
              <a:buFont typeface="Arial" pitchFamily="-65" charset="0"/>
              <a:buNone/>
              <a:defRPr sz="1600" b="0" i="0" kern="1200">
                <a:solidFill>
                  <a:srgbClr val="FFFFFF"/>
                </a:solidFill>
                <a:latin typeface="Constantia"/>
                <a:ea typeface="ＭＳ Ｐゴシック" pitchFamily="-65" charset="-128"/>
                <a:cs typeface="Constantia"/>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None/>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None/>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None/>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None/>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rgbClr val="008080"/>
                </a:solidFill>
                <a:latin typeface="Calibri" pitchFamily="34" charset="0"/>
              </a:rPr>
              <a:t>The European competitiveness problem</a:t>
            </a:r>
            <a:endParaRPr lang="en-US" sz="2400" dirty="0">
              <a:solidFill>
                <a:srgbClr val="008080"/>
              </a:solidFill>
              <a:latin typeface="Calibri" pitchFamily="34" charset="0"/>
            </a:endParaRPr>
          </a:p>
        </p:txBody>
      </p:sp>
    </p:spTree>
    <p:extLst>
      <p:ext uri="{BB962C8B-B14F-4D97-AF65-F5344CB8AC3E}">
        <p14:creationId xmlns:p14="http://schemas.microsoft.com/office/powerpoint/2010/main" val="256818663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Productivity gap</a:t>
            </a:r>
          </a:p>
        </p:txBody>
      </p:sp>
      <p:sp>
        <p:nvSpPr>
          <p:cNvPr id="12" name="Slide Number Placeholder 8">
            <a:extLst>
              <a:ext uri="{FF2B5EF4-FFF2-40B4-BE49-F238E27FC236}">
                <a16:creationId xmlns:a16="http://schemas.microsoft.com/office/drawing/2014/main" id="{6F5D1223-9204-0D6D-43C5-C483B3ED2457}"/>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13</a:t>
            </a:fld>
            <a:endParaRPr lang="de-DE" dirty="0">
              <a:latin typeface="+mj-lt"/>
            </a:endParaRPr>
          </a:p>
        </p:txBody>
      </p:sp>
      <p:sp>
        <p:nvSpPr>
          <p:cNvPr id="13" name="Date Placeholder 7">
            <a:extLst>
              <a:ext uri="{FF2B5EF4-FFF2-40B4-BE49-F238E27FC236}">
                <a16:creationId xmlns:a16="http://schemas.microsoft.com/office/drawing/2014/main" id="{DF02920D-8DD8-72DD-DD43-DEECD16F13A2}"/>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4" name="Picture 2" descr="Image">
            <a:extLst>
              <a:ext uri="{FF2B5EF4-FFF2-40B4-BE49-F238E27FC236}">
                <a16:creationId xmlns:a16="http://schemas.microsoft.com/office/drawing/2014/main" id="{D4367FAF-A08B-2745-8E0F-18EA654E40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730" y="1660499"/>
            <a:ext cx="5755997" cy="29787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BEAE0F4-040F-4E24-5148-B056E2D6D661}"/>
              </a:ext>
            </a:extLst>
          </p:cNvPr>
          <p:cNvPicPr>
            <a:picLocks noChangeAspect="1"/>
          </p:cNvPicPr>
          <p:nvPr/>
        </p:nvPicPr>
        <p:blipFill>
          <a:blip r:embed="rId4"/>
          <a:stretch>
            <a:fillRect/>
          </a:stretch>
        </p:blipFill>
        <p:spPr>
          <a:xfrm>
            <a:off x="6629400" y="1573499"/>
            <a:ext cx="5270794" cy="3061584"/>
          </a:xfrm>
          <a:prstGeom prst="rect">
            <a:avLst/>
          </a:prstGeom>
        </p:spPr>
      </p:pic>
      <p:sp>
        <p:nvSpPr>
          <p:cNvPr id="10" name="Textplatzhalter 2">
            <a:extLst>
              <a:ext uri="{FF2B5EF4-FFF2-40B4-BE49-F238E27FC236}">
                <a16:creationId xmlns:a16="http://schemas.microsoft.com/office/drawing/2014/main" id="{1D52A3F2-52EE-D42E-3413-E902E83C8ADD}"/>
              </a:ext>
            </a:extLst>
          </p:cNvPr>
          <p:cNvSpPr txBox="1">
            <a:spLocks/>
          </p:cNvSpPr>
          <p:nvPr/>
        </p:nvSpPr>
        <p:spPr>
          <a:xfrm>
            <a:off x="2067563" y="5184924"/>
            <a:ext cx="8056873" cy="4428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6262" lvl="3" indent="0" algn="ctr">
              <a:lnSpc>
                <a:spcPct val="105000"/>
              </a:lnSpc>
              <a:spcBef>
                <a:spcPts val="0"/>
              </a:spcBef>
              <a:spcAft>
                <a:spcPts val="200"/>
              </a:spcAft>
              <a:buClr>
                <a:srgbClr val="008080"/>
              </a:buClr>
              <a:buFont typeface="Arial" pitchFamily="-65" charset="0"/>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Draghi report (2024)</a:t>
            </a:r>
          </a:p>
        </p:txBody>
      </p:sp>
    </p:spTree>
    <p:extLst>
      <p:ext uri="{BB962C8B-B14F-4D97-AF65-F5344CB8AC3E}">
        <p14:creationId xmlns:p14="http://schemas.microsoft.com/office/powerpoint/2010/main" val="656224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Investment gap and the digital capital stock</a:t>
            </a:r>
          </a:p>
        </p:txBody>
      </p:sp>
      <p:sp>
        <p:nvSpPr>
          <p:cNvPr id="3" name="Textplatzhalter 2"/>
          <p:cNvSpPr>
            <a:spLocks noGrp="1"/>
          </p:cNvSpPr>
          <p:nvPr>
            <p:ph type="body" sz="quarter" idx="17"/>
          </p:nvPr>
        </p:nvSpPr>
        <p:spPr>
          <a:xfrm>
            <a:off x="6500818" y="5506022"/>
            <a:ext cx="5105400" cy="442800"/>
          </a:xfrm>
        </p:spPr>
        <p:txBody>
          <a:bodyPr/>
          <a:lstStyle/>
          <a:p>
            <a:pPr marL="576262" lvl="3" indent="0" algn="ctr">
              <a:lnSpc>
                <a:spcPct val="105000"/>
              </a:lnSpc>
              <a:spcBef>
                <a:spcPts val="0"/>
              </a:spcBef>
              <a:spcAft>
                <a:spcPts val="200"/>
              </a:spcAft>
              <a:buClr>
                <a:srgbClr val="008080"/>
              </a:buClr>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Isabel Schnabel (2024)</a:t>
            </a:r>
          </a:p>
        </p:txBody>
      </p:sp>
      <p:pic>
        <p:nvPicPr>
          <p:cNvPr id="11" name="Picture 10">
            <a:extLst>
              <a:ext uri="{FF2B5EF4-FFF2-40B4-BE49-F238E27FC236}">
                <a16:creationId xmlns:a16="http://schemas.microsoft.com/office/drawing/2014/main" id="{8618521E-001F-C556-458C-C817A24FA239}"/>
              </a:ext>
            </a:extLst>
          </p:cNvPr>
          <p:cNvPicPr>
            <a:picLocks noChangeAspect="1"/>
          </p:cNvPicPr>
          <p:nvPr/>
        </p:nvPicPr>
        <p:blipFill>
          <a:blip r:embed="rId3"/>
          <a:stretch>
            <a:fillRect/>
          </a:stretch>
        </p:blipFill>
        <p:spPr>
          <a:xfrm>
            <a:off x="6524843" y="1454278"/>
            <a:ext cx="5020841" cy="3665280"/>
          </a:xfrm>
          <a:prstGeom prst="rect">
            <a:avLst/>
          </a:prstGeom>
        </p:spPr>
      </p:pic>
      <p:sp>
        <p:nvSpPr>
          <p:cNvPr id="12" name="Slide Number Placeholder 8">
            <a:extLst>
              <a:ext uri="{FF2B5EF4-FFF2-40B4-BE49-F238E27FC236}">
                <a16:creationId xmlns:a16="http://schemas.microsoft.com/office/drawing/2014/main" id="{6F5D1223-9204-0D6D-43C5-C483B3ED2457}"/>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14</a:t>
            </a:fld>
            <a:endParaRPr lang="de-DE" dirty="0">
              <a:latin typeface="+mj-lt"/>
            </a:endParaRPr>
          </a:p>
        </p:txBody>
      </p:sp>
      <p:sp>
        <p:nvSpPr>
          <p:cNvPr id="13" name="Date Placeholder 7">
            <a:extLst>
              <a:ext uri="{FF2B5EF4-FFF2-40B4-BE49-F238E27FC236}">
                <a16:creationId xmlns:a16="http://schemas.microsoft.com/office/drawing/2014/main" id="{DF02920D-8DD8-72DD-DD43-DEECD16F13A2}"/>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5" name="Picture 4">
            <a:extLst>
              <a:ext uri="{FF2B5EF4-FFF2-40B4-BE49-F238E27FC236}">
                <a16:creationId xmlns:a16="http://schemas.microsoft.com/office/drawing/2014/main" id="{90FB036C-5936-195D-B27C-8AD5091EBCEB}"/>
              </a:ext>
            </a:extLst>
          </p:cNvPr>
          <p:cNvPicPr>
            <a:picLocks noChangeAspect="1"/>
          </p:cNvPicPr>
          <p:nvPr/>
        </p:nvPicPr>
        <p:blipFill>
          <a:blip r:embed="rId4"/>
          <a:stretch>
            <a:fillRect/>
          </a:stretch>
        </p:blipFill>
        <p:spPr>
          <a:xfrm>
            <a:off x="646316" y="1683019"/>
            <a:ext cx="5912623" cy="3125581"/>
          </a:xfrm>
          <a:prstGeom prst="rect">
            <a:avLst/>
          </a:prstGeom>
        </p:spPr>
      </p:pic>
      <p:sp>
        <p:nvSpPr>
          <p:cNvPr id="6" name="Textplatzhalter 2">
            <a:extLst>
              <a:ext uri="{FF2B5EF4-FFF2-40B4-BE49-F238E27FC236}">
                <a16:creationId xmlns:a16="http://schemas.microsoft.com/office/drawing/2014/main" id="{11E7948B-D2F9-F40D-AEE7-A5A29BC7B2F7}"/>
              </a:ext>
            </a:extLst>
          </p:cNvPr>
          <p:cNvSpPr txBox="1">
            <a:spLocks/>
          </p:cNvSpPr>
          <p:nvPr/>
        </p:nvSpPr>
        <p:spPr>
          <a:xfrm>
            <a:off x="-857250" y="5506899"/>
            <a:ext cx="8056873" cy="4428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6262" lvl="3" indent="0" algn="ctr">
              <a:lnSpc>
                <a:spcPct val="105000"/>
              </a:lnSpc>
              <a:spcBef>
                <a:spcPts val="0"/>
              </a:spcBef>
              <a:spcAft>
                <a:spcPts val="200"/>
              </a:spcAft>
              <a:buClr>
                <a:srgbClr val="008080"/>
              </a:buClr>
              <a:buFont typeface="Arial" pitchFamily="-65" charset="0"/>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Draghi report (2024)</a:t>
            </a:r>
          </a:p>
        </p:txBody>
      </p:sp>
    </p:spTree>
    <p:extLst>
      <p:ext uri="{BB962C8B-B14F-4D97-AF65-F5344CB8AC3E}">
        <p14:creationId xmlns:p14="http://schemas.microsoft.com/office/powerpoint/2010/main" val="2906181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Firms’ size matters for investment</a:t>
            </a:r>
          </a:p>
        </p:txBody>
      </p:sp>
      <p:sp>
        <p:nvSpPr>
          <p:cNvPr id="3" name="Textplatzhalter 2"/>
          <p:cNvSpPr>
            <a:spLocks noGrp="1"/>
          </p:cNvSpPr>
          <p:nvPr>
            <p:ph type="body" sz="quarter" idx="17"/>
          </p:nvPr>
        </p:nvSpPr>
        <p:spPr>
          <a:xfrm>
            <a:off x="1752600" y="6037759"/>
            <a:ext cx="8056873" cy="442800"/>
          </a:xfrm>
        </p:spPr>
        <p:txBody>
          <a:bodyPr/>
          <a:lstStyle/>
          <a:p>
            <a:pPr marL="576262" lvl="3" indent="0" algn="ctr">
              <a:lnSpc>
                <a:spcPct val="105000"/>
              </a:lnSpc>
              <a:spcBef>
                <a:spcPts val="0"/>
              </a:spcBef>
              <a:spcAft>
                <a:spcPts val="200"/>
              </a:spcAft>
              <a:buClr>
                <a:srgbClr val="008080"/>
              </a:buClr>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Isabel Schnabel (2024)</a:t>
            </a:r>
          </a:p>
        </p:txBody>
      </p:sp>
      <p:sp>
        <p:nvSpPr>
          <p:cNvPr id="12" name="Slide Number Placeholder 8">
            <a:extLst>
              <a:ext uri="{FF2B5EF4-FFF2-40B4-BE49-F238E27FC236}">
                <a16:creationId xmlns:a16="http://schemas.microsoft.com/office/drawing/2014/main" id="{6F5D1223-9204-0D6D-43C5-C483B3ED2457}"/>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15</a:t>
            </a:fld>
            <a:endParaRPr lang="de-DE" dirty="0">
              <a:latin typeface="+mj-lt"/>
            </a:endParaRPr>
          </a:p>
        </p:txBody>
      </p:sp>
      <p:sp>
        <p:nvSpPr>
          <p:cNvPr id="13" name="Date Placeholder 7">
            <a:extLst>
              <a:ext uri="{FF2B5EF4-FFF2-40B4-BE49-F238E27FC236}">
                <a16:creationId xmlns:a16="http://schemas.microsoft.com/office/drawing/2014/main" id="{DF02920D-8DD8-72DD-DD43-DEECD16F13A2}"/>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16" name="Picture 15">
            <a:extLst>
              <a:ext uri="{FF2B5EF4-FFF2-40B4-BE49-F238E27FC236}">
                <a16:creationId xmlns:a16="http://schemas.microsoft.com/office/drawing/2014/main" id="{6866E870-C2CC-D3F9-9E0F-7557133FD17A}"/>
              </a:ext>
            </a:extLst>
          </p:cNvPr>
          <p:cNvPicPr>
            <a:picLocks noChangeAspect="1"/>
          </p:cNvPicPr>
          <p:nvPr/>
        </p:nvPicPr>
        <p:blipFill>
          <a:blip r:embed="rId3"/>
          <a:stretch>
            <a:fillRect/>
          </a:stretch>
        </p:blipFill>
        <p:spPr>
          <a:xfrm>
            <a:off x="2743199" y="920892"/>
            <a:ext cx="6636251" cy="4946508"/>
          </a:xfrm>
          <a:prstGeom prst="rect">
            <a:avLst/>
          </a:prstGeom>
        </p:spPr>
      </p:pic>
    </p:spTree>
    <p:extLst>
      <p:ext uri="{BB962C8B-B14F-4D97-AF65-F5344CB8AC3E}">
        <p14:creationId xmlns:p14="http://schemas.microsoft.com/office/powerpoint/2010/main" val="25978870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Lack of access to capital</a:t>
            </a:r>
          </a:p>
        </p:txBody>
      </p:sp>
      <p:sp>
        <p:nvSpPr>
          <p:cNvPr id="12" name="Slide Number Placeholder 8">
            <a:extLst>
              <a:ext uri="{FF2B5EF4-FFF2-40B4-BE49-F238E27FC236}">
                <a16:creationId xmlns:a16="http://schemas.microsoft.com/office/drawing/2014/main" id="{6F5D1223-9204-0D6D-43C5-C483B3ED2457}"/>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16</a:t>
            </a:fld>
            <a:endParaRPr lang="de-DE" dirty="0">
              <a:latin typeface="+mj-lt"/>
            </a:endParaRPr>
          </a:p>
        </p:txBody>
      </p:sp>
      <p:sp>
        <p:nvSpPr>
          <p:cNvPr id="13" name="Date Placeholder 7">
            <a:extLst>
              <a:ext uri="{FF2B5EF4-FFF2-40B4-BE49-F238E27FC236}">
                <a16:creationId xmlns:a16="http://schemas.microsoft.com/office/drawing/2014/main" id="{DF02920D-8DD8-72DD-DD43-DEECD16F13A2}"/>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5" name="Picture 4">
            <a:extLst>
              <a:ext uri="{FF2B5EF4-FFF2-40B4-BE49-F238E27FC236}">
                <a16:creationId xmlns:a16="http://schemas.microsoft.com/office/drawing/2014/main" id="{2646E476-E935-00F7-C07C-AF7B33AE1113}"/>
              </a:ext>
            </a:extLst>
          </p:cNvPr>
          <p:cNvPicPr>
            <a:picLocks noChangeAspect="1"/>
          </p:cNvPicPr>
          <p:nvPr/>
        </p:nvPicPr>
        <p:blipFill>
          <a:blip r:embed="rId3"/>
          <a:stretch>
            <a:fillRect/>
          </a:stretch>
        </p:blipFill>
        <p:spPr>
          <a:xfrm>
            <a:off x="1531363" y="1221607"/>
            <a:ext cx="9129272" cy="4414786"/>
          </a:xfrm>
          <a:prstGeom prst="rect">
            <a:avLst/>
          </a:prstGeom>
        </p:spPr>
      </p:pic>
      <p:sp>
        <p:nvSpPr>
          <p:cNvPr id="8" name="Textplatzhalter 2">
            <a:extLst>
              <a:ext uri="{FF2B5EF4-FFF2-40B4-BE49-F238E27FC236}">
                <a16:creationId xmlns:a16="http://schemas.microsoft.com/office/drawing/2014/main" id="{C1E76F02-77B0-7CDA-58E3-DD6998FFC745}"/>
              </a:ext>
            </a:extLst>
          </p:cNvPr>
          <p:cNvSpPr txBox="1">
            <a:spLocks/>
          </p:cNvSpPr>
          <p:nvPr/>
        </p:nvSpPr>
        <p:spPr>
          <a:xfrm>
            <a:off x="2209800" y="5830439"/>
            <a:ext cx="8056873" cy="4428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6262" lvl="3" indent="0" algn="ctr">
              <a:lnSpc>
                <a:spcPct val="105000"/>
              </a:lnSpc>
              <a:spcBef>
                <a:spcPts val="0"/>
              </a:spcBef>
              <a:spcAft>
                <a:spcPts val="200"/>
              </a:spcAft>
              <a:buClr>
                <a:srgbClr val="008080"/>
              </a:buClr>
              <a:buFont typeface="Arial" pitchFamily="-65" charset="0"/>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Draghi report (2024)</a:t>
            </a:r>
          </a:p>
        </p:txBody>
      </p:sp>
    </p:spTree>
    <p:extLst>
      <p:ext uri="{BB962C8B-B14F-4D97-AF65-F5344CB8AC3E}">
        <p14:creationId xmlns:p14="http://schemas.microsoft.com/office/powerpoint/2010/main" val="23060960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Decline of frontier firms</a:t>
            </a:r>
          </a:p>
        </p:txBody>
      </p:sp>
      <p:sp>
        <p:nvSpPr>
          <p:cNvPr id="3" name="Textplatzhalter 2"/>
          <p:cNvSpPr>
            <a:spLocks noGrp="1"/>
          </p:cNvSpPr>
          <p:nvPr>
            <p:ph type="body" sz="quarter" idx="17"/>
          </p:nvPr>
        </p:nvSpPr>
        <p:spPr>
          <a:xfrm>
            <a:off x="1752600" y="6037759"/>
            <a:ext cx="8056873" cy="442800"/>
          </a:xfrm>
        </p:spPr>
        <p:txBody>
          <a:bodyPr/>
          <a:lstStyle/>
          <a:p>
            <a:pPr marL="576262" lvl="3" indent="0" algn="ctr">
              <a:lnSpc>
                <a:spcPct val="105000"/>
              </a:lnSpc>
              <a:spcBef>
                <a:spcPts val="0"/>
              </a:spcBef>
              <a:spcAft>
                <a:spcPts val="200"/>
              </a:spcAft>
              <a:buClr>
                <a:srgbClr val="008080"/>
              </a:buClr>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Isabel Schnabel (2024)</a:t>
            </a:r>
          </a:p>
        </p:txBody>
      </p:sp>
      <p:sp>
        <p:nvSpPr>
          <p:cNvPr id="12" name="Slide Number Placeholder 8">
            <a:extLst>
              <a:ext uri="{FF2B5EF4-FFF2-40B4-BE49-F238E27FC236}">
                <a16:creationId xmlns:a16="http://schemas.microsoft.com/office/drawing/2014/main" id="{6F5D1223-9204-0D6D-43C5-C483B3ED2457}"/>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17</a:t>
            </a:fld>
            <a:endParaRPr lang="de-DE" dirty="0">
              <a:latin typeface="+mj-lt"/>
            </a:endParaRPr>
          </a:p>
        </p:txBody>
      </p:sp>
      <p:sp>
        <p:nvSpPr>
          <p:cNvPr id="13" name="Date Placeholder 7">
            <a:extLst>
              <a:ext uri="{FF2B5EF4-FFF2-40B4-BE49-F238E27FC236}">
                <a16:creationId xmlns:a16="http://schemas.microsoft.com/office/drawing/2014/main" id="{DF02920D-8DD8-72DD-DD43-DEECD16F13A2}"/>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6" name="Picture 5">
            <a:extLst>
              <a:ext uri="{FF2B5EF4-FFF2-40B4-BE49-F238E27FC236}">
                <a16:creationId xmlns:a16="http://schemas.microsoft.com/office/drawing/2014/main" id="{4E073B29-D8CC-87F5-338E-7150C19FEC4B}"/>
              </a:ext>
            </a:extLst>
          </p:cNvPr>
          <p:cNvPicPr>
            <a:picLocks noChangeAspect="1"/>
          </p:cNvPicPr>
          <p:nvPr/>
        </p:nvPicPr>
        <p:blipFill>
          <a:blip r:embed="rId3"/>
          <a:stretch>
            <a:fillRect/>
          </a:stretch>
        </p:blipFill>
        <p:spPr>
          <a:xfrm>
            <a:off x="1660370" y="1346508"/>
            <a:ext cx="9160030" cy="4597092"/>
          </a:xfrm>
          <a:prstGeom prst="rect">
            <a:avLst/>
          </a:prstGeom>
        </p:spPr>
      </p:pic>
    </p:spTree>
    <p:extLst>
      <p:ext uri="{BB962C8B-B14F-4D97-AF65-F5344CB8AC3E}">
        <p14:creationId xmlns:p14="http://schemas.microsoft.com/office/powerpoint/2010/main" val="2763771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DC7501-36EE-4E44-AB16-5C49D6D22DC0}"/>
              </a:ext>
            </a:extLst>
          </p:cNvPr>
          <p:cNvSpPr>
            <a:spLocks noGrp="1"/>
          </p:cNvSpPr>
          <p:nvPr>
            <p:ph type="body" sz="quarter" idx="13"/>
          </p:nvPr>
        </p:nvSpPr>
        <p:spPr/>
        <p:txBody>
          <a:bodyPr/>
          <a:lstStyle/>
          <a:p>
            <a:endParaRPr lang="de-DE" dirty="0"/>
          </a:p>
        </p:txBody>
      </p:sp>
      <p:sp>
        <p:nvSpPr>
          <p:cNvPr id="2" name="Textplatzhalter 1">
            <a:extLst>
              <a:ext uri="{FF2B5EF4-FFF2-40B4-BE49-F238E27FC236}">
                <a16:creationId xmlns:a16="http://schemas.microsoft.com/office/drawing/2014/main" id="{3DA0F825-DFC7-3EC6-0281-0A387395D6E8}"/>
              </a:ext>
            </a:extLst>
          </p:cNvPr>
          <p:cNvSpPr txBox="1">
            <a:spLocks/>
          </p:cNvSpPr>
          <p:nvPr/>
        </p:nvSpPr>
        <p:spPr>
          <a:xfrm>
            <a:off x="0" y="0"/>
            <a:ext cx="12192000" cy="6858000"/>
          </a:xfrm>
        </p:spPr>
        <p:txBody>
          <a:bodyPr wrap="none" lIns="0" tIns="0" rIns="0" anchor="ctr" anchorCtr="0"/>
          <a:lstStyle>
            <a:lvl1pPr marL="0" indent="0" algn="l" defTabSz="457200" rtl="0" eaLnBrk="1" fontAlgn="base" hangingPunct="1">
              <a:lnSpc>
                <a:spcPct val="100000"/>
              </a:lnSpc>
              <a:spcBef>
                <a:spcPct val="0"/>
              </a:spcBef>
              <a:spcAft>
                <a:spcPts val="1000"/>
              </a:spcAft>
              <a:buClr>
                <a:schemeClr val="tx2"/>
              </a:buClr>
              <a:buSzPct val="85000"/>
              <a:buFont typeface="Arial" pitchFamily="-65" charset="0"/>
              <a:buNone/>
              <a:defRPr sz="1600" b="0" i="0" kern="1200">
                <a:solidFill>
                  <a:srgbClr val="FFFFFF"/>
                </a:solidFill>
                <a:latin typeface="Constantia"/>
                <a:ea typeface="ＭＳ Ｐゴシック" pitchFamily="-65" charset="-128"/>
                <a:cs typeface="Constantia"/>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None/>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None/>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None/>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None/>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rgbClr val="008080"/>
                </a:solidFill>
                <a:latin typeface="Calibri" pitchFamily="34" charset="0"/>
              </a:rPr>
              <a:t>The role of competition as a key driver of competitiveness</a:t>
            </a:r>
            <a:endParaRPr lang="en-US" sz="2400" dirty="0">
              <a:solidFill>
                <a:srgbClr val="008080"/>
              </a:solidFill>
              <a:latin typeface="Calibri" pitchFamily="34" charset="0"/>
            </a:endParaRPr>
          </a:p>
        </p:txBody>
      </p:sp>
    </p:spTree>
    <p:extLst>
      <p:ext uri="{BB962C8B-B14F-4D97-AF65-F5344CB8AC3E}">
        <p14:creationId xmlns:p14="http://schemas.microsoft.com/office/powerpoint/2010/main" val="111915495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Competition as key driving force for competitiveness</a:t>
            </a:r>
          </a:p>
        </p:txBody>
      </p:sp>
      <p:sp>
        <p:nvSpPr>
          <p:cNvPr id="9" name="Slide Number Placeholder 8">
            <a:extLst>
              <a:ext uri="{FF2B5EF4-FFF2-40B4-BE49-F238E27FC236}">
                <a16:creationId xmlns:a16="http://schemas.microsoft.com/office/drawing/2014/main" id="{FA29DB9D-E47B-1EA8-31B2-66BD138AAAE4}"/>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19</a:t>
            </a:fld>
            <a:endParaRPr lang="de-DE" dirty="0">
              <a:latin typeface="+mj-lt"/>
            </a:endParaRPr>
          </a:p>
        </p:txBody>
      </p:sp>
      <p:sp>
        <p:nvSpPr>
          <p:cNvPr id="11" name="Date Placeholder 7">
            <a:extLst>
              <a:ext uri="{FF2B5EF4-FFF2-40B4-BE49-F238E27FC236}">
                <a16:creationId xmlns:a16="http://schemas.microsoft.com/office/drawing/2014/main" id="{096A29AF-629C-EE6E-57B6-DBEDD81CA5E4}"/>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15" name="Picture 14">
            <a:extLst>
              <a:ext uri="{FF2B5EF4-FFF2-40B4-BE49-F238E27FC236}">
                <a16:creationId xmlns:a16="http://schemas.microsoft.com/office/drawing/2014/main" id="{9ED8AC77-82D6-E2E8-B910-923B595B3944}"/>
              </a:ext>
            </a:extLst>
          </p:cNvPr>
          <p:cNvPicPr>
            <a:picLocks noChangeAspect="1"/>
          </p:cNvPicPr>
          <p:nvPr/>
        </p:nvPicPr>
        <p:blipFill>
          <a:blip r:embed="rId2"/>
          <a:stretch>
            <a:fillRect/>
          </a:stretch>
        </p:blipFill>
        <p:spPr>
          <a:xfrm>
            <a:off x="685800" y="1113211"/>
            <a:ext cx="5311926" cy="4335186"/>
          </a:xfrm>
          <a:prstGeom prst="rect">
            <a:avLst/>
          </a:prstGeom>
        </p:spPr>
      </p:pic>
      <p:sp>
        <p:nvSpPr>
          <p:cNvPr id="16" name="TextBox 15">
            <a:extLst>
              <a:ext uri="{FF2B5EF4-FFF2-40B4-BE49-F238E27FC236}">
                <a16:creationId xmlns:a16="http://schemas.microsoft.com/office/drawing/2014/main" id="{3B65F1E7-A8DA-C219-FD2E-C8FD06165159}"/>
              </a:ext>
            </a:extLst>
          </p:cNvPr>
          <p:cNvSpPr txBox="1"/>
          <p:nvPr/>
        </p:nvSpPr>
        <p:spPr>
          <a:xfrm>
            <a:off x="2667000" y="5557155"/>
            <a:ext cx="2569276"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OECD (2014)</a:t>
            </a:r>
          </a:p>
        </p:txBody>
      </p:sp>
      <p:pic>
        <p:nvPicPr>
          <p:cNvPr id="4" name="Picture 3">
            <a:extLst>
              <a:ext uri="{FF2B5EF4-FFF2-40B4-BE49-F238E27FC236}">
                <a16:creationId xmlns:a16="http://schemas.microsoft.com/office/drawing/2014/main" id="{6C8115EE-369A-6FB6-DA87-9C85BB28980E}"/>
              </a:ext>
            </a:extLst>
          </p:cNvPr>
          <p:cNvPicPr>
            <a:picLocks noChangeAspect="1"/>
          </p:cNvPicPr>
          <p:nvPr/>
        </p:nvPicPr>
        <p:blipFill>
          <a:blip r:embed="rId3"/>
          <a:stretch>
            <a:fillRect/>
          </a:stretch>
        </p:blipFill>
        <p:spPr>
          <a:xfrm>
            <a:off x="7292159" y="1371600"/>
            <a:ext cx="3272986" cy="4258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2660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2D0CF6-C9D4-355D-C611-7C5AE644557A}"/>
              </a:ext>
            </a:extLst>
          </p:cNvPr>
          <p:cNvPicPr>
            <a:picLocks noChangeAspect="1"/>
          </p:cNvPicPr>
          <p:nvPr/>
        </p:nvPicPr>
        <p:blipFill>
          <a:blip r:embed="rId3"/>
          <a:stretch>
            <a:fillRect/>
          </a:stretch>
        </p:blipFill>
        <p:spPr>
          <a:xfrm>
            <a:off x="5905073" y="4046022"/>
            <a:ext cx="1402754" cy="1993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platzhalter 1"/>
          <p:cNvSpPr>
            <a:spLocks noGrp="1"/>
          </p:cNvSpPr>
          <p:nvPr>
            <p:ph type="body" sz="quarter" idx="13"/>
          </p:nvPr>
        </p:nvSpPr>
        <p:spPr>
          <a:xfrm>
            <a:off x="609600" y="387884"/>
            <a:ext cx="7467600" cy="442800"/>
          </a:xfrm>
        </p:spPr>
        <p:txBody>
          <a:bodyPr/>
          <a:lstStyle/>
          <a:p>
            <a:r>
              <a:rPr lang="en-US" sz="2400" dirty="0">
                <a:solidFill>
                  <a:srgbClr val="008080"/>
                </a:solidFill>
                <a:latin typeface="Calibri" pitchFamily="34" charset="0"/>
              </a:rPr>
              <a:t>The roadmap</a:t>
            </a:r>
          </a:p>
        </p:txBody>
      </p:sp>
      <p:sp>
        <p:nvSpPr>
          <p:cNvPr id="10" name="Slide Number Placeholder 8">
            <a:extLst>
              <a:ext uri="{FF2B5EF4-FFF2-40B4-BE49-F238E27FC236}">
                <a16:creationId xmlns:a16="http://schemas.microsoft.com/office/drawing/2014/main" id="{82B4FF6B-BDB0-42CF-AF93-7C77F058C4F2}"/>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2</a:t>
            </a:fld>
            <a:endParaRPr lang="de-DE" dirty="0">
              <a:latin typeface="+mj-lt"/>
            </a:endParaRPr>
          </a:p>
        </p:txBody>
      </p:sp>
      <p:sp>
        <p:nvSpPr>
          <p:cNvPr id="17" name="Textplatzhalter 2">
            <a:extLst>
              <a:ext uri="{FF2B5EF4-FFF2-40B4-BE49-F238E27FC236}">
                <a16:creationId xmlns:a16="http://schemas.microsoft.com/office/drawing/2014/main" id="{7EDF357C-6AFA-E44D-E38E-1C80CC48AE55}"/>
              </a:ext>
            </a:extLst>
          </p:cNvPr>
          <p:cNvSpPr txBox="1">
            <a:spLocks/>
          </p:cNvSpPr>
          <p:nvPr/>
        </p:nvSpPr>
        <p:spPr>
          <a:xfrm>
            <a:off x="381000" y="1162146"/>
            <a:ext cx="4191000" cy="51054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49263" lvl="2" indent="-268288" algn="just">
              <a:lnSpc>
                <a:spcPct val="105000"/>
              </a:lnSpc>
              <a:spcBef>
                <a:spcPts val="0"/>
              </a:spcBef>
              <a:spcAft>
                <a:spcPts val="600"/>
              </a:spcAft>
              <a:buClr>
                <a:srgbClr val="008080"/>
              </a:buClr>
              <a:buFont typeface="+mj-lt"/>
              <a:buAutoNum type="romanUcPeriod"/>
              <a:defRPr/>
            </a:pPr>
            <a:r>
              <a:rPr lang="en-US" sz="2000" dirty="0">
                <a:solidFill>
                  <a:srgbClr val="008080"/>
                </a:solidFill>
                <a:latin typeface="Calibri" pitchFamily="34" charset="0"/>
                <a:ea typeface="Kozuka Gothic Pro L" pitchFamily="34" charset="-128"/>
                <a:cs typeface="Times New Roman" pitchFamily="18" charset="0"/>
              </a:rPr>
              <a:t>State of competition in the EU</a:t>
            </a:r>
          </a:p>
          <a:p>
            <a:pPr marL="449263" lvl="2" indent="-268288" algn="just">
              <a:lnSpc>
                <a:spcPct val="105000"/>
              </a:lnSpc>
              <a:spcBef>
                <a:spcPts val="0"/>
              </a:spcBef>
              <a:spcAft>
                <a:spcPts val="600"/>
              </a:spcAft>
              <a:buClr>
                <a:srgbClr val="008080"/>
              </a:buClr>
              <a:buFont typeface="+mj-lt"/>
              <a:buAutoNum type="romanUcPeriod"/>
              <a:defRPr/>
            </a:pPr>
            <a:endParaRPr lang="en-US" sz="2000" dirty="0">
              <a:solidFill>
                <a:srgbClr val="008080"/>
              </a:solidFill>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600"/>
              </a:spcAft>
              <a:buClr>
                <a:srgbClr val="008080"/>
              </a:buClr>
              <a:buFont typeface="+mj-lt"/>
              <a:buAutoNum type="romanUcPeriod"/>
              <a:defRPr/>
            </a:pPr>
            <a:endParaRPr lang="en-US" sz="2000" dirty="0">
              <a:solidFill>
                <a:srgbClr val="008080"/>
              </a:solidFill>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600"/>
              </a:spcAft>
              <a:buClr>
                <a:srgbClr val="008080"/>
              </a:buClr>
              <a:buFont typeface="+mj-lt"/>
              <a:buAutoNum type="romanUcPeriod"/>
              <a:defRPr/>
            </a:pPr>
            <a:r>
              <a:rPr lang="en-US" sz="2000" dirty="0">
                <a:solidFill>
                  <a:srgbClr val="008080"/>
                </a:solidFill>
                <a:latin typeface="Calibri" pitchFamily="34" charset="0"/>
                <a:ea typeface="Kozuka Gothic Pro L" pitchFamily="34" charset="-128"/>
                <a:cs typeface="Times New Roman" pitchFamily="18" charset="0"/>
              </a:rPr>
              <a:t>The EU competitiveness problem</a:t>
            </a:r>
          </a:p>
          <a:p>
            <a:pPr marL="449263" lvl="2" indent="-268288" algn="just">
              <a:lnSpc>
                <a:spcPct val="105000"/>
              </a:lnSpc>
              <a:spcBef>
                <a:spcPts val="0"/>
              </a:spcBef>
              <a:spcAft>
                <a:spcPts val="600"/>
              </a:spcAft>
              <a:buClr>
                <a:srgbClr val="008080"/>
              </a:buClr>
              <a:buFont typeface="+mj-lt"/>
              <a:buAutoNum type="romanUcPeriod"/>
              <a:defRPr/>
            </a:pPr>
            <a:endParaRPr lang="en-US" sz="2000" dirty="0">
              <a:solidFill>
                <a:srgbClr val="008080"/>
              </a:solidFill>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600"/>
              </a:spcAft>
              <a:buClr>
                <a:srgbClr val="008080"/>
              </a:buClr>
              <a:buFont typeface="+mj-lt"/>
              <a:buAutoNum type="romanUcPeriod"/>
              <a:defRPr/>
            </a:pPr>
            <a:endParaRPr lang="en-US" sz="2000" dirty="0">
              <a:solidFill>
                <a:srgbClr val="008080"/>
              </a:solidFill>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600"/>
              </a:spcAft>
              <a:buClr>
                <a:srgbClr val="008080"/>
              </a:buClr>
              <a:buFont typeface="+mj-lt"/>
              <a:buAutoNum type="romanUcPeriod"/>
              <a:defRPr/>
            </a:pPr>
            <a:r>
              <a:rPr lang="en-US" sz="2000" dirty="0">
                <a:solidFill>
                  <a:srgbClr val="008080"/>
                </a:solidFill>
                <a:latin typeface="Calibri" pitchFamily="34" charset="0"/>
                <a:ea typeface="Kozuka Gothic Pro L" pitchFamily="34" charset="-128"/>
                <a:cs typeface="Times New Roman" pitchFamily="18" charset="0"/>
              </a:rPr>
              <a:t> Competition &amp; Competitiveness</a:t>
            </a:r>
          </a:p>
          <a:p>
            <a:pPr marL="449263" lvl="2" indent="-268288" algn="just">
              <a:lnSpc>
                <a:spcPct val="105000"/>
              </a:lnSpc>
              <a:spcBef>
                <a:spcPts val="0"/>
              </a:spcBef>
              <a:spcAft>
                <a:spcPts val="600"/>
              </a:spcAft>
              <a:buClr>
                <a:srgbClr val="008080"/>
              </a:buClr>
              <a:buFont typeface="+mj-lt"/>
              <a:buAutoNum type="romanUcPeriod"/>
              <a:defRPr/>
            </a:pPr>
            <a:endParaRPr lang="en-US" sz="2000" dirty="0">
              <a:solidFill>
                <a:srgbClr val="008080"/>
              </a:solidFill>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600"/>
              </a:spcAft>
              <a:buClr>
                <a:srgbClr val="008080"/>
              </a:buClr>
              <a:buFont typeface="+mj-lt"/>
              <a:buAutoNum type="romanUcPeriod"/>
              <a:defRPr/>
            </a:pPr>
            <a:endParaRPr lang="en-US" sz="2000" dirty="0">
              <a:solidFill>
                <a:srgbClr val="008080"/>
              </a:solidFill>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600"/>
              </a:spcAft>
              <a:buClr>
                <a:srgbClr val="008080"/>
              </a:buClr>
              <a:buFont typeface="+mj-lt"/>
              <a:buAutoNum type="romanUcPeriod"/>
              <a:defRPr/>
            </a:pPr>
            <a:r>
              <a:rPr lang="en-US" sz="2000" dirty="0">
                <a:solidFill>
                  <a:srgbClr val="008080"/>
                </a:solidFill>
                <a:latin typeface="Calibri" pitchFamily="34" charset="0"/>
                <a:ea typeface="Kozuka Gothic Pro L" pitchFamily="34" charset="-128"/>
                <a:cs typeface="Times New Roman" pitchFamily="18" charset="0"/>
              </a:rPr>
              <a:t> Policy implications</a:t>
            </a:r>
          </a:p>
          <a:p>
            <a:pPr marL="449263" lvl="2" indent="-268288" algn="just">
              <a:lnSpc>
                <a:spcPct val="105000"/>
              </a:lnSpc>
              <a:spcBef>
                <a:spcPts val="0"/>
              </a:spcBef>
              <a:spcAft>
                <a:spcPts val="600"/>
              </a:spcAft>
              <a:buClr>
                <a:srgbClr val="008080"/>
              </a:buClr>
              <a:buNone/>
              <a:defRPr/>
            </a:pPr>
            <a:r>
              <a:rPr lang="en-US" sz="2000" dirty="0">
                <a:solidFill>
                  <a:srgbClr val="008080"/>
                </a:solidFill>
                <a:latin typeface="Calibri" pitchFamily="34" charset="0"/>
                <a:ea typeface="Kozuka Gothic Pro L" pitchFamily="34" charset="-128"/>
                <a:cs typeface="Times New Roman" pitchFamily="18" charset="0"/>
              </a:rPr>
              <a:t>	</a:t>
            </a:r>
            <a:endParaRPr lang="en-US" sz="1600" dirty="0">
              <a:latin typeface="Calibri" pitchFamily="34" charset="0"/>
              <a:ea typeface="Kozuka Gothic Pro L" pitchFamily="34" charset="-128"/>
              <a:cs typeface="Times New Roman" pitchFamily="18" charset="0"/>
            </a:endParaRPr>
          </a:p>
        </p:txBody>
      </p:sp>
      <p:sp>
        <p:nvSpPr>
          <p:cNvPr id="3" name="Date Placeholder 7">
            <a:extLst>
              <a:ext uri="{FF2B5EF4-FFF2-40B4-BE49-F238E27FC236}">
                <a16:creationId xmlns:a16="http://schemas.microsoft.com/office/drawing/2014/main" id="{533E1398-B8AA-31AC-CEC0-AA20FF3F408A}"/>
              </a:ext>
            </a:extLst>
          </p:cNvPr>
          <p:cNvSpPr txBox="1">
            <a:spLocks/>
          </p:cNvSpPr>
          <p:nvPr/>
        </p:nvSpPr>
        <p:spPr>
          <a:xfrm>
            <a:off x="0" y="6467286"/>
            <a:ext cx="12192000" cy="306300"/>
          </a:xfrm>
          <a:prstGeom prst="rect">
            <a:avLst/>
          </a:prstGeom>
          <a:noFill/>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graphicFrame>
        <p:nvGraphicFramePr>
          <p:cNvPr id="4" name="Content Placeholder 3">
            <a:extLst>
              <a:ext uri="{FF2B5EF4-FFF2-40B4-BE49-F238E27FC236}">
                <a16:creationId xmlns:a16="http://schemas.microsoft.com/office/drawing/2014/main" id="{32EEF3F4-65B2-44ED-5F2D-F475FC14CA66}"/>
              </a:ext>
            </a:extLst>
          </p:cNvPr>
          <p:cNvGraphicFramePr>
            <a:graphicFrameLocks/>
          </p:cNvGraphicFramePr>
          <p:nvPr/>
        </p:nvGraphicFramePr>
        <p:xfrm>
          <a:off x="5861679" y="1447800"/>
          <a:ext cx="4640917" cy="2968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a:extLst>
              <a:ext uri="{FF2B5EF4-FFF2-40B4-BE49-F238E27FC236}">
                <a16:creationId xmlns:a16="http://schemas.microsoft.com/office/drawing/2014/main" id="{D78EA6E3-3518-E5A7-082B-709AFFA57544}"/>
              </a:ext>
            </a:extLst>
          </p:cNvPr>
          <p:cNvPicPr>
            <a:picLocks noChangeAspect="1"/>
          </p:cNvPicPr>
          <p:nvPr/>
        </p:nvPicPr>
        <p:blipFill>
          <a:blip r:embed="rId9"/>
          <a:stretch>
            <a:fillRect/>
          </a:stretch>
        </p:blipFill>
        <p:spPr>
          <a:xfrm>
            <a:off x="9183447" y="4046021"/>
            <a:ext cx="1408353" cy="1993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966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Evidence I: Competition policy and productivity growth</a:t>
            </a:r>
          </a:p>
        </p:txBody>
      </p:sp>
      <p:sp>
        <p:nvSpPr>
          <p:cNvPr id="5" name="Textplatzhalter 2">
            <a:extLst>
              <a:ext uri="{FF2B5EF4-FFF2-40B4-BE49-F238E27FC236}">
                <a16:creationId xmlns:a16="http://schemas.microsoft.com/office/drawing/2014/main" id="{A14CC006-6D82-2D6A-CDC3-B7C25F4C7209}"/>
              </a:ext>
            </a:extLst>
          </p:cNvPr>
          <p:cNvSpPr txBox="1">
            <a:spLocks/>
          </p:cNvSpPr>
          <p:nvPr/>
        </p:nvSpPr>
        <p:spPr>
          <a:xfrm>
            <a:off x="7479947" y="1061013"/>
            <a:ext cx="4442501" cy="51054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lvl="2" indent="0" algn="just">
              <a:lnSpc>
                <a:spcPct val="105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Competition policy has a </a:t>
            </a:r>
            <a:r>
              <a:rPr lang="en-US" sz="2000" b="1" dirty="0">
                <a:solidFill>
                  <a:schemeClr val="accent1"/>
                </a:solidFill>
                <a:latin typeface="Calibri" pitchFamily="34" charset="0"/>
                <a:ea typeface="Kozuka Gothic Pro L" pitchFamily="34" charset="-128"/>
                <a:cs typeface="Times New Roman" pitchFamily="18" charset="0"/>
              </a:rPr>
              <a:t>positive</a:t>
            </a:r>
            <a:r>
              <a:rPr lang="en-US" sz="2000" dirty="0">
                <a:latin typeface="Calibri" pitchFamily="34" charset="0"/>
                <a:ea typeface="Kozuka Gothic Pro L" pitchFamily="34" charset="-128"/>
                <a:cs typeface="Times New Roman" pitchFamily="18" charset="0"/>
              </a:rPr>
              <a:t> causal impact on TFP and LP growth</a:t>
            </a:r>
          </a:p>
          <a:p>
            <a:pPr marL="466725" lvl="2" indent="-285750" algn="just">
              <a:lnSpc>
                <a:spcPct val="105000"/>
              </a:lnSpc>
              <a:spcBef>
                <a:spcPts val="0"/>
              </a:spcBef>
              <a:spcAft>
                <a:spcPts val="600"/>
              </a:spcAft>
              <a:buClr>
                <a:srgbClr val="008080"/>
              </a:buClr>
              <a:buFont typeface="Symbol" panose="05050102010706020507" pitchFamily="18" charset="2"/>
              <a:buChar char="-"/>
              <a:defRPr/>
            </a:pPr>
            <a:endParaRPr lang="en-US" sz="2000" dirty="0">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The impact is </a:t>
            </a:r>
            <a:r>
              <a:rPr lang="en-US" sz="2000" b="1" dirty="0">
                <a:solidFill>
                  <a:schemeClr val="accent1"/>
                </a:solidFill>
                <a:latin typeface="Calibri" pitchFamily="34" charset="0"/>
                <a:ea typeface="Kozuka Gothic Pro L" pitchFamily="34" charset="-128"/>
                <a:cs typeface="Times New Roman" pitchFamily="18" charset="0"/>
              </a:rPr>
              <a:t>economically significant</a:t>
            </a:r>
          </a:p>
          <a:p>
            <a:pPr marL="396875" lvl="3" indent="0" algn="just">
              <a:lnSpc>
                <a:spcPct val="105000"/>
              </a:lnSpc>
              <a:spcBef>
                <a:spcPts val="0"/>
              </a:spcBef>
              <a:spcAft>
                <a:spcPts val="600"/>
              </a:spcAft>
              <a:buClr>
                <a:srgbClr val="008080"/>
              </a:buClr>
              <a:buNone/>
              <a:defRPr/>
            </a:pPr>
            <a:r>
              <a:rPr lang="en-US" sz="1800" dirty="0">
                <a:latin typeface="Calibri" pitchFamily="34" charset="0"/>
                <a:ea typeface="Kozuka Gothic Pro L" pitchFamily="34" charset="-128"/>
                <a:cs typeface="Times New Roman" pitchFamily="18" charset="0"/>
              </a:rPr>
              <a:t>…actual improvement of the CPI in the UK in 2001-2002, is responsible for ca. 1/5 of the increase of TFP growth</a:t>
            </a:r>
          </a:p>
          <a:p>
            <a:pPr marL="536575" lvl="2" indent="-355600" algn="just">
              <a:lnSpc>
                <a:spcPct val="105000"/>
              </a:lnSpc>
              <a:spcBef>
                <a:spcPts val="0"/>
              </a:spcBef>
              <a:spcAft>
                <a:spcPts val="600"/>
              </a:spcAft>
              <a:buClr>
                <a:srgbClr val="008080"/>
              </a:buClr>
              <a:buFont typeface="+mj-lt"/>
              <a:buAutoNum type="romanUcPeriod"/>
              <a:defRPr/>
            </a:pPr>
            <a:endParaRPr lang="en-US" sz="2000" dirty="0">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Impact is larger in </a:t>
            </a:r>
            <a:r>
              <a:rPr lang="en-US" sz="2000" b="1" dirty="0">
                <a:solidFill>
                  <a:schemeClr val="accent1"/>
                </a:solidFill>
                <a:latin typeface="Calibri" pitchFamily="34" charset="0"/>
                <a:ea typeface="Kozuka Gothic Pro L" pitchFamily="34" charset="-128"/>
                <a:cs typeface="Times New Roman" pitchFamily="18" charset="0"/>
              </a:rPr>
              <a:t>non-regulated sectors</a:t>
            </a:r>
            <a:r>
              <a:rPr lang="en-US" sz="2000" dirty="0">
                <a:latin typeface="Calibri" pitchFamily="34" charset="0"/>
                <a:ea typeface="Kozuka Gothic Pro L" pitchFamily="34" charset="-128"/>
                <a:cs typeface="Times New Roman" pitchFamily="18" charset="0"/>
              </a:rPr>
              <a:t> and in countries with </a:t>
            </a:r>
            <a:r>
              <a:rPr lang="en-US" sz="2000" b="1" dirty="0">
                <a:solidFill>
                  <a:schemeClr val="accent1"/>
                </a:solidFill>
                <a:latin typeface="Calibri" pitchFamily="34" charset="0"/>
                <a:ea typeface="Kozuka Gothic Pro L" pitchFamily="34" charset="-128"/>
                <a:cs typeface="Times New Roman" pitchFamily="18" charset="0"/>
              </a:rPr>
              <a:t>better legal institutions</a:t>
            </a:r>
          </a:p>
          <a:p>
            <a:pPr marL="536575" lvl="2" indent="-355600" algn="just">
              <a:lnSpc>
                <a:spcPct val="105000"/>
              </a:lnSpc>
              <a:spcBef>
                <a:spcPts val="0"/>
              </a:spcBef>
              <a:spcAft>
                <a:spcPts val="600"/>
              </a:spcAft>
              <a:buClr>
                <a:srgbClr val="008080"/>
              </a:buClr>
              <a:buFont typeface="+mj-lt"/>
              <a:buAutoNum type="romanUcPeriod"/>
              <a:defRPr/>
            </a:pPr>
            <a:endParaRPr lang="en-US" sz="1600" dirty="0">
              <a:latin typeface="Calibri" pitchFamily="34" charset="0"/>
              <a:ea typeface="Kozuka Gothic Pro L" pitchFamily="34" charset="-128"/>
              <a:cs typeface="Times New Roman" pitchFamily="18" charset="0"/>
            </a:endParaRPr>
          </a:p>
        </p:txBody>
      </p:sp>
      <p:pic>
        <p:nvPicPr>
          <p:cNvPr id="16" name="Picture 15" descr="Graphall.tif">
            <a:extLst>
              <a:ext uri="{FF2B5EF4-FFF2-40B4-BE49-F238E27FC236}">
                <a16:creationId xmlns:a16="http://schemas.microsoft.com/office/drawing/2014/main" id="{4F3B8E99-A487-20ED-FE73-46D93B59DF61}"/>
              </a:ext>
            </a:extLst>
          </p:cNvPr>
          <p:cNvPicPr>
            <a:picLocks noChangeAspect="1"/>
          </p:cNvPicPr>
          <p:nvPr/>
        </p:nvPicPr>
        <p:blipFill>
          <a:blip r:embed="rId2"/>
          <a:stretch>
            <a:fillRect/>
          </a:stretch>
        </p:blipFill>
        <p:spPr>
          <a:xfrm>
            <a:off x="1143000" y="1219200"/>
            <a:ext cx="5890261" cy="3895127"/>
          </a:xfrm>
          <a:prstGeom prst="rect">
            <a:avLst/>
          </a:prstGeom>
        </p:spPr>
      </p:pic>
      <p:sp>
        <p:nvSpPr>
          <p:cNvPr id="17" name="Rectangle 16">
            <a:extLst>
              <a:ext uri="{FF2B5EF4-FFF2-40B4-BE49-F238E27FC236}">
                <a16:creationId xmlns:a16="http://schemas.microsoft.com/office/drawing/2014/main" id="{ACEAA3C3-B404-30B6-E7B0-46D26FEB5F34}"/>
              </a:ext>
            </a:extLst>
          </p:cNvPr>
          <p:cNvSpPr/>
          <p:nvPr/>
        </p:nvSpPr>
        <p:spPr>
          <a:xfrm>
            <a:off x="749404" y="5216651"/>
            <a:ext cx="6934200" cy="307777"/>
          </a:xfrm>
          <a:prstGeom prst="rect">
            <a:avLst/>
          </a:prstGeom>
        </p:spPr>
        <p:txBody>
          <a:bodyPr wrap="square">
            <a:spAutoFit/>
          </a:bodyPr>
          <a:lstStyle/>
          <a:p>
            <a:pPr lvl="0"/>
            <a:r>
              <a:rPr lang="fr-FR" sz="1400" dirty="0">
                <a:solidFill>
                  <a:schemeClr val="bg1">
                    <a:lumMod val="65000"/>
                  </a:schemeClr>
                </a:solidFill>
                <a:latin typeface="Calibri" pitchFamily="34" charset="0"/>
                <a:ea typeface="Kozuka Gothic Pro L" pitchFamily="34" charset="-128"/>
                <a:cs typeface="Times New Roman" pitchFamily="18" charset="0"/>
              </a:rPr>
              <a:t>Source: </a:t>
            </a:r>
            <a:r>
              <a:rPr lang="fr-FR" sz="1400" dirty="0" err="1">
                <a:solidFill>
                  <a:schemeClr val="bg1">
                    <a:lumMod val="65000"/>
                  </a:schemeClr>
                </a:solidFill>
                <a:latin typeface="Calibri" pitchFamily="34" charset="0"/>
                <a:ea typeface="Kozuka Gothic Pro L" pitchFamily="34" charset="-128"/>
                <a:cs typeface="Times New Roman" pitchFamily="18" charset="0"/>
              </a:rPr>
              <a:t>Buccirossi</a:t>
            </a:r>
            <a:r>
              <a:rPr lang="fr-FR" sz="1400" dirty="0">
                <a:solidFill>
                  <a:schemeClr val="bg1">
                    <a:lumMod val="65000"/>
                  </a:schemeClr>
                </a:solidFill>
                <a:latin typeface="Calibri" pitchFamily="34" charset="0"/>
                <a:ea typeface="Kozuka Gothic Pro L" pitchFamily="34" charset="-128"/>
                <a:cs typeface="Times New Roman" pitchFamily="18" charset="0"/>
              </a:rPr>
              <a:t>, </a:t>
            </a:r>
            <a:r>
              <a:rPr lang="fr-FR" sz="1400" dirty="0" err="1">
                <a:solidFill>
                  <a:schemeClr val="bg1">
                    <a:lumMod val="65000"/>
                  </a:schemeClr>
                </a:solidFill>
                <a:latin typeface="Calibri" pitchFamily="34" charset="0"/>
                <a:ea typeface="Kozuka Gothic Pro L" pitchFamily="34" charset="-128"/>
                <a:cs typeface="Times New Roman" pitchFamily="18" charset="0"/>
              </a:rPr>
              <a:t>Ciari</a:t>
            </a:r>
            <a:r>
              <a:rPr lang="fr-FR" sz="1400" dirty="0">
                <a:solidFill>
                  <a:schemeClr val="bg1">
                    <a:lumMod val="65000"/>
                  </a:schemeClr>
                </a:solidFill>
                <a:latin typeface="Calibri" pitchFamily="34" charset="0"/>
                <a:ea typeface="Kozuka Gothic Pro L" pitchFamily="34" charset="-128"/>
                <a:cs typeface="Times New Roman" pitchFamily="18" charset="0"/>
              </a:rPr>
              <a:t>, Duso, </a:t>
            </a:r>
            <a:r>
              <a:rPr lang="fr-FR" sz="1400" dirty="0" err="1">
                <a:solidFill>
                  <a:schemeClr val="bg1">
                    <a:lumMod val="65000"/>
                  </a:schemeClr>
                </a:solidFill>
                <a:latin typeface="Calibri" pitchFamily="34" charset="0"/>
                <a:ea typeface="Kozuka Gothic Pro L" pitchFamily="34" charset="-128"/>
                <a:cs typeface="Times New Roman" pitchFamily="18" charset="0"/>
              </a:rPr>
              <a:t>Spagnolo</a:t>
            </a:r>
            <a:r>
              <a:rPr lang="fr-FR" sz="1400" dirty="0">
                <a:solidFill>
                  <a:schemeClr val="bg1">
                    <a:lumMod val="65000"/>
                  </a:schemeClr>
                </a:solidFill>
                <a:latin typeface="Calibri" pitchFamily="34" charset="0"/>
                <a:ea typeface="Kozuka Gothic Pro L" pitchFamily="34" charset="-128"/>
                <a:cs typeface="Times New Roman" pitchFamily="18" charset="0"/>
              </a:rPr>
              <a:t>, &amp; Vitale, </a:t>
            </a:r>
            <a:r>
              <a:rPr lang="fr-FR" sz="1400" i="1" dirty="0" err="1">
                <a:solidFill>
                  <a:schemeClr val="bg1">
                    <a:lumMod val="65000"/>
                  </a:schemeClr>
                </a:solidFill>
                <a:latin typeface="Calibri" pitchFamily="34" charset="0"/>
                <a:ea typeface="Kozuka Gothic Pro L" pitchFamily="34" charset="-128"/>
                <a:cs typeface="Times New Roman" pitchFamily="18" charset="0"/>
              </a:rPr>
              <a:t>Review</a:t>
            </a:r>
            <a:r>
              <a:rPr lang="fr-FR" sz="1400" i="1" dirty="0">
                <a:solidFill>
                  <a:schemeClr val="bg1">
                    <a:lumMod val="65000"/>
                  </a:schemeClr>
                </a:solidFill>
                <a:latin typeface="Calibri" pitchFamily="34" charset="0"/>
                <a:ea typeface="Kozuka Gothic Pro L" pitchFamily="34" charset="-128"/>
                <a:cs typeface="Times New Roman" pitchFamily="18" charset="0"/>
              </a:rPr>
              <a:t> of </a:t>
            </a:r>
            <a:r>
              <a:rPr lang="fr-FR" sz="1400" i="1" dirty="0" err="1">
                <a:solidFill>
                  <a:schemeClr val="bg1">
                    <a:lumMod val="65000"/>
                  </a:schemeClr>
                </a:solidFill>
                <a:latin typeface="Calibri" pitchFamily="34" charset="0"/>
                <a:ea typeface="Kozuka Gothic Pro L" pitchFamily="34" charset="-128"/>
                <a:cs typeface="Times New Roman" pitchFamily="18" charset="0"/>
              </a:rPr>
              <a:t>Economic</a:t>
            </a:r>
            <a:r>
              <a:rPr lang="fr-FR" sz="1400" i="1" dirty="0">
                <a:solidFill>
                  <a:schemeClr val="bg1">
                    <a:lumMod val="65000"/>
                  </a:schemeClr>
                </a:solidFill>
                <a:latin typeface="Calibri" pitchFamily="34" charset="0"/>
                <a:ea typeface="Kozuka Gothic Pro L" pitchFamily="34" charset="-128"/>
                <a:cs typeface="Times New Roman" pitchFamily="18" charset="0"/>
              </a:rPr>
              <a:t> and </a:t>
            </a:r>
            <a:r>
              <a:rPr lang="fr-FR" sz="1400" i="1" dirty="0" err="1">
                <a:solidFill>
                  <a:schemeClr val="bg1">
                    <a:lumMod val="65000"/>
                  </a:schemeClr>
                </a:solidFill>
                <a:latin typeface="Calibri" pitchFamily="34" charset="0"/>
                <a:ea typeface="Kozuka Gothic Pro L" pitchFamily="34" charset="-128"/>
                <a:cs typeface="Times New Roman" pitchFamily="18" charset="0"/>
              </a:rPr>
              <a:t>Statistics</a:t>
            </a:r>
            <a:r>
              <a:rPr lang="fr-FR" sz="1400" dirty="0">
                <a:solidFill>
                  <a:schemeClr val="bg1">
                    <a:lumMod val="65000"/>
                  </a:schemeClr>
                </a:solidFill>
                <a:latin typeface="Calibri" pitchFamily="34" charset="0"/>
                <a:ea typeface="Kozuka Gothic Pro L" pitchFamily="34" charset="-128"/>
                <a:cs typeface="Times New Roman" pitchFamily="18" charset="0"/>
              </a:rPr>
              <a:t>, 2013</a:t>
            </a:r>
          </a:p>
        </p:txBody>
      </p:sp>
      <p:sp>
        <p:nvSpPr>
          <p:cNvPr id="18" name="Slide Number Placeholder 8">
            <a:extLst>
              <a:ext uri="{FF2B5EF4-FFF2-40B4-BE49-F238E27FC236}">
                <a16:creationId xmlns:a16="http://schemas.microsoft.com/office/drawing/2014/main" id="{5D6B7C65-6722-B707-D12B-D92ADB0A9CE4}"/>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20</a:t>
            </a:fld>
            <a:endParaRPr lang="de-DE" dirty="0">
              <a:latin typeface="+mj-lt"/>
            </a:endParaRPr>
          </a:p>
        </p:txBody>
      </p:sp>
      <p:sp>
        <p:nvSpPr>
          <p:cNvPr id="19" name="Date Placeholder 7">
            <a:extLst>
              <a:ext uri="{FF2B5EF4-FFF2-40B4-BE49-F238E27FC236}">
                <a16:creationId xmlns:a16="http://schemas.microsoft.com/office/drawing/2014/main" id="{69949F8D-2EF6-362A-3EFB-1F1A15FB6B4F}"/>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Tree>
    <p:extLst>
      <p:ext uri="{BB962C8B-B14F-4D97-AF65-F5344CB8AC3E}">
        <p14:creationId xmlns:p14="http://schemas.microsoft.com/office/powerpoint/2010/main" val="189264143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Evidence II: The macroeconomic effects of competition</a:t>
            </a:r>
          </a:p>
        </p:txBody>
      </p:sp>
      <p:sp>
        <p:nvSpPr>
          <p:cNvPr id="9" name="Slide Number Placeholder 8">
            <a:extLst>
              <a:ext uri="{FF2B5EF4-FFF2-40B4-BE49-F238E27FC236}">
                <a16:creationId xmlns:a16="http://schemas.microsoft.com/office/drawing/2014/main" id="{4B6FA3A0-BCB0-C78B-B9C8-B1D0CD4C9FA9}"/>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21</a:t>
            </a:fld>
            <a:endParaRPr lang="de-DE" dirty="0">
              <a:latin typeface="+mj-lt"/>
            </a:endParaRPr>
          </a:p>
        </p:txBody>
      </p:sp>
      <p:sp>
        <p:nvSpPr>
          <p:cNvPr id="11" name="Date Placeholder 7">
            <a:extLst>
              <a:ext uri="{FF2B5EF4-FFF2-40B4-BE49-F238E27FC236}">
                <a16:creationId xmlns:a16="http://schemas.microsoft.com/office/drawing/2014/main" id="{3B32EC1A-3440-91EF-BCC8-AF274D52F269}"/>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
        <p:nvSpPr>
          <p:cNvPr id="14" name="TextBox 13">
            <a:extLst>
              <a:ext uri="{FF2B5EF4-FFF2-40B4-BE49-F238E27FC236}">
                <a16:creationId xmlns:a16="http://schemas.microsoft.com/office/drawing/2014/main" id="{53675889-528A-0C51-A537-115B84918917}"/>
              </a:ext>
            </a:extLst>
          </p:cNvPr>
          <p:cNvSpPr txBox="1"/>
          <p:nvPr/>
        </p:nvSpPr>
        <p:spPr>
          <a:xfrm>
            <a:off x="2590800" y="5300524"/>
            <a:ext cx="2569276"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LEAR et al. (2024)</a:t>
            </a:r>
          </a:p>
        </p:txBody>
      </p:sp>
      <p:pic>
        <p:nvPicPr>
          <p:cNvPr id="16" name="Picture 15">
            <a:extLst>
              <a:ext uri="{FF2B5EF4-FFF2-40B4-BE49-F238E27FC236}">
                <a16:creationId xmlns:a16="http://schemas.microsoft.com/office/drawing/2014/main" id="{84BC7F81-D134-23B3-A53D-84F453937901}"/>
              </a:ext>
            </a:extLst>
          </p:cNvPr>
          <p:cNvPicPr>
            <a:picLocks noChangeAspect="1"/>
          </p:cNvPicPr>
          <p:nvPr/>
        </p:nvPicPr>
        <p:blipFill>
          <a:blip r:embed="rId2"/>
          <a:stretch>
            <a:fillRect/>
          </a:stretch>
        </p:blipFill>
        <p:spPr>
          <a:xfrm>
            <a:off x="368405" y="1282436"/>
            <a:ext cx="5809209" cy="3101691"/>
          </a:xfrm>
          <a:prstGeom prst="rect">
            <a:avLst/>
          </a:prstGeom>
        </p:spPr>
      </p:pic>
      <p:sp>
        <p:nvSpPr>
          <p:cNvPr id="19" name="Textplatzhalter 2">
            <a:extLst>
              <a:ext uri="{FF2B5EF4-FFF2-40B4-BE49-F238E27FC236}">
                <a16:creationId xmlns:a16="http://schemas.microsoft.com/office/drawing/2014/main" id="{81017B7B-1F29-8678-55DE-E85CFF89504B}"/>
              </a:ext>
            </a:extLst>
          </p:cNvPr>
          <p:cNvSpPr txBox="1">
            <a:spLocks/>
          </p:cNvSpPr>
          <p:nvPr/>
        </p:nvSpPr>
        <p:spPr>
          <a:xfrm>
            <a:off x="6055048" y="1551534"/>
            <a:ext cx="5867400" cy="402403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41337" lvl="3" indent="0" algn="just">
              <a:lnSpc>
                <a:spcPct val="100000"/>
              </a:lnSpc>
              <a:spcBef>
                <a:spcPts val="0"/>
              </a:spcBef>
              <a:spcAft>
                <a:spcPts val="300"/>
              </a:spcAft>
              <a:buClr>
                <a:srgbClr val="008080"/>
              </a:buClr>
              <a:buNone/>
              <a:defRPr/>
            </a:pPr>
            <a:r>
              <a:rPr lang="en-GB" sz="2000" b="1" dirty="0">
                <a:solidFill>
                  <a:srgbClr val="008080"/>
                </a:solidFill>
                <a:latin typeface="Calibri" pitchFamily="34" charset="0"/>
                <a:ea typeface="Kozuka Gothic Pro L" pitchFamily="34" charset="-128"/>
                <a:cs typeface="Times New Roman" pitchFamily="18" charset="0"/>
              </a:rPr>
              <a:t>Markups increase </a:t>
            </a:r>
            <a:r>
              <a:rPr lang="en-GB" sz="2000" dirty="0">
                <a:latin typeface="Calibri" pitchFamily="34" charset="0"/>
                <a:ea typeface="Kozuka Gothic Pro L" pitchFamily="34" charset="-128"/>
                <a:cs typeface="Times New Roman" pitchFamily="18" charset="0"/>
              </a:rPr>
              <a:t>since 2000 may have </a:t>
            </a:r>
            <a:r>
              <a:rPr lang="en-GB" sz="2000" b="1" dirty="0">
                <a:solidFill>
                  <a:srgbClr val="008080"/>
                </a:solidFill>
                <a:latin typeface="Calibri" pitchFamily="34" charset="0"/>
                <a:ea typeface="Kozuka Gothic Pro L" pitchFamily="34" charset="-128"/>
                <a:cs typeface="Times New Roman" pitchFamily="18" charset="0"/>
              </a:rPr>
              <a:t>reduced EU GDP by up to 5 - 7% </a:t>
            </a:r>
            <a:r>
              <a:rPr lang="en-GB" sz="2000" dirty="0">
                <a:latin typeface="Calibri" pitchFamily="34" charset="0"/>
                <a:ea typeface="Kozuka Gothic Pro L" pitchFamily="34" charset="-128"/>
                <a:cs typeface="Times New Roman" pitchFamily="18" charset="0"/>
              </a:rPr>
              <a:t>compared to the counterfactual</a:t>
            </a:r>
          </a:p>
          <a:p>
            <a:pPr marL="1077913" lvl="4" indent="-357188" algn="just">
              <a:lnSpc>
                <a:spcPct val="100000"/>
              </a:lnSpc>
              <a:spcBef>
                <a:spcPts val="0"/>
              </a:spcBef>
              <a:spcAft>
                <a:spcPts val="300"/>
              </a:spcAft>
              <a:buClr>
                <a:srgbClr val="008080"/>
              </a:buClr>
              <a:buFont typeface="Symbol" panose="05050102010706020507" pitchFamily="18" charset="2"/>
              <a:buChar char="-"/>
              <a:defRPr/>
            </a:pPr>
            <a:r>
              <a:rPr lang="en-GB" sz="1800" dirty="0">
                <a:latin typeface="Calibri" pitchFamily="34" charset="0"/>
                <a:ea typeface="Kozuka Gothic Pro L" pitchFamily="34" charset="-128"/>
                <a:cs typeface="Times New Roman" pitchFamily="18" charset="0"/>
              </a:rPr>
              <a:t>Without the Commission’s merger and antitrust interventions impact might have been larger by almost one quarter</a:t>
            </a:r>
            <a:endParaRPr lang="en-GB" sz="1600" dirty="0">
              <a:latin typeface="Calibri" pitchFamily="34" charset="0"/>
              <a:ea typeface="Kozuka Gothic Pro L" pitchFamily="34" charset="-128"/>
              <a:cs typeface="Times New Roman" pitchFamily="18" charset="0"/>
            </a:endParaRPr>
          </a:p>
          <a:p>
            <a:pPr marL="541337" lvl="3" indent="0" algn="just">
              <a:lnSpc>
                <a:spcPct val="100000"/>
              </a:lnSpc>
              <a:spcBef>
                <a:spcPts val="0"/>
              </a:spcBef>
              <a:spcAft>
                <a:spcPts val="300"/>
              </a:spcAft>
              <a:buClr>
                <a:srgbClr val="008080"/>
              </a:buClr>
              <a:buNone/>
              <a:defRPr/>
            </a:pPr>
            <a:endParaRPr lang="en-US" sz="2000" b="1" dirty="0">
              <a:solidFill>
                <a:srgbClr val="008080"/>
              </a:solidFill>
              <a:latin typeface="Calibri" pitchFamily="34" charset="0"/>
              <a:ea typeface="Kozuka Gothic Pro L" pitchFamily="34" charset="-128"/>
              <a:cs typeface="Times New Roman" pitchFamily="18" charset="0"/>
            </a:endParaRPr>
          </a:p>
          <a:p>
            <a:pPr marL="541337" lvl="3" indent="0" algn="just">
              <a:lnSpc>
                <a:spcPct val="100000"/>
              </a:lnSpc>
              <a:spcBef>
                <a:spcPts val="0"/>
              </a:spcBef>
              <a:spcAft>
                <a:spcPts val="300"/>
              </a:spcAft>
              <a:buClr>
                <a:srgbClr val="008080"/>
              </a:buClr>
              <a:buNone/>
              <a:defRPr/>
            </a:pPr>
            <a:endParaRPr lang="en-US" sz="2000" b="1" dirty="0">
              <a:solidFill>
                <a:srgbClr val="008080"/>
              </a:solidFill>
              <a:latin typeface="Calibri" pitchFamily="34" charset="0"/>
              <a:ea typeface="Kozuka Gothic Pro L" pitchFamily="34" charset="-128"/>
              <a:cs typeface="Times New Roman" pitchFamily="18" charset="0"/>
            </a:endParaRPr>
          </a:p>
          <a:p>
            <a:pPr marL="541337" lvl="3" indent="0" algn="just">
              <a:lnSpc>
                <a:spcPct val="100000"/>
              </a:lnSpc>
              <a:spcBef>
                <a:spcPts val="0"/>
              </a:spcBef>
              <a:spcAft>
                <a:spcPts val="300"/>
              </a:spcAft>
              <a:buClr>
                <a:srgbClr val="008080"/>
              </a:buClr>
              <a:buNone/>
              <a:defRPr/>
            </a:pPr>
            <a:r>
              <a:rPr lang="en-US" sz="2000" b="1" dirty="0">
                <a:solidFill>
                  <a:srgbClr val="008080"/>
                </a:solidFill>
                <a:latin typeface="Calibri" pitchFamily="34" charset="0"/>
                <a:ea typeface="Kozuka Gothic Pro L" pitchFamily="34" charset="-128"/>
                <a:cs typeface="Times New Roman" pitchFamily="18" charset="0"/>
              </a:rPr>
              <a:t>Limiting the market power </a:t>
            </a:r>
            <a:r>
              <a:rPr lang="en-US" sz="2000" dirty="0">
                <a:latin typeface="Calibri" pitchFamily="34" charset="0"/>
                <a:ea typeface="Kozuka Gothic Pro L" pitchFamily="34" charset="-128"/>
                <a:cs typeface="Times New Roman" pitchFamily="18" charset="0"/>
              </a:rPr>
              <a:t>of firms at the top of the markup distribution or </a:t>
            </a:r>
            <a:r>
              <a:rPr lang="en-US" sz="2000" b="1" dirty="0">
                <a:solidFill>
                  <a:srgbClr val="008080"/>
                </a:solidFill>
                <a:latin typeface="Calibri" pitchFamily="34" charset="0"/>
                <a:ea typeface="Kozuka Gothic Pro L" pitchFamily="34" charset="-128"/>
                <a:cs typeface="Times New Roman" pitchFamily="18" charset="0"/>
              </a:rPr>
              <a:t>pro-competitive reforms </a:t>
            </a:r>
            <a:r>
              <a:rPr lang="en-US" sz="2000" dirty="0">
                <a:latin typeface="Calibri" pitchFamily="34" charset="0"/>
                <a:ea typeface="Kozuka Gothic Pro L" pitchFamily="34" charset="-128"/>
                <a:cs typeface="Times New Roman" pitchFamily="18" charset="0"/>
              </a:rPr>
              <a:t>across the EU might each </a:t>
            </a:r>
            <a:r>
              <a:rPr lang="en-US" sz="2000" b="1" dirty="0">
                <a:solidFill>
                  <a:srgbClr val="008080"/>
                </a:solidFill>
                <a:latin typeface="Calibri" pitchFamily="34" charset="0"/>
                <a:ea typeface="Kozuka Gothic Pro L" pitchFamily="34" charset="-128"/>
                <a:cs typeface="Times New Roman" pitchFamily="18" charset="0"/>
              </a:rPr>
              <a:t>increase GDP by up to 2 - 4 %, </a:t>
            </a:r>
            <a:r>
              <a:rPr lang="en-US" sz="2000" dirty="0">
                <a:latin typeface="Calibri" pitchFamily="34" charset="0"/>
                <a:ea typeface="Kozuka Gothic Pro L" pitchFamily="34" charset="-128"/>
                <a:cs typeface="Times New Roman" pitchFamily="18" charset="0"/>
              </a:rPr>
              <a:t>depending on the time horizon</a:t>
            </a:r>
          </a:p>
        </p:txBody>
      </p:sp>
    </p:spTree>
    <p:extLst>
      <p:ext uri="{BB962C8B-B14F-4D97-AF65-F5344CB8AC3E}">
        <p14:creationId xmlns:p14="http://schemas.microsoft.com/office/powerpoint/2010/main" val="21423609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Evidence III: merger </a:t>
            </a:r>
            <a:r>
              <a:rPr lang="en-US" sz="2400">
                <a:solidFill>
                  <a:srgbClr val="008080"/>
                </a:solidFill>
                <a:latin typeface="Calibri" pitchFamily="34" charset="0"/>
              </a:rPr>
              <a:t>control (under)enforcement</a:t>
            </a:r>
            <a:endParaRPr lang="en-US" sz="2400" dirty="0">
              <a:solidFill>
                <a:srgbClr val="008080"/>
              </a:solidFill>
              <a:latin typeface="Calibri" pitchFamily="34" charset="0"/>
            </a:endParaRPr>
          </a:p>
        </p:txBody>
      </p:sp>
      <p:sp>
        <p:nvSpPr>
          <p:cNvPr id="3" name="Textplatzhalter 2"/>
          <p:cNvSpPr>
            <a:spLocks noGrp="1"/>
          </p:cNvSpPr>
          <p:nvPr>
            <p:ph type="body" sz="quarter" idx="17"/>
          </p:nvPr>
        </p:nvSpPr>
        <p:spPr>
          <a:xfrm>
            <a:off x="4953000" y="5766366"/>
            <a:ext cx="8056873" cy="442800"/>
          </a:xfrm>
        </p:spPr>
        <p:txBody>
          <a:bodyPr/>
          <a:lstStyle/>
          <a:p>
            <a:pPr marL="576262" lvl="3" indent="0" algn="ctr">
              <a:lnSpc>
                <a:spcPct val="105000"/>
              </a:lnSpc>
              <a:spcBef>
                <a:spcPts val="0"/>
              </a:spcBef>
              <a:spcAft>
                <a:spcPts val="200"/>
              </a:spcAft>
              <a:buClr>
                <a:srgbClr val="008080"/>
              </a:buClr>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Duso et al. (2024)</a:t>
            </a:r>
          </a:p>
        </p:txBody>
      </p:sp>
      <p:sp>
        <p:nvSpPr>
          <p:cNvPr id="4" name="Slide Number Placeholder 8">
            <a:extLst>
              <a:ext uri="{FF2B5EF4-FFF2-40B4-BE49-F238E27FC236}">
                <a16:creationId xmlns:a16="http://schemas.microsoft.com/office/drawing/2014/main" id="{CBFEBD83-3295-53CE-8967-B595819BCCA7}"/>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22</a:t>
            </a:fld>
            <a:endParaRPr lang="de-DE" dirty="0">
              <a:latin typeface="+mj-lt"/>
            </a:endParaRPr>
          </a:p>
        </p:txBody>
      </p:sp>
      <p:sp>
        <p:nvSpPr>
          <p:cNvPr id="7" name="Date Placeholder 7">
            <a:extLst>
              <a:ext uri="{FF2B5EF4-FFF2-40B4-BE49-F238E27FC236}">
                <a16:creationId xmlns:a16="http://schemas.microsoft.com/office/drawing/2014/main" id="{873FC4FA-B85B-1AEC-6784-F3ACE47487CE}"/>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9" name="Picture 8">
            <a:extLst>
              <a:ext uri="{FF2B5EF4-FFF2-40B4-BE49-F238E27FC236}">
                <a16:creationId xmlns:a16="http://schemas.microsoft.com/office/drawing/2014/main" id="{5393AC33-60FD-6199-2E75-19D825FD2687}"/>
              </a:ext>
            </a:extLst>
          </p:cNvPr>
          <p:cNvPicPr>
            <a:picLocks noChangeAspect="1"/>
          </p:cNvPicPr>
          <p:nvPr/>
        </p:nvPicPr>
        <p:blipFill>
          <a:blip r:embed="rId2"/>
          <a:stretch>
            <a:fillRect/>
          </a:stretch>
        </p:blipFill>
        <p:spPr>
          <a:xfrm>
            <a:off x="6163996" y="1948816"/>
            <a:ext cx="6008954" cy="3288542"/>
          </a:xfrm>
          <a:prstGeom prst="rect">
            <a:avLst/>
          </a:prstGeom>
        </p:spPr>
      </p:pic>
      <p:pic>
        <p:nvPicPr>
          <p:cNvPr id="8" name="Picture 7">
            <a:extLst>
              <a:ext uri="{FF2B5EF4-FFF2-40B4-BE49-F238E27FC236}">
                <a16:creationId xmlns:a16="http://schemas.microsoft.com/office/drawing/2014/main" id="{2C2B62D9-5071-76A9-1DA7-94AB2F9CF2E4}"/>
              </a:ext>
            </a:extLst>
          </p:cNvPr>
          <p:cNvPicPr>
            <a:picLocks noChangeAspect="1"/>
          </p:cNvPicPr>
          <p:nvPr/>
        </p:nvPicPr>
        <p:blipFill>
          <a:blip r:embed="rId3"/>
          <a:stretch>
            <a:fillRect/>
          </a:stretch>
        </p:blipFill>
        <p:spPr>
          <a:xfrm>
            <a:off x="139795" y="1219200"/>
            <a:ext cx="5940965" cy="4252207"/>
          </a:xfrm>
          <a:prstGeom prst="rect">
            <a:avLst/>
          </a:prstGeom>
        </p:spPr>
      </p:pic>
      <p:sp>
        <p:nvSpPr>
          <p:cNvPr id="10" name="Textplatzhalter 2">
            <a:extLst>
              <a:ext uri="{FF2B5EF4-FFF2-40B4-BE49-F238E27FC236}">
                <a16:creationId xmlns:a16="http://schemas.microsoft.com/office/drawing/2014/main" id="{9ECE2E05-E596-A94A-799F-CBB172A8B688}"/>
              </a:ext>
            </a:extLst>
          </p:cNvPr>
          <p:cNvSpPr txBox="1">
            <a:spLocks/>
          </p:cNvSpPr>
          <p:nvPr/>
        </p:nvSpPr>
        <p:spPr>
          <a:xfrm>
            <a:off x="-1219200" y="5766366"/>
            <a:ext cx="8056873" cy="4428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6262" lvl="3" indent="0" algn="ctr">
              <a:lnSpc>
                <a:spcPct val="105000"/>
              </a:lnSpc>
              <a:spcBef>
                <a:spcPts val="0"/>
              </a:spcBef>
              <a:spcAft>
                <a:spcPts val="200"/>
              </a:spcAft>
              <a:buClr>
                <a:srgbClr val="008080"/>
              </a:buClr>
              <a:buFont typeface="Arial" pitchFamily="-65" charset="0"/>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a:t>
            </a:r>
            <a:r>
              <a:rPr lang="en-US" sz="1400" dirty="0" err="1">
                <a:solidFill>
                  <a:schemeClr val="bg1">
                    <a:lumMod val="65000"/>
                  </a:schemeClr>
                </a:solidFill>
                <a:latin typeface="Calibri" pitchFamily="34" charset="0"/>
                <a:ea typeface="Kozuka Gothic Pro L" pitchFamily="34" charset="-128"/>
                <a:cs typeface="Times New Roman" pitchFamily="18" charset="0"/>
              </a:rPr>
              <a:t>Stiebale</a:t>
            </a:r>
            <a:r>
              <a:rPr lang="en-US" sz="1400" dirty="0">
                <a:solidFill>
                  <a:schemeClr val="bg1">
                    <a:lumMod val="65000"/>
                  </a:schemeClr>
                </a:solidFill>
                <a:latin typeface="Calibri" pitchFamily="34" charset="0"/>
                <a:ea typeface="Kozuka Gothic Pro L" pitchFamily="34" charset="-128"/>
                <a:cs typeface="Times New Roman" pitchFamily="18" charset="0"/>
              </a:rPr>
              <a:t> and </a:t>
            </a:r>
            <a:r>
              <a:rPr lang="en-US" sz="1400" dirty="0" err="1">
                <a:solidFill>
                  <a:schemeClr val="bg1">
                    <a:lumMod val="65000"/>
                  </a:schemeClr>
                </a:solidFill>
                <a:latin typeface="Calibri" pitchFamily="34" charset="0"/>
                <a:ea typeface="Kozuka Gothic Pro L" pitchFamily="34" charset="-128"/>
                <a:cs typeface="Times New Roman" pitchFamily="18" charset="0"/>
              </a:rPr>
              <a:t>Scüzs</a:t>
            </a:r>
            <a:r>
              <a:rPr lang="en-US" sz="1400" dirty="0">
                <a:solidFill>
                  <a:schemeClr val="bg1">
                    <a:lumMod val="65000"/>
                  </a:schemeClr>
                </a:solidFill>
                <a:latin typeface="Calibri" pitchFamily="34" charset="0"/>
                <a:ea typeface="Kozuka Gothic Pro L" pitchFamily="34" charset="-128"/>
                <a:cs typeface="Times New Roman" pitchFamily="18" charset="0"/>
              </a:rPr>
              <a:t> (2022)</a:t>
            </a:r>
          </a:p>
        </p:txBody>
      </p:sp>
    </p:spTree>
    <p:extLst>
      <p:ext uri="{BB962C8B-B14F-4D97-AF65-F5344CB8AC3E}">
        <p14:creationId xmlns:p14="http://schemas.microsoft.com/office/powerpoint/2010/main" val="22416896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Evidence IV: Competition helps success in global markets</a:t>
            </a:r>
          </a:p>
        </p:txBody>
      </p:sp>
      <p:sp>
        <p:nvSpPr>
          <p:cNvPr id="8" name="Slide Number Placeholder 8">
            <a:extLst>
              <a:ext uri="{FF2B5EF4-FFF2-40B4-BE49-F238E27FC236}">
                <a16:creationId xmlns:a16="http://schemas.microsoft.com/office/drawing/2014/main" id="{0E0F531D-51E6-94DB-AA3F-A269F53406C4}"/>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23</a:t>
            </a:fld>
            <a:endParaRPr lang="de-DE" dirty="0">
              <a:latin typeface="+mj-lt"/>
            </a:endParaRPr>
          </a:p>
        </p:txBody>
      </p:sp>
      <p:sp>
        <p:nvSpPr>
          <p:cNvPr id="9" name="Date Placeholder 7">
            <a:extLst>
              <a:ext uri="{FF2B5EF4-FFF2-40B4-BE49-F238E27FC236}">
                <a16:creationId xmlns:a16="http://schemas.microsoft.com/office/drawing/2014/main" id="{5CD8E2A1-C1C4-11E4-2FD1-91979D58D39A}"/>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
        <p:nvSpPr>
          <p:cNvPr id="13" name="TextBox 12">
            <a:extLst>
              <a:ext uri="{FF2B5EF4-FFF2-40B4-BE49-F238E27FC236}">
                <a16:creationId xmlns:a16="http://schemas.microsoft.com/office/drawing/2014/main" id="{1D653AE7-6F3A-5E22-7E70-361A5832695F}"/>
              </a:ext>
            </a:extLst>
          </p:cNvPr>
          <p:cNvSpPr txBox="1"/>
          <p:nvPr/>
        </p:nvSpPr>
        <p:spPr>
          <a:xfrm>
            <a:off x="5409617" y="5649486"/>
            <a:ext cx="2569276"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LEAR et al. (2024</a:t>
            </a:r>
            <a:r>
              <a:rPr lang="en-US" sz="1200" dirty="0">
                <a:solidFill>
                  <a:schemeClr val="bg1">
                    <a:lumMod val="65000"/>
                  </a:schemeClr>
                </a:solidFill>
                <a:latin typeface="Calibri" pitchFamily="34" charset="0"/>
                <a:ea typeface="Kozuka Gothic Pro L" pitchFamily="34" charset="-128"/>
                <a:cs typeface="Times New Roman" pitchFamily="18" charset="0"/>
              </a:rPr>
              <a:t>)</a:t>
            </a:r>
          </a:p>
        </p:txBody>
      </p:sp>
      <p:pic>
        <p:nvPicPr>
          <p:cNvPr id="15" name="Picture 14">
            <a:extLst>
              <a:ext uri="{FF2B5EF4-FFF2-40B4-BE49-F238E27FC236}">
                <a16:creationId xmlns:a16="http://schemas.microsoft.com/office/drawing/2014/main" id="{84133A61-8386-1E46-C275-C0DDFB1F50A7}"/>
              </a:ext>
            </a:extLst>
          </p:cNvPr>
          <p:cNvPicPr>
            <a:picLocks noChangeAspect="1"/>
          </p:cNvPicPr>
          <p:nvPr/>
        </p:nvPicPr>
        <p:blipFill>
          <a:blip r:embed="rId2"/>
          <a:stretch>
            <a:fillRect/>
          </a:stretch>
        </p:blipFill>
        <p:spPr>
          <a:xfrm>
            <a:off x="1600200" y="1130248"/>
            <a:ext cx="8784837" cy="4494758"/>
          </a:xfrm>
          <a:prstGeom prst="rect">
            <a:avLst/>
          </a:prstGeom>
        </p:spPr>
      </p:pic>
    </p:spTree>
    <p:extLst>
      <p:ext uri="{BB962C8B-B14F-4D97-AF65-F5344CB8AC3E}">
        <p14:creationId xmlns:p14="http://schemas.microsoft.com/office/powerpoint/2010/main" val="22352265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DC7501-36EE-4E44-AB16-5C49D6D22DC0}"/>
              </a:ext>
            </a:extLst>
          </p:cNvPr>
          <p:cNvSpPr>
            <a:spLocks noGrp="1"/>
          </p:cNvSpPr>
          <p:nvPr>
            <p:ph type="body" sz="quarter" idx="13"/>
          </p:nvPr>
        </p:nvSpPr>
        <p:spPr/>
        <p:txBody>
          <a:bodyPr/>
          <a:lstStyle/>
          <a:p>
            <a:endParaRPr lang="de-DE" dirty="0"/>
          </a:p>
        </p:txBody>
      </p:sp>
      <p:sp>
        <p:nvSpPr>
          <p:cNvPr id="2" name="Textplatzhalter 1">
            <a:extLst>
              <a:ext uri="{FF2B5EF4-FFF2-40B4-BE49-F238E27FC236}">
                <a16:creationId xmlns:a16="http://schemas.microsoft.com/office/drawing/2014/main" id="{3DA0F825-DFC7-3EC6-0281-0A387395D6E8}"/>
              </a:ext>
            </a:extLst>
          </p:cNvPr>
          <p:cNvSpPr txBox="1">
            <a:spLocks/>
          </p:cNvSpPr>
          <p:nvPr/>
        </p:nvSpPr>
        <p:spPr>
          <a:xfrm>
            <a:off x="0" y="0"/>
            <a:ext cx="12192000" cy="6858000"/>
          </a:xfrm>
        </p:spPr>
        <p:txBody>
          <a:bodyPr wrap="none" lIns="0" tIns="0" rIns="0" anchor="ctr" anchorCtr="0"/>
          <a:lstStyle>
            <a:lvl1pPr marL="0" indent="0" algn="l" defTabSz="457200" rtl="0" eaLnBrk="1" fontAlgn="base" hangingPunct="1">
              <a:lnSpc>
                <a:spcPct val="100000"/>
              </a:lnSpc>
              <a:spcBef>
                <a:spcPct val="0"/>
              </a:spcBef>
              <a:spcAft>
                <a:spcPts val="1000"/>
              </a:spcAft>
              <a:buClr>
                <a:schemeClr val="tx2"/>
              </a:buClr>
              <a:buSzPct val="85000"/>
              <a:buFont typeface="Arial" pitchFamily="-65" charset="0"/>
              <a:buNone/>
              <a:defRPr sz="1600" b="0" i="0" kern="1200">
                <a:solidFill>
                  <a:srgbClr val="FFFFFF"/>
                </a:solidFill>
                <a:latin typeface="Constantia"/>
                <a:ea typeface="ＭＳ Ｐゴシック" pitchFamily="-65" charset="-128"/>
                <a:cs typeface="Constantia"/>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None/>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None/>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None/>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None/>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rgbClr val="008080"/>
                </a:solidFill>
                <a:latin typeface="Calibri" pitchFamily="34" charset="0"/>
              </a:rPr>
              <a:t>Summing up and policy implications</a:t>
            </a:r>
            <a:endParaRPr lang="en-US" sz="2400" dirty="0">
              <a:solidFill>
                <a:srgbClr val="008080"/>
              </a:solidFill>
              <a:latin typeface="Calibri" pitchFamily="34" charset="0"/>
            </a:endParaRPr>
          </a:p>
        </p:txBody>
      </p:sp>
    </p:spTree>
    <p:extLst>
      <p:ext uri="{BB962C8B-B14F-4D97-AF65-F5344CB8AC3E}">
        <p14:creationId xmlns:p14="http://schemas.microsoft.com/office/powerpoint/2010/main" val="19866191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What are the problems – The Draghi report and more</a:t>
            </a:r>
          </a:p>
        </p:txBody>
      </p:sp>
      <p:sp>
        <p:nvSpPr>
          <p:cNvPr id="5" name="Textplatzhalter 2">
            <a:extLst>
              <a:ext uri="{FF2B5EF4-FFF2-40B4-BE49-F238E27FC236}">
                <a16:creationId xmlns:a16="http://schemas.microsoft.com/office/drawing/2014/main" id="{A14CC006-6D82-2D6A-CDC3-B7C25F4C7209}"/>
              </a:ext>
            </a:extLst>
          </p:cNvPr>
          <p:cNvSpPr txBox="1">
            <a:spLocks/>
          </p:cNvSpPr>
          <p:nvPr/>
        </p:nvSpPr>
        <p:spPr>
          <a:xfrm>
            <a:off x="760834" y="1027294"/>
            <a:ext cx="10364366" cy="51054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lvl="2" indent="0" algn="just">
              <a:lnSpc>
                <a:spcPct val="105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Missing innovation &amp; creative destruction</a:t>
            </a:r>
          </a:p>
          <a:p>
            <a:pPr marL="646112" lvl="2" indent="-28575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A </a:t>
            </a:r>
            <a:r>
              <a:rPr lang="en-US" sz="2000" b="1" dirty="0">
                <a:solidFill>
                  <a:schemeClr val="accent1"/>
                </a:solidFill>
                <a:latin typeface="Calibri" pitchFamily="34" charset="0"/>
                <a:ea typeface="Kozuka Gothic Pro L" pitchFamily="34" charset="-128"/>
                <a:cs typeface="Times New Roman" pitchFamily="18" charset="0"/>
              </a:rPr>
              <a:t>widening gap </a:t>
            </a:r>
            <a:r>
              <a:rPr lang="en-US" sz="2000" dirty="0">
                <a:latin typeface="Calibri" pitchFamily="34" charset="0"/>
                <a:ea typeface="Kozuka Gothic Pro L" pitchFamily="34" charset="-128"/>
                <a:cs typeface="Times New Roman" pitchFamily="18" charset="0"/>
              </a:rPr>
              <a:t>between market leaders and laggards</a:t>
            </a:r>
          </a:p>
          <a:p>
            <a:pPr marL="862012" lvl="3" indent="-285750" algn="just">
              <a:lnSpc>
                <a:spcPct val="105000"/>
              </a:lnSpc>
              <a:spcBef>
                <a:spcPts val="0"/>
              </a:spcBef>
              <a:spcAft>
                <a:spcPts val="0"/>
              </a:spcAft>
              <a:buClr>
                <a:srgbClr val="008080"/>
              </a:buClr>
              <a:buFont typeface="Symbol" panose="05050102010706020507" pitchFamily="18" charset="2"/>
              <a:buChar char="-"/>
              <a:defRPr/>
            </a:pPr>
            <a:r>
              <a:rPr lang="en-US" sz="1800" b="1" dirty="0">
                <a:solidFill>
                  <a:schemeClr val="accent1"/>
                </a:solidFill>
                <a:latin typeface="Calibri" pitchFamily="34" charset="0"/>
                <a:ea typeface="Kozuka Gothic Pro L" pitchFamily="34" charset="-128"/>
                <a:cs typeface="Times New Roman" pitchFamily="18" charset="0"/>
              </a:rPr>
              <a:t>Rising barriers to entry </a:t>
            </a:r>
            <a:r>
              <a:rPr lang="en-US" sz="1800" dirty="0">
                <a:latin typeface="Calibri" pitchFamily="34" charset="0"/>
                <a:ea typeface="Kozuka Gothic Pro L" pitchFamily="34" charset="-128"/>
                <a:cs typeface="Times New Roman" pitchFamily="18" charset="0"/>
              </a:rPr>
              <a:t>and expansion for new challengers and entrants </a:t>
            </a:r>
          </a:p>
          <a:p>
            <a:pPr marL="862012" lvl="3" indent="-285750" algn="just">
              <a:lnSpc>
                <a:spcPct val="105000"/>
              </a:lnSpc>
              <a:spcBef>
                <a:spcPts val="0"/>
              </a:spcBef>
              <a:spcAft>
                <a:spcPts val="0"/>
              </a:spcAft>
              <a:buClr>
                <a:srgbClr val="008080"/>
              </a:buClr>
              <a:buFont typeface="Symbol" panose="05050102010706020507" pitchFamily="18" charset="2"/>
              <a:buChar char="-"/>
              <a:defRPr/>
            </a:pPr>
            <a:r>
              <a:rPr lang="en-US" sz="1800" b="1" dirty="0">
                <a:solidFill>
                  <a:schemeClr val="accent1"/>
                </a:solidFill>
                <a:latin typeface="Calibri" pitchFamily="34" charset="0"/>
                <a:ea typeface="Kozuka Gothic Pro L" pitchFamily="34" charset="-128"/>
                <a:cs typeface="Times New Roman" pitchFamily="18" charset="0"/>
              </a:rPr>
              <a:t>Reduced diffusion of productivity-enhancing innovations </a:t>
            </a:r>
            <a:r>
              <a:rPr lang="en-US" sz="1800" dirty="0">
                <a:latin typeface="Calibri" pitchFamily="34" charset="0"/>
                <a:ea typeface="Kozuka Gothic Pro L" pitchFamily="34" charset="-128"/>
                <a:cs typeface="Times New Roman" pitchFamily="18" charset="0"/>
              </a:rPr>
              <a:t>lead to “winner-takes-most” dynamics</a:t>
            </a:r>
          </a:p>
          <a:p>
            <a:pPr marL="862012" lvl="3" indent="-285750" algn="just">
              <a:lnSpc>
                <a:spcPct val="105000"/>
              </a:lnSpc>
              <a:spcBef>
                <a:spcPts val="0"/>
              </a:spcBef>
              <a:spcAft>
                <a:spcPts val="0"/>
              </a:spcAft>
              <a:buClr>
                <a:srgbClr val="008080"/>
              </a:buClr>
              <a:buFont typeface="Symbol" panose="05050102010706020507" pitchFamily="18" charset="2"/>
              <a:buChar char="-"/>
              <a:defRPr/>
            </a:pPr>
            <a:r>
              <a:rPr lang="en-US" sz="1800" dirty="0">
                <a:latin typeface="Calibri" pitchFamily="34" charset="0"/>
                <a:ea typeface="Kozuka Gothic Pro L" pitchFamily="34" charset="-128"/>
                <a:cs typeface="Times New Roman" pitchFamily="18" charset="0"/>
              </a:rPr>
              <a:t>Increased </a:t>
            </a:r>
            <a:r>
              <a:rPr lang="en-US" sz="1800" b="1" dirty="0">
                <a:solidFill>
                  <a:schemeClr val="accent1"/>
                </a:solidFill>
                <a:latin typeface="Calibri" pitchFamily="34" charset="0"/>
                <a:ea typeface="Kozuka Gothic Pro L" pitchFamily="34" charset="-128"/>
                <a:cs typeface="Times New Roman" pitchFamily="18" charset="0"/>
              </a:rPr>
              <a:t>concentration</a:t>
            </a:r>
            <a:r>
              <a:rPr lang="en-US" sz="1800" dirty="0">
                <a:latin typeface="Calibri" pitchFamily="34" charset="0"/>
                <a:ea typeface="Kozuka Gothic Pro L" pitchFamily="34" charset="-128"/>
                <a:cs typeface="Times New Roman" pitchFamily="18" charset="0"/>
              </a:rPr>
              <a:t>, </a:t>
            </a:r>
            <a:r>
              <a:rPr lang="en-US" sz="1800" b="1" dirty="0">
                <a:solidFill>
                  <a:schemeClr val="accent1"/>
                </a:solidFill>
                <a:latin typeface="Calibri" pitchFamily="34" charset="0"/>
                <a:ea typeface="Kozuka Gothic Pro L" pitchFamily="34" charset="-128"/>
                <a:cs typeface="Times New Roman" pitchFamily="18" charset="0"/>
              </a:rPr>
              <a:t>profits</a:t>
            </a:r>
            <a:r>
              <a:rPr lang="en-US" sz="1800" dirty="0">
                <a:latin typeface="Calibri" pitchFamily="34" charset="0"/>
                <a:ea typeface="Kozuka Gothic Pro L" pitchFamily="34" charset="-128"/>
                <a:cs typeface="Times New Roman" pitchFamily="18" charset="0"/>
              </a:rPr>
              <a:t>, and </a:t>
            </a:r>
            <a:r>
              <a:rPr lang="en-US" sz="1800" b="1" dirty="0">
                <a:solidFill>
                  <a:schemeClr val="accent1"/>
                </a:solidFill>
                <a:latin typeface="Calibri" pitchFamily="34" charset="0"/>
                <a:ea typeface="Kozuka Gothic Pro L" pitchFamily="34" charset="-128"/>
                <a:cs typeface="Times New Roman" pitchFamily="18" charset="0"/>
              </a:rPr>
              <a:t>margins</a:t>
            </a:r>
            <a:endParaRPr lang="en-US" sz="1800" dirty="0">
              <a:latin typeface="Calibri" pitchFamily="34" charset="0"/>
              <a:ea typeface="Kozuka Gothic Pro L" pitchFamily="34" charset="-128"/>
              <a:cs typeface="Times New Roman" pitchFamily="18" charset="0"/>
            </a:endParaRPr>
          </a:p>
          <a:p>
            <a:pPr marL="646112" lvl="2" indent="-285750" algn="just">
              <a:lnSpc>
                <a:spcPct val="105000"/>
              </a:lnSpc>
              <a:spcBef>
                <a:spcPts val="0"/>
              </a:spcBef>
              <a:spcAft>
                <a:spcPts val="240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Too few inventors succeed in scaling up their innovations</a:t>
            </a:r>
            <a:endParaRPr lang="en-US" sz="2000" b="1" dirty="0">
              <a:solidFill>
                <a:schemeClr val="accent1"/>
              </a:solidFill>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Investment gaps and the need for scale</a:t>
            </a:r>
          </a:p>
          <a:p>
            <a:pPr marL="646112" lvl="2" indent="-28575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Demand-side: Incomplete</a:t>
            </a:r>
            <a:r>
              <a:rPr lang="en-US" sz="2000" b="1" dirty="0">
                <a:latin typeface="Calibri" pitchFamily="34" charset="0"/>
                <a:ea typeface="Kozuka Gothic Pro L" pitchFamily="34" charset="-128"/>
                <a:cs typeface="Times New Roman" pitchFamily="18" charset="0"/>
              </a:rPr>
              <a:t> </a:t>
            </a:r>
            <a:r>
              <a:rPr lang="en-US" sz="2000" b="1" dirty="0">
                <a:solidFill>
                  <a:schemeClr val="accent1"/>
                </a:solidFill>
                <a:latin typeface="Calibri" pitchFamily="34" charset="0"/>
                <a:ea typeface="Kozuka Gothic Pro L" pitchFamily="34" charset="-128"/>
                <a:cs typeface="Times New Roman" pitchFamily="18" charset="0"/>
              </a:rPr>
              <a:t>internal market </a:t>
            </a:r>
            <a:r>
              <a:rPr lang="en-US" sz="2000" dirty="0">
                <a:latin typeface="Calibri" pitchFamily="34" charset="0"/>
                <a:ea typeface="Kozuka Gothic Pro L" pitchFamily="34" charset="-128"/>
                <a:cs typeface="Times New Roman" pitchFamily="18" charset="0"/>
              </a:rPr>
              <a:t>for goods and services with persistent </a:t>
            </a:r>
            <a:r>
              <a:rPr lang="en-US" sz="2000" b="1" dirty="0">
                <a:solidFill>
                  <a:schemeClr val="accent1"/>
                </a:solidFill>
                <a:latin typeface="Calibri" pitchFamily="34" charset="0"/>
                <a:ea typeface="Kozuka Gothic Pro L" pitchFamily="34" charset="-128"/>
                <a:cs typeface="Times New Roman" pitchFamily="18" charset="0"/>
              </a:rPr>
              <a:t>cross-country barriers</a:t>
            </a:r>
            <a:r>
              <a:rPr lang="en-US" sz="2000" dirty="0">
                <a:latin typeface="Calibri" pitchFamily="34" charset="0"/>
                <a:ea typeface="Kozuka Gothic Pro L" pitchFamily="34" charset="-128"/>
                <a:cs typeface="Times New Roman" pitchFamily="18" charset="0"/>
              </a:rPr>
              <a:t>, contradictory regulations, and excessive red tape</a:t>
            </a:r>
          </a:p>
          <a:p>
            <a:pPr marL="646112" lvl="2" indent="-285750" algn="just">
              <a:lnSpc>
                <a:spcPct val="105000"/>
              </a:lnSpc>
              <a:spcBef>
                <a:spcPts val="0"/>
              </a:spcBef>
              <a:spcAft>
                <a:spcPts val="2400"/>
              </a:spcAft>
              <a:buClr>
                <a:srgbClr val="008080"/>
              </a:buClr>
              <a:buFont typeface="Symbol" panose="05050102010706020507" pitchFamily="18" charset="2"/>
              <a:buChar char="-"/>
              <a:defRPr/>
            </a:pPr>
            <a:r>
              <a:rPr lang="en-US" sz="2000" dirty="0">
                <a:solidFill>
                  <a:srgbClr val="131313"/>
                </a:solidFill>
                <a:latin typeface="Calibri" pitchFamily="34" charset="0"/>
                <a:ea typeface="Kozuka Gothic Pro L" pitchFamily="34" charset="-128"/>
                <a:cs typeface="Times New Roman" pitchFamily="18" charset="0"/>
              </a:rPr>
              <a:t>Supply-side: Missing </a:t>
            </a:r>
            <a:r>
              <a:rPr lang="en-US" sz="2000" b="1" dirty="0">
                <a:solidFill>
                  <a:schemeClr val="accent1"/>
                </a:solidFill>
                <a:latin typeface="Calibri" pitchFamily="34" charset="0"/>
                <a:ea typeface="Kozuka Gothic Pro L" pitchFamily="34" charset="-128"/>
                <a:cs typeface="Times New Roman" pitchFamily="18" charset="0"/>
              </a:rPr>
              <a:t>capital market &amp; banking union</a:t>
            </a:r>
            <a:endParaRPr lang="en-US" sz="2000" dirty="0">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The challenges of our time</a:t>
            </a:r>
          </a:p>
          <a:p>
            <a:pPr marL="646112" lvl="2" indent="-28575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Twin transformation</a:t>
            </a:r>
          </a:p>
          <a:p>
            <a:pPr marL="646112" lvl="2" indent="-28575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New geopolitical order – dependencies &amp; resilience</a:t>
            </a:r>
          </a:p>
          <a:p>
            <a:pPr marL="646112" lvl="2" indent="-285750" algn="just">
              <a:lnSpc>
                <a:spcPct val="105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Uneven playing field</a:t>
            </a:r>
          </a:p>
          <a:p>
            <a:pPr marL="182562" lvl="2" indent="0" algn="just">
              <a:lnSpc>
                <a:spcPct val="105000"/>
              </a:lnSpc>
              <a:spcBef>
                <a:spcPts val="0"/>
              </a:spcBef>
              <a:spcAft>
                <a:spcPts val="0"/>
              </a:spcAft>
              <a:buClr>
                <a:srgbClr val="008080"/>
              </a:buClr>
              <a:buNone/>
              <a:defRPr/>
            </a:pPr>
            <a:endParaRPr lang="en-US" sz="1600" dirty="0">
              <a:latin typeface="Calibri" pitchFamily="34" charset="0"/>
              <a:ea typeface="Kozuka Gothic Pro L" pitchFamily="34" charset="-128"/>
              <a:cs typeface="Times New Roman" pitchFamily="18" charset="0"/>
            </a:endParaRPr>
          </a:p>
        </p:txBody>
      </p:sp>
      <p:sp>
        <p:nvSpPr>
          <p:cNvPr id="9" name="Slide Number Placeholder 8">
            <a:extLst>
              <a:ext uri="{FF2B5EF4-FFF2-40B4-BE49-F238E27FC236}">
                <a16:creationId xmlns:a16="http://schemas.microsoft.com/office/drawing/2014/main" id="{D9F5CB88-A692-140A-0460-2E087DF4E8EA}"/>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25</a:t>
            </a:fld>
            <a:endParaRPr lang="de-DE" dirty="0">
              <a:latin typeface="+mj-lt"/>
            </a:endParaRPr>
          </a:p>
        </p:txBody>
      </p:sp>
      <p:sp>
        <p:nvSpPr>
          <p:cNvPr id="11" name="Date Placeholder 7">
            <a:extLst>
              <a:ext uri="{FF2B5EF4-FFF2-40B4-BE49-F238E27FC236}">
                <a16:creationId xmlns:a16="http://schemas.microsoft.com/office/drawing/2014/main" id="{43C1AA16-21CD-6A53-FCF7-73170FA8A5E6}"/>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Tree>
    <p:extLst>
      <p:ext uri="{BB962C8B-B14F-4D97-AF65-F5344CB8AC3E}">
        <p14:creationId xmlns:p14="http://schemas.microsoft.com/office/powerpoint/2010/main" val="3312461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0834" y="366299"/>
            <a:ext cx="9297566" cy="442800"/>
          </a:xfrm>
        </p:spPr>
        <p:txBody>
          <a:bodyPr/>
          <a:lstStyle/>
          <a:p>
            <a:r>
              <a:rPr lang="en-US" sz="2400" dirty="0">
                <a:solidFill>
                  <a:srgbClr val="008080"/>
                </a:solidFill>
                <a:latin typeface="Calibri" pitchFamily="34" charset="0"/>
              </a:rPr>
              <a:t>Competition and pro-competitive policies as part of the solution</a:t>
            </a:r>
          </a:p>
        </p:txBody>
      </p:sp>
      <p:sp>
        <p:nvSpPr>
          <p:cNvPr id="5" name="Textplatzhalter 2">
            <a:extLst>
              <a:ext uri="{FF2B5EF4-FFF2-40B4-BE49-F238E27FC236}">
                <a16:creationId xmlns:a16="http://schemas.microsoft.com/office/drawing/2014/main" id="{A14CC006-6D82-2D6A-CDC3-B7C25F4C7209}"/>
              </a:ext>
            </a:extLst>
          </p:cNvPr>
          <p:cNvSpPr txBox="1">
            <a:spLocks/>
          </p:cNvSpPr>
          <p:nvPr/>
        </p:nvSpPr>
        <p:spPr>
          <a:xfrm>
            <a:off x="730443" y="958211"/>
            <a:ext cx="11192005" cy="5297306"/>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0012" lvl="1" indent="0" algn="just">
              <a:lnSpc>
                <a:spcPct val="100000"/>
              </a:lnSpc>
              <a:spcBef>
                <a:spcPts val="0"/>
              </a:spcBef>
              <a:spcAft>
                <a:spcPts val="0"/>
              </a:spcAft>
              <a:buClr>
                <a:srgbClr val="008080"/>
              </a:buClr>
              <a:buNone/>
              <a:defRPr/>
            </a:pPr>
            <a:r>
              <a:rPr lang="en-US" sz="2000" dirty="0">
                <a:latin typeface="Calibri" pitchFamily="34" charset="0"/>
                <a:ea typeface="Kozuka Gothic Pro L" pitchFamily="34" charset="-128"/>
                <a:cs typeface="Times New Roman" pitchFamily="18" charset="0"/>
              </a:rPr>
              <a:t>Open and </a:t>
            </a:r>
            <a:r>
              <a:rPr lang="en-US" sz="2000" b="1" dirty="0">
                <a:solidFill>
                  <a:schemeClr val="accent1"/>
                </a:solidFill>
                <a:latin typeface="Calibri" pitchFamily="34" charset="0"/>
                <a:ea typeface="Kozuka Gothic Pro L" pitchFamily="34" charset="-128"/>
                <a:cs typeface="Times New Roman" pitchFamily="18" charset="0"/>
              </a:rPr>
              <a:t>competitive markets</a:t>
            </a:r>
            <a:r>
              <a:rPr lang="en-US" sz="2000" dirty="0">
                <a:latin typeface="Calibri" pitchFamily="34" charset="0"/>
                <a:ea typeface="Kozuka Gothic Pro L" pitchFamily="34" charset="-128"/>
                <a:cs typeface="Times New Roman" pitchFamily="18" charset="0"/>
              </a:rPr>
              <a:t>: A coordinated policy approach</a:t>
            </a:r>
          </a:p>
          <a:p>
            <a:pPr marL="646112" lvl="2" indent="-285750" algn="just">
              <a:lnSpc>
                <a:spcPct val="100000"/>
              </a:lnSpc>
              <a:spcBef>
                <a:spcPts val="0"/>
              </a:spcBef>
              <a:spcAft>
                <a:spcPts val="0"/>
              </a:spcAft>
              <a:buClr>
                <a:srgbClr val="008080"/>
              </a:buClr>
              <a:buFont typeface="Symbol" panose="05050102010706020507" pitchFamily="18" charset="2"/>
              <a:buChar char="-"/>
              <a:defRPr/>
            </a:pPr>
            <a:r>
              <a:rPr lang="en-US" sz="2000" b="1" dirty="0">
                <a:solidFill>
                  <a:srgbClr val="008080"/>
                </a:solidFill>
                <a:latin typeface="Calibri" pitchFamily="34" charset="0"/>
                <a:ea typeface="Kozuka Gothic Pro L" pitchFamily="34" charset="-128"/>
                <a:cs typeface="Times New Roman" pitchFamily="18" charset="0"/>
              </a:rPr>
              <a:t>Single market policies </a:t>
            </a:r>
            <a:r>
              <a:rPr lang="en-US" sz="2000" dirty="0">
                <a:latin typeface="Calibri" pitchFamily="34" charset="0"/>
                <a:ea typeface="Kozuka Gothic Pro L" pitchFamily="34" charset="-128"/>
                <a:cs typeface="Times New Roman" pitchFamily="18" charset="0"/>
              </a:rPr>
              <a:t>and structural reforms: Complete the single market &amp; the capital market and banking unions</a:t>
            </a:r>
          </a:p>
          <a:p>
            <a:pPr marL="646112" lvl="2" indent="-285750" algn="just">
              <a:lnSpc>
                <a:spcPct val="100000"/>
              </a:lnSpc>
              <a:spcBef>
                <a:spcPts val="0"/>
              </a:spcBef>
              <a:spcAft>
                <a:spcPts val="2400"/>
              </a:spcAft>
              <a:buClr>
                <a:srgbClr val="008080"/>
              </a:buClr>
              <a:buFont typeface="Symbol" panose="05050102010706020507" pitchFamily="18" charset="2"/>
              <a:buChar char="-"/>
              <a:defRPr/>
            </a:pPr>
            <a:r>
              <a:rPr lang="en-US" sz="2000" b="1" dirty="0">
                <a:solidFill>
                  <a:srgbClr val="008080"/>
                </a:solidFill>
                <a:latin typeface="Calibri" pitchFamily="34" charset="0"/>
                <a:ea typeface="Kozuka Gothic Pro L" pitchFamily="34" charset="-128"/>
                <a:cs typeface="Times New Roman" pitchFamily="18" charset="0"/>
              </a:rPr>
              <a:t>Whole-of-government </a:t>
            </a:r>
            <a:r>
              <a:rPr lang="en-US" sz="2000" dirty="0">
                <a:latin typeface="Calibri" pitchFamily="34" charset="0"/>
                <a:ea typeface="Kozuka Gothic Pro L" pitchFamily="34" charset="-128"/>
                <a:cs typeface="Times New Roman" pitchFamily="18" charset="0"/>
              </a:rPr>
              <a:t>approach based on competition as (one of the) driving principle(s): competition, industrial, trade, climate policies</a:t>
            </a:r>
            <a:endParaRPr lang="en-US" sz="2000" b="1" dirty="0">
              <a:solidFill>
                <a:srgbClr val="008080"/>
              </a:solidFill>
              <a:latin typeface="Calibri" pitchFamily="34" charset="0"/>
              <a:ea typeface="Kozuka Gothic Pro L" pitchFamily="34" charset="-128"/>
              <a:cs typeface="Times New Roman" pitchFamily="18" charset="0"/>
            </a:endParaRPr>
          </a:p>
          <a:p>
            <a:pPr marL="180975" lvl="2" indent="0" algn="just">
              <a:lnSpc>
                <a:spcPct val="100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Improving competition policy</a:t>
            </a:r>
          </a:p>
          <a:p>
            <a:pPr marL="752475" lvl="3" indent="-355600" algn="just">
              <a:lnSpc>
                <a:spcPct val="100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Strengthen </a:t>
            </a:r>
            <a:r>
              <a:rPr lang="en-US" sz="2000" b="1" dirty="0">
                <a:solidFill>
                  <a:srgbClr val="008080"/>
                </a:solidFill>
                <a:latin typeface="Calibri" pitchFamily="34" charset="0"/>
                <a:ea typeface="Kozuka Gothic Pro L" pitchFamily="34" charset="-128"/>
                <a:cs typeface="Times New Roman" pitchFamily="18" charset="0"/>
              </a:rPr>
              <a:t>merger control</a:t>
            </a:r>
            <a:r>
              <a:rPr lang="en-US" sz="2000" dirty="0">
                <a:latin typeface="Calibri" pitchFamily="34" charset="0"/>
                <a:ea typeface="Kozuka Gothic Pro L" pitchFamily="34" charset="-128"/>
                <a:cs typeface="Times New Roman" pitchFamily="18" charset="0"/>
              </a:rPr>
              <a:t>: tougher and more focused on dynamics</a:t>
            </a:r>
          </a:p>
          <a:p>
            <a:pPr marL="752475" lvl="3" indent="-355600" algn="just">
              <a:lnSpc>
                <a:spcPct val="100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Enhance </a:t>
            </a:r>
            <a:r>
              <a:rPr lang="en-US" sz="2000" b="1" dirty="0">
                <a:solidFill>
                  <a:schemeClr val="accent1"/>
                </a:solidFill>
                <a:latin typeface="Calibri" pitchFamily="34" charset="0"/>
                <a:ea typeface="Kozuka Gothic Pro L" pitchFamily="34" charset="-128"/>
                <a:cs typeface="Times New Roman" pitchFamily="18" charset="0"/>
              </a:rPr>
              <a:t>speed and efficiency</a:t>
            </a:r>
            <a:r>
              <a:rPr lang="en-US" sz="2000" dirty="0">
                <a:latin typeface="Calibri" pitchFamily="34" charset="0"/>
                <a:ea typeface="Kozuka Gothic Pro L" pitchFamily="34" charset="-128"/>
                <a:cs typeface="Times New Roman" pitchFamily="18" charset="0"/>
              </a:rPr>
              <a:t>, especially for State aid/IPCEI</a:t>
            </a:r>
          </a:p>
          <a:p>
            <a:pPr marL="752475" lvl="3" indent="-355600" algn="just">
              <a:lnSpc>
                <a:spcPct val="100000"/>
              </a:lnSpc>
              <a:spcBef>
                <a:spcPts val="0"/>
              </a:spcBef>
              <a:spcAft>
                <a:spcPts val="0"/>
              </a:spcAft>
              <a:buClr>
                <a:srgbClr val="008080"/>
              </a:buClr>
              <a:buFont typeface="Symbol" panose="05050102010706020507" pitchFamily="18" charset="2"/>
              <a:buChar char="-"/>
              <a:defRPr/>
            </a:pPr>
            <a:r>
              <a:rPr lang="en-US" sz="2000" b="1" dirty="0">
                <a:solidFill>
                  <a:schemeClr val="accent1"/>
                </a:solidFill>
                <a:latin typeface="Calibri" pitchFamily="34" charset="0"/>
                <a:ea typeface="Kozuka Gothic Pro L" pitchFamily="34" charset="-128"/>
                <a:cs typeface="Times New Roman" pitchFamily="18" charset="0"/>
              </a:rPr>
              <a:t>Coordination</a:t>
            </a:r>
            <a:r>
              <a:rPr lang="en-US" sz="2000" dirty="0">
                <a:latin typeface="Calibri" pitchFamily="34" charset="0"/>
                <a:ea typeface="Kozuka Gothic Pro L" pitchFamily="34" charset="-128"/>
                <a:cs typeface="Times New Roman" pitchFamily="18" charset="0"/>
              </a:rPr>
              <a:t> with new policy tools (DMA, foreign subsidy regulation, …)</a:t>
            </a:r>
          </a:p>
          <a:p>
            <a:pPr marL="752475" lvl="3" indent="-355600" algn="just">
              <a:lnSpc>
                <a:spcPct val="100000"/>
              </a:lnSpc>
              <a:spcBef>
                <a:spcPts val="0"/>
              </a:spcBef>
              <a:spcAft>
                <a:spcPts val="2400"/>
              </a:spcAft>
              <a:buClr>
                <a:srgbClr val="008080"/>
              </a:buClr>
              <a:buFont typeface="Symbol" panose="05050102010706020507" pitchFamily="18" charset="2"/>
              <a:buChar char="-"/>
              <a:defRPr/>
            </a:pPr>
            <a:r>
              <a:rPr lang="en-US" sz="2000" b="1" dirty="0">
                <a:solidFill>
                  <a:schemeClr val="accent1"/>
                </a:solidFill>
                <a:latin typeface="Calibri" pitchFamily="34" charset="0"/>
                <a:ea typeface="Kozuka Gothic Pro L" pitchFamily="34" charset="-128"/>
                <a:cs typeface="Times New Roman" pitchFamily="18" charset="0"/>
              </a:rPr>
              <a:t>New competition tool</a:t>
            </a:r>
            <a:endParaRPr lang="en-US" sz="2000" b="1" dirty="0">
              <a:solidFill>
                <a:srgbClr val="008080"/>
              </a:solidFill>
              <a:latin typeface="Calibri" pitchFamily="34" charset="0"/>
              <a:ea typeface="Kozuka Gothic Pro L" pitchFamily="34" charset="-128"/>
              <a:cs typeface="Times New Roman" pitchFamily="18" charset="0"/>
            </a:endParaRPr>
          </a:p>
          <a:p>
            <a:pPr marL="180975" lvl="2" indent="0" algn="just">
              <a:lnSpc>
                <a:spcPct val="100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A new industrial policy</a:t>
            </a:r>
          </a:p>
          <a:p>
            <a:pPr marL="646112" lvl="2" indent="-285750" algn="just">
              <a:lnSpc>
                <a:spcPct val="100000"/>
              </a:lnSpc>
              <a:spcBef>
                <a:spcPts val="0"/>
              </a:spcBef>
              <a:spcAft>
                <a:spcPts val="0"/>
              </a:spcAft>
              <a:buClr>
                <a:srgbClr val="008080"/>
              </a:buClr>
              <a:buFont typeface="Symbol" panose="05050102010706020507" pitchFamily="18" charset="2"/>
              <a:buChar char="-"/>
              <a:defRPr/>
            </a:pPr>
            <a:r>
              <a:rPr lang="en-US" sz="2000" dirty="0">
                <a:latin typeface="Calibri" pitchFamily="34" charset="0"/>
                <a:ea typeface="Kozuka Gothic Pro L" pitchFamily="34" charset="-128"/>
                <a:cs typeface="Times New Roman" pitchFamily="18" charset="0"/>
              </a:rPr>
              <a:t>Common </a:t>
            </a:r>
            <a:r>
              <a:rPr lang="en-US" sz="2000" b="1" dirty="0">
                <a:solidFill>
                  <a:schemeClr val="accent1"/>
                </a:solidFill>
                <a:latin typeface="Calibri" pitchFamily="34" charset="0"/>
                <a:ea typeface="Kozuka Gothic Pro L" pitchFamily="34" charset="-128"/>
                <a:cs typeface="Times New Roman" pitchFamily="18" charset="0"/>
              </a:rPr>
              <a:t>European</a:t>
            </a:r>
          </a:p>
          <a:p>
            <a:pPr marL="646112" lvl="2" indent="-285750" algn="just">
              <a:lnSpc>
                <a:spcPct val="100000"/>
              </a:lnSpc>
              <a:spcBef>
                <a:spcPts val="0"/>
              </a:spcBef>
              <a:spcAft>
                <a:spcPts val="0"/>
              </a:spcAft>
              <a:buClr>
                <a:srgbClr val="008080"/>
              </a:buClr>
              <a:buFont typeface="Symbol" panose="05050102010706020507" pitchFamily="18" charset="2"/>
              <a:buChar char="-"/>
              <a:defRPr/>
            </a:pPr>
            <a:r>
              <a:rPr lang="en-US" sz="2000" b="1" dirty="0">
                <a:solidFill>
                  <a:schemeClr val="accent1"/>
                </a:solidFill>
                <a:latin typeface="Calibri" pitchFamily="34" charset="0"/>
                <a:ea typeface="Kozuka Gothic Pro L" pitchFamily="34" charset="-128"/>
                <a:cs typeface="Times New Roman" pitchFamily="18" charset="0"/>
              </a:rPr>
              <a:t>Strategic</a:t>
            </a:r>
            <a:r>
              <a:rPr lang="en-US" sz="2000" dirty="0">
                <a:latin typeface="Calibri" pitchFamily="34" charset="0"/>
                <a:ea typeface="Kozuka Gothic Pro L" pitchFamily="34" charset="-128"/>
                <a:cs typeface="Times New Roman" pitchFamily="18" charset="0"/>
              </a:rPr>
              <a:t>: Energy grid, digital infrastructure (broadband, cloud and supercomputer), defense | batteries, semiconductors, vaccines (IPCEI) | Cleantech</a:t>
            </a:r>
          </a:p>
          <a:p>
            <a:pPr marL="646112" lvl="2" indent="-285750" algn="just">
              <a:lnSpc>
                <a:spcPct val="100000"/>
              </a:lnSpc>
              <a:spcBef>
                <a:spcPts val="0"/>
              </a:spcBef>
              <a:spcAft>
                <a:spcPts val="0"/>
              </a:spcAft>
              <a:buClr>
                <a:srgbClr val="008080"/>
              </a:buClr>
              <a:buFont typeface="Symbol" panose="05050102010706020507" pitchFamily="18" charset="2"/>
              <a:buChar char="-"/>
              <a:defRPr/>
            </a:pPr>
            <a:r>
              <a:rPr lang="en-US" sz="2000" b="1" dirty="0">
                <a:solidFill>
                  <a:schemeClr val="accent1"/>
                </a:solidFill>
                <a:latin typeface="Calibri" pitchFamily="34" charset="0"/>
                <a:ea typeface="Kozuka Gothic Pro L" pitchFamily="34" charset="-128"/>
                <a:cs typeface="Times New Roman" pitchFamily="18" charset="0"/>
              </a:rPr>
              <a:t>Competition-friendly design</a:t>
            </a:r>
            <a:endParaRPr lang="en-US" sz="1400" dirty="0">
              <a:latin typeface="Calibri" pitchFamily="34" charset="0"/>
              <a:ea typeface="Kozuka Gothic Pro L" pitchFamily="34" charset="-128"/>
              <a:cs typeface="Times New Roman" pitchFamily="18" charset="0"/>
            </a:endParaRPr>
          </a:p>
        </p:txBody>
      </p:sp>
      <p:sp>
        <p:nvSpPr>
          <p:cNvPr id="3" name="Slide Number Placeholder 8">
            <a:extLst>
              <a:ext uri="{FF2B5EF4-FFF2-40B4-BE49-F238E27FC236}">
                <a16:creationId xmlns:a16="http://schemas.microsoft.com/office/drawing/2014/main" id="{40A5F5F3-4D9E-29A9-5779-FE9159C41E57}"/>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26</a:t>
            </a:fld>
            <a:endParaRPr lang="de-DE" dirty="0">
              <a:latin typeface="+mj-lt"/>
            </a:endParaRPr>
          </a:p>
        </p:txBody>
      </p:sp>
      <p:sp>
        <p:nvSpPr>
          <p:cNvPr id="4" name="Date Placeholder 7">
            <a:extLst>
              <a:ext uri="{FF2B5EF4-FFF2-40B4-BE49-F238E27FC236}">
                <a16:creationId xmlns:a16="http://schemas.microsoft.com/office/drawing/2014/main" id="{E9B38E21-2F10-07FE-6C19-305B64D658BC}"/>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Tree>
    <p:extLst>
      <p:ext uri="{BB962C8B-B14F-4D97-AF65-F5344CB8AC3E}">
        <p14:creationId xmlns:p14="http://schemas.microsoft.com/office/powerpoint/2010/main" val="17658132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684E3-BF7E-26B4-1407-228ECA6DF6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801694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Evidence on the evolution of competition in the EU and its drivers</a:t>
            </a:r>
          </a:p>
        </p:txBody>
      </p:sp>
      <p:sp>
        <p:nvSpPr>
          <p:cNvPr id="6" name="Google Shape;189;p1">
            <a:extLst>
              <a:ext uri="{FF2B5EF4-FFF2-40B4-BE49-F238E27FC236}">
                <a16:creationId xmlns:a16="http://schemas.microsoft.com/office/drawing/2014/main" id="{10A05655-A77C-9427-9D93-EF95A461517F}"/>
              </a:ext>
            </a:extLst>
          </p:cNvPr>
          <p:cNvSpPr txBox="1">
            <a:spLocks noGrp="1"/>
          </p:cNvSpPr>
          <p:nvPr>
            <p:ph type="subTitle" idx="1"/>
          </p:nvPr>
        </p:nvSpPr>
        <p:spPr>
          <a:xfrm>
            <a:off x="1165913" y="4684940"/>
            <a:ext cx="10156825" cy="16557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a:latin typeface="EC Square Sans Cond Pro" panose="020B0506040000020004" pitchFamily="34" charset="0"/>
              </a:rPr>
              <a:t>Public Workshop </a:t>
            </a:r>
          </a:p>
          <a:p>
            <a:pPr marL="0" lvl="0" indent="0" algn="l" rtl="0">
              <a:lnSpc>
                <a:spcPct val="100000"/>
              </a:lnSpc>
              <a:spcBef>
                <a:spcPts val="0"/>
              </a:spcBef>
              <a:spcAft>
                <a:spcPts val="0"/>
              </a:spcAft>
              <a:buSzPts val="2800"/>
              <a:buNone/>
            </a:pPr>
            <a:r>
              <a:rPr lang="en-IE">
                <a:latin typeface="EC Square Sans Cond Pro" panose="020B0506040000020004" pitchFamily="34" charset="0"/>
              </a:rPr>
              <a:t>Brussels, 15 October 2024</a:t>
            </a:r>
          </a:p>
        </p:txBody>
      </p:sp>
      <p:sp>
        <p:nvSpPr>
          <p:cNvPr id="7" name="Google Shape;190;p1">
            <a:extLst>
              <a:ext uri="{FF2B5EF4-FFF2-40B4-BE49-F238E27FC236}">
                <a16:creationId xmlns:a16="http://schemas.microsoft.com/office/drawing/2014/main" id="{39A9A215-82E8-8C39-36F9-F1D0BDCBB72F}"/>
              </a:ext>
            </a:extLst>
          </p:cNvPr>
          <p:cNvSpPr txBox="1">
            <a:spLocks/>
          </p:cNvSpPr>
          <p:nvPr/>
        </p:nvSpPr>
        <p:spPr>
          <a:xfrm>
            <a:off x="5421260" y="4679270"/>
            <a:ext cx="6058987" cy="668439"/>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34EA2"/>
              </a:buClr>
              <a:buSzPts val="2200"/>
              <a:buFont typeface="Arial"/>
              <a:buNone/>
              <a:tabLst/>
              <a:defRPr/>
            </a:pPr>
            <a:r>
              <a:rPr kumimoji="0" lang="en-US" sz="2400" b="0" i="0" u="none" strike="noStrike" kern="1200" cap="none" spc="0" normalizeH="0" baseline="0" noProof="0">
                <a:ln>
                  <a:noFill/>
                </a:ln>
                <a:solidFill>
                  <a:srgbClr val="FFFFFF"/>
                </a:solidFill>
                <a:effectLst/>
                <a:uLnTx/>
                <a:uFillTx/>
                <a:latin typeface="EC Square Sans Cond Pro" panose="020B0506040000020004" pitchFamily="34" charset="0"/>
                <a:ea typeface="+mn-ea"/>
                <a:cs typeface="+mn-cs"/>
                <a:sym typeface="Arial"/>
              </a:rPr>
              <a:t>Vincent Verouden, Ph.D.</a:t>
            </a:r>
            <a:br>
              <a:rPr kumimoji="0" lang="en-US" sz="2400" b="0" i="0" u="none" strike="noStrike" kern="1200" cap="none" spc="0" normalizeH="0" baseline="0" noProof="0">
                <a:ln>
                  <a:noFill/>
                </a:ln>
                <a:solidFill>
                  <a:srgbClr val="FFFFFF"/>
                </a:solidFill>
                <a:effectLst/>
                <a:uLnTx/>
                <a:uFillTx/>
                <a:latin typeface="EC Square Sans Cond Pro" panose="020B0506040000020004" pitchFamily="34" charset="0"/>
                <a:ea typeface="+mn-ea"/>
                <a:cs typeface="+mn-cs"/>
                <a:sym typeface="Arial"/>
              </a:rPr>
            </a:br>
            <a:r>
              <a:rPr kumimoji="0" lang="en-US" sz="2400" b="0" i="0" u="none" strike="noStrike" kern="1200" cap="none" spc="0" normalizeH="0" baseline="0" noProof="0">
                <a:ln>
                  <a:noFill/>
                </a:ln>
                <a:solidFill>
                  <a:srgbClr val="FFFFFF"/>
                </a:solidFill>
                <a:effectLst/>
                <a:uLnTx/>
                <a:uFillTx/>
                <a:latin typeface="EC Square Sans Cond Pro" panose="020B0506040000020004" pitchFamily="34" charset="0"/>
                <a:ea typeface="+mn-ea"/>
                <a:cs typeface="+mn-cs"/>
                <a:sym typeface="Arial"/>
              </a:rPr>
              <a:t>European Commission, DG Competition </a:t>
            </a:r>
            <a:br>
              <a:rPr kumimoji="0" lang="en-US" sz="2400" b="0" i="0" u="none" strike="noStrike" kern="1200" cap="none" spc="0" normalizeH="0" baseline="0" noProof="0">
                <a:ln>
                  <a:noFill/>
                </a:ln>
                <a:solidFill>
                  <a:srgbClr val="FFFFFF"/>
                </a:solidFill>
                <a:effectLst/>
                <a:uLnTx/>
                <a:uFillTx/>
                <a:latin typeface="Arial"/>
                <a:ea typeface="+mn-ea"/>
                <a:cs typeface="+mn-cs"/>
                <a:sym typeface="Arial"/>
              </a:rPr>
            </a:br>
            <a:endParaRPr kumimoji="0" lang="en-US" sz="24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8" name="Google Shape;445;p20">
            <a:extLst>
              <a:ext uri="{FF2B5EF4-FFF2-40B4-BE49-F238E27FC236}">
                <a16:creationId xmlns:a16="http://schemas.microsoft.com/office/drawing/2014/main" id="{D2780839-A378-90DF-BF5D-5C80975F5210}"/>
              </a:ext>
            </a:extLst>
          </p:cNvPr>
          <p:cNvSpPr txBox="1"/>
          <p:nvPr/>
        </p:nvSpPr>
        <p:spPr>
          <a:xfrm>
            <a:off x="7762489" y="5347709"/>
            <a:ext cx="3717758" cy="64629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180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FFFFFF"/>
                </a:solidFill>
                <a:effectLst/>
                <a:uLnTx/>
                <a:uFillTx/>
                <a:latin typeface="EC Square Sans Cond Pro" panose="020B0506040000020004" pitchFamily="34" charset="0"/>
                <a:cs typeface="Arial"/>
                <a:sym typeface="Arial"/>
              </a:rPr>
              <a:t>DISCLAIMER – Any views expressed are those of the author and cannot be regarded as stating an official position of the European Commission. </a:t>
            </a:r>
            <a:endParaRPr kumimoji="0" lang="en-IE" sz="1050" b="0" i="0" u="none" strike="noStrike" kern="0" cap="none" spc="0" normalizeH="0" baseline="0" noProof="0">
              <a:ln>
                <a:noFill/>
              </a:ln>
              <a:solidFill>
                <a:srgbClr val="FFFFFF"/>
              </a:solidFill>
              <a:effectLst/>
              <a:uLnTx/>
              <a:uFillTx/>
              <a:latin typeface="EC Square Sans Cond Pro" panose="020B0506040000020004" pitchFamily="34" charset="0"/>
              <a:cs typeface="Arial"/>
              <a:sym typeface="Arial"/>
            </a:endParaRPr>
          </a:p>
        </p:txBody>
      </p:sp>
    </p:spTree>
    <p:extLst>
      <p:ext uri="{BB962C8B-B14F-4D97-AF65-F5344CB8AC3E}">
        <p14:creationId xmlns:p14="http://schemas.microsoft.com/office/powerpoint/2010/main" val="1713447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0722" y="482860"/>
            <a:ext cx="10897428" cy="782357"/>
          </a:xfrm>
        </p:spPr>
        <p:txBody>
          <a:bodyPr/>
          <a:lstStyle/>
          <a:p>
            <a:r>
              <a:rPr lang="en-US" b="1" dirty="0"/>
              <a:t>Indicators of competition used in the report</a:t>
            </a:r>
            <a:endParaRPr lang="en-150" b="1" dirty="0"/>
          </a:p>
        </p:txBody>
      </p:sp>
      <p:sp>
        <p:nvSpPr>
          <p:cNvPr id="2" name="Oval 1">
            <a:extLst>
              <a:ext uri="{FF2B5EF4-FFF2-40B4-BE49-F238E27FC236}">
                <a16:creationId xmlns:a16="http://schemas.microsoft.com/office/drawing/2014/main" id="{A29AA38A-7F52-50BF-FD81-A54E149C6E49}"/>
              </a:ext>
            </a:extLst>
          </p:cNvPr>
          <p:cNvSpPr/>
          <p:nvPr/>
        </p:nvSpPr>
        <p:spPr>
          <a:xfrm>
            <a:off x="1574800" y="1893083"/>
            <a:ext cx="3683000" cy="18161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sym typeface="Arial"/>
              </a:rPr>
              <a:t>Concentration</a:t>
            </a:r>
            <a:r>
              <a:rPr kumimoji="0" lang="en-US" sz="1800" b="0" i="0" u="none" strike="noStrike" kern="0" cap="none" spc="0" normalizeH="0" baseline="0" noProof="0">
                <a:ln>
                  <a:noFill/>
                </a:ln>
                <a:solidFill>
                  <a:srgbClr val="FFFFFF"/>
                </a:solidFill>
                <a:effectLst/>
                <a:uLnTx/>
                <a:uFillTx/>
                <a:latin typeface="Arial"/>
                <a:ea typeface="+mn-ea"/>
                <a:cs typeface="+mn-cs"/>
                <a:sym typeface="Arial"/>
              </a:rPr>
              <a:t> </a:t>
            </a:r>
            <a:r>
              <a:rPr kumimoji="0" lang="en-US" sz="1800" b="1" i="0" u="none" strike="noStrike" kern="0" cap="none" spc="0" normalizeH="0" baseline="0" noProof="0">
                <a:ln>
                  <a:noFill/>
                </a:ln>
                <a:solidFill>
                  <a:srgbClr val="FFFFFF"/>
                </a:solidFill>
                <a:effectLst/>
                <a:uLnTx/>
                <a:uFillTx/>
                <a:latin typeface="Arial"/>
                <a:ea typeface="+mn-ea"/>
                <a:cs typeface="+mn-cs"/>
                <a:sym typeface="Arial"/>
              </a:rPr>
              <a:t>measures (CR4)</a:t>
            </a:r>
          </a:p>
        </p:txBody>
      </p:sp>
      <p:sp>
        <p:nvSpPr>
          <p:cNvPr id="7" name="Oval 6">
            <a:extLst>
              <a:ext uri="{FF2B5EF4-FFF2-40B4-BE49-F238E27FC236}">
                <a16:creationId xmlns:a16="http://schemas.microsoft.com/office/drawing/2014/main" id="{598CF052-E34C-1A83-9CA7-3800525ABF0D}"/>
              </a:ext>
            </a:extLst>
          </p:cNvPr>
          <p:cNvSpPr/>
          <p:nvPr/>
        </p:nvSpPr>
        <p:spPr>
          <a:xfrm>
            <a:off x="3841750" y="4636283"/>
            <a:ext cx="3683000" cy="18161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Business dynamism</a:t>
            </a:r>
            <a:endParaRPr kumimoji="0" lang="en-US" sz="11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Oval 7">
            <a:extLst>
              <a:ext uri="{FF2B5EF4-FFF2-40B4-BE49-F238E27FC236}">
                <a16:creationId xmlns:a16="http://schemas.microsoft.com/office/drawing/2014/main" id="{8A2C5ECF-FAE9-624D-9EBD-86E015EF566F}"/>
              </a:ext>
            </a:extLst>
          </p:cNvPr>
          <p:cNvSpPr/>
          <p:nvPr/>
        </p:nvSpPr>
        <p:spPr>
          <a:xfrm>
            <a:off x="6553200" y="1906566"/>
            <a:ext cx="3683000" cy="18161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mn-ea"/>
                <a:cs typeface="+mn-cs"/>
                <a:sym typeface="Arial"/>
              </a:rPr>
              <a:t>Markups and profits</a:t>
            </a:r>
            <a:endParaRPr kumimoji="0" lang="en-US" sz="1100" b="1"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Graphic 11" descr="Transfer with solid fill">
            <a:extLst>
              <a:ext uri="{FF2B5EF4-FFF2-40B4-BE49-F238E27FC236}">
                <a16:creationId xmlns:a16="http://schemas.microsoft.com/office/drawing/2014/main" id="{C9F6E29C-D5AC-CAFC-8879-3F0D3425CB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16550" y="2343933"/>
            <a:ext cx="914400" cy="914400"/>
          </a:xfrm>
          <a:prstGeom prst="rect">
            <a:avLst/>
          </a:prstGeom>
        </p:spPr>
      </p:pic>
      <p:pic>
        <p:nvPicPr>
          <p:cNvPr id="13" name="Graphic 12" descr="Transfer with solid fill">
            <a:extLst>
              <a:ext uri="{FF2B5EF4-FFF2-40B4-BE49-F238E27FC236}">
                <a16:creationId xmlns:a16="http://schemas.microsoft.com/office/drawing/2014/main" id="{708F43CA-E550-D006-2DA9-A4653A561C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195344">
            <a:off x="3924300" y="3804041"/>
            <a:ext cx="914400" cy="914400"/>
          </a:xfrm>
          <a:prstGeom prst="rect">
            <a:avLst/>
          </a:prstGeom>
        </p:spPr>
      </p:pic>
      <p:pic>
        <p:nvPicPr>
          <p:cNvPr id="14" name="Graphic 13" descr="Transfer with solid fill">
            <a:extLst>
              <a:ext uri="{FF2B5EF4-FFF2-40B4-BE49-F238E27FC236}">
                <a16:creationId xmlns:a16="http://schemas.microsoft.com/office/drawing/2014/main" id="{5EC10EB5-D337-B934-DEFD-A1ACF5A618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7655513">
            <a:off x="6700672" y="3785738"/>
            <a:ext cx="914400" cy="914400"/>
          </a:xfrm>
          <a:prstGeom prst="rect">
            <a:avLst/>
          </a:prstGeom>
        </p:spPr>
      </p:pic>
    </p:spTree>
    <p:extLst>
      <p:ext uri="{BB962C8B-B14F-4D97-AF65-F5344CB8AC3E}">
        <p14:creationId xmlns:p14="http://schemas.microsoft.com/office/powerpoint/2010/main" val="219984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DC7501-36EE-4E44-AB16-5C49D6D22DC0}"/>
              </a:ext>
            </a:extLst>
          </p:cNvPr>
          <p:cNvSpPr>
            <a:spLocks noGrp="1"/>
          </p:cNvSpPr>
          <p:nvPr>
            <p:ph type="body" sz="quarter" idx="13"/>
          </p:nvPr>
        </p:nvSpPr>
        <p:spPr/>
        <p:txBody>
          <a:bodyPr/>
          <a:lstStyle/>
          <a:p>
            <a:endParaRPr lang="de-DE" dirty="0"/>
          </a:p>
        </p:txBody>
      </p:sp>
      <p:sp>
        <p:nvSpPr>
          <p:cNvPr id="2" name="Textplatzhalter 1">
            <a:extLst>
              <a:ext uri="{FF2B5EF4-FFF2-40B4-BE49-F238E27FC236}">
                <a16:creationId xmlns:a16="http://schemas.microsoft.com/office/drawing/2014/main" id="{3DA0F825-DFC7-3EC6-0281-0A387395D6E8}"/>
              </a:ext>
            </a:extLst>
          </p:cNvPr>
          <p:cNvSpPr txBox="1">
            <a:spLocks/>
          </p:cNvSpPr>
          <p:nvPr/>
        </p:nvSpPr>
        <p:spPr>
          <a:xfrm>
            <a:off x="0" y="0"/>
            <a:ext cx="12192000" cy="6858000"/>
          </a:xfrm>
        </p:spPr>
        <p:txBody>
          <a:bodyPr wrap="none" lIns="0" tIns="0" rIns="0" anchor="ctr" anchorCtr="0"/>
          <a:lstStyle>
            <a:lvl1pPr marL="0" indent="0" algn="l" defTabSz="457200" rtl="0" eaLnBrk="1" fontAlgn="base" hangingPunct="1">
              <a:lnSpc>
                <a:spcPct val="100000"/>
              </a:lnSpc>
              <a:spcBef>
                <a:spcPct val="0"/>
              </a:spcBef>
              <a:spcAft>
                <a:spcPts val="1000"/>
              </a:spcAft>
              <a:buClr>
                <a:schemeClr val="tx2"/>
              </a:buClr>
              <a:buSzPct val="85000"/>
              <a:buFont typeface="Arial" pitchFamily="-65" charset="0"/>
              <a:buNone/>
              <a:defRPr sz="1600" b="0" i="0" kern="1200">
                <a:solidFill>
                  <a:srgbClr val="FFFFFF"/>
                </a:solidFill>
                <a:latin typeface="Constantia"/>
                <a:ea typeface="ＭＳ Ｐゴシック" pitchFamily="-65" charset="-128"/>
                <a:cs typeface="Constantia"/>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None/>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None/>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None/>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None/>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rgbClr val="008080"/>
                </a:solidFill>
                <a:latin typeface="Calibri" pitchFamily="34" charset="0"/>
              </a:rPr>
              <a:t>The state of competition in the EU</a:t>
            </a:r>
            <a:endParaRPr lang="en-US" sz="2400" dirty="0">
              <a:solidFill>
                <a:srgbClr val="008080"/>
              </a:solidFill>
              <a:latin typeface="Calibri" pitchFamily="34" charset="0"/>
            </a:endParaRPr>
          </a:p>
        </p:txBody>
      </p:sp>
    </p:spTree>
    <p:extLst>
      <p:ext uri="{BB962C8B-B14F-4D97-AF65-F5344CB8AC3E}">
        <p14:creationId xmlns:p14="http://schemas.microsoft.com/office/powerpoint/2010/main" val="117846834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F3EC63-A150-FE24-5D00-83E306FCF60A}"/>
              </a:ext>
            </a:extLst>
          </p:cNvPr>
          <p:cNvSpPr/>
          <p:nvPr/>
        </p:nvSpPr>
        <p:spPr>
          <a:xfrm>
            <a:off x="6669219" y="1736946"/>
            <a:ext cx="5300532" cy="475946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6E1C7AB3-70C0-ED9B-4F67-E4C5A287269C}"/>
              </a:ext>
            </a:extLst>
          </p:cNvPr>
          <p:cNvSpPr/>
          <p:nvPr/>
        </p:nvSpPr>
        <p:spPr>
          <a:xfrm>
            <a:off x="844549" y="1736947"/>
            <a:ext cx="5260345" cy="4759464"/>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Slide Number Placeholder 1">
            <a:extLst>
              <a:ext uri="{FF2B5EF4-FFF2-40B4-BE49-F238E27FC236}">
                <a16:creationId xmlns:a16="http://schemas.microsoft.com/office/drawing/2014/main" id="{B84E1816-5F48-55C9-9AC5-06E63D5DD623}"/>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767676"/>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GB" sz="1200" b="0" i="0" u="none" strike="noStrike" kern="0" cap="none" spc="0" normalizeH="0" baseline="0" noProof="0">
              <a:ln>
                <a:noFill/>
              </a:ln>
              <a:solidFill>
                <a:srgbClr val="767676"/>
              </a:solidFill>
              <a:effectLst/>
              <a:uLnTx/>
              <a:uFillTx/>
              <a:latin typeface="Arial"/>
              <a:cs typeface="Arial"/>
              <a:sym typeface="Arial"/>
            </a:endParaRPr>
          </a:p>
        </p:txBody>
      </p:sp>
      <p:sp>
        <p:nvSpPr>
          <p:cNvPr id="3" name="Title 2">
            <a:extLst>
              <a:ext uri="{FF2B5EF4-FFF2-40B4-BE49-F238E27FC236}">
                <a16:creationId xmlns:a16="http://schemas.microsoft.com/office/drawing/2014/main" id="{9500E7FD-D767-4424-FD37-0FBE40A50145}"/>
              </a:ext>
            </a:extLst>
          </p:cNvPr>
          <p:cNvSpPr>
            <a:spLocks noGrp="1"/>
          </p:cNvSpPr>
          <p:nvPr>
            <p:ph type="title"/>
          </p:nvPr>
        </p:nvSpPr>
        <p:spPr/>
        <p:txBody>
          <a:bodyPr/>
          <a:lstStyle/>
          <a:p>
            <a:r>
              <a:rPr lang="fr-BE" b="1" dirty="0"/>
              <a:t>M</a:t>
            </a:r>
            <a:r>
              <a:rPr lang="en-US" b="1" dirty="0" err="1"/>
              <a:t>easuring</a:t>
            </a:r>
            <a:r>
              <a:rPr lang="en-US" b="1" dirty="0"/>
              <a:t> concentration</a:t>
            </a:r>
            <a:endParaRPr lang="en-IE" b="1" dirty="0"/>
          </a:p>
        </p:txBody>
      </p:sp>
      <p:sp>
        <p:nvSpPr>
          <p:cNvPr id="4" name="Text Placeholder 3">
            <a:extLst>
              <a:ext uri="{FF2B5EF4-FFF2-40B4-BE49-F238E27FC236}">
                <a16:creationId xmlns:a16="http://schemas.microsoft.com/office/drawing/2014/main" id="{BF0B0494-ED47-6090-E856-DEF701D89DD0}"/>
              </a:ext>
            </a:extLst>
          </p:cNvPr>
          <p:cNvSpPr>
            <a:spLocks noGrp="1"/>
          </p:cNvSpPr>
          <p:nvPr>
            <p:ph type="body" idx="1"/>
          </p:nvPr>
        </p:nvSpPr>
        <p:spPr>
          <a:xfrm>
            <a:off x="894072" y="1825625"/>
            <a:ext cx="5081278" cy="4670786"/>
          </a:xfrm>
        </p:spPr>
        <p:txBody>
          <a:bodyPr/>
          <a:lstStyle/>
          <a:p>
            <a:pPr marL="76200" indent="0">
              <a:buNone/>
            </a:pPr>
            <a:r>
              <a:rPr lang="en-US" b="1" u="sng" dirty="0">
                <a:solidFill>
                  <a:schemeClr val="accent4">
                    <a:lumMod val="75000"/>
                  </a:schemeClr>
                </a:solidFill>
              </a:rPr>
              <a:t>Industry level</a:t>
            </a:r>
            <a:br>
              <a:rPr lang="en-US" b="1" dirty="0">
                <a:solidFill>
                  <a:schemeClr val="tx1"/>
                </a:solidFill>
              </a:rPr>
            </a:br>
            <a:endParaRPr lang="en-US" sz="2000" dirty="0"/>
          </a:p>
          <a:p>
            <a:r>
              <a:rPr lang="en-US" sz="2000" dirty="0"/>
              <a:t>“Industries”: </a:t>
            </a:r>
          </a:p>
          <a:p>
            <a:pPr lvl="1">
              <a:spcBef>
                <a:spcPts val="600"/>
              </a:spcBef>
            </a:pPr>
            <a:r>
              <a:rPr lang="en-US" sz="1600" dirty="0"/>
              <a:t>defined relatively broadly, based on supply/production perspective</a:t>
            </a:r>
          </a:p>
          <a:p>
            <a:pPr>
              <a:spcBef>
                <a:spcPts val="600"/>
              </a:spcBef>
            </a:pPr>
            <a:r>
              <a:rPr lang="en-US" sz="2000" dirty="0"/>
              <a:t>CR4 based on </a:t>
            </a:r>
            <a:r>
              <a:rPr lang="en-US" sz="2000" b="1" dirty="0">
                <a:solidFill>
                  <a:schemeClr val="accent4">
                    <a:lumMod val="75000"/>
                  </a:schemeClr>
                </a:solidFill>
              </a:rPr>
              <a:t>production shares</a:t>
            </a:r>
          </a:p>
          <a:p>
            <a:pPr lvl="1">
              <a:spcBef>
                <a:spcPts val="600"/>
              </a:spcBef>
            </a:pPr>
            <a:r>
              <a:rPr lang="en-US" sz="1600" dirty="0"/>
              <a:t>within individual country (or collection of countries). But: what about imports/exports?</a:t>
            </a:r>
            <a:br>
              <a:rPr lang="en-US" sz="1600" dirty="0"/>
            </a:br>
            <a:endParaRPr lang="en-US" sz="2000" dirty="0"/>
          </a:p>
          <a:p>
            <a:pPr marL="558800" lvl="1" indent="0">
              <a:spcBef>
                <a:spcPts val="600"/>
              </a:spcBef>
              <a:buNone/>
            </a:pPr>
            <a:r>
              <a:rPr lang="en-US" dirty="0"/>
              <a:t>	OECD (Calligaris et al. (2024))</a:t>
            </a:r>
            <a:r>
              <a:rPr lang="en-150" dirty="0"/>
              <a:t>:</a:t>
            </a:r>
          </a:p>
          <a:p>
            <a:pPr lvl="2">
              <a:spcBef>
                <a:spcPts val="600"/>
              </a:spcBef>
            </a:pPr>
            <a:r>
              <a:rPr lang="en-150" sz="1600" dirty="0"/>
              <a:t>Industries </a:t>
            </a:r>
            <a:r>
              <a:rPr lang="en-US" sz="1600" dirty="0"/>
              <a:t>assessed </a:t>
            </a:r>
            <a:r>
              <a:rPr lang="en-150" sz="1600" dirty="0"/>
              <a:t>at </a:t>
            </a:r>
            <a:r>
              <a:rPr lang="en-150" sz="1600" dirty="0">
                <a:solidFill>
                  <a:schemeClr val="accent4">
                    <a:lumMod val="75000"/>
                  </a:schemeClr>
                </a:solidFill>
              </a:rPr>
              <a:t>3-digit</a:t>
            </a:r>
            <a:r>
              <a:rPr lang="en-150" sz="1600" dirty="0"/>
              <a:t> NACE level </a:t>
            </a:r>
            <a:r>
              <a:rPr lang="en-US" sz="1600" dirty="0"/>
              <a:t>(i.e. more granular)</a:t>
            </a:r>
          </a:p>
          <a:p>
            <a:pPr lvl="2">
              <a:spcBef>
                <a:spcPts val="600"/>
              </a:spcBef>
            </a:pPr>
            <a:r>
              <a:rPr lang="en-US" sz="1600" dirty="0"/>
              <a:t>Industries classified into</a:t>
            </a:r>
            <a:r>
              <a:rPr lang="en-150" sz="1600" dirty="0"/>
              <a:t>: </a:t>
            </a:r>
            <a:r>
              <a:rPr lang="en-150" sz="1600" dirty="0">
                <a:solidFill>
                  <a:schemeClr val="accent4">
                    <a:lumMod val="75000"/>
                  </a:schemeClr>
                </a:solidFill>
              </a:rPr>
              <a:t>Domestic, European, Global</a:t>
            </a:r>
            <a:br>
              <a:rPr lang="en-US" sz="2000" dirty="0"/>
            </a:br>
            <a:endParaRPr lang="en-US" sz="1600" dirty="0"/>
          </a:p>
        </p:txBody>
      </p:sp>
      <p:sp>
        <p:nvSpPr>
          <p:cNvPr id="6" name="Text Placeholder 3">
            <a:extLst>
              <a:ext uri="{FF2B5EF4-FFF2-40B4-BE49-F238E27FC236}">
                <a16:creationId xmlns:a16="http://schemas.microsoft.com/office/drawing/2014/main" id="{AB692865-7058-E37E-CB05-754348F9BEBF}"/>
              </a:ext>
            </a:extLst>
          </p:cNvPr>
          <p:cNvSpPr txBox="1">
            <a:spLocks/>
          </p:cNvSpPr>
          <p:nvPr/>
        </p:nvSpPr>
        <p:spPr>
          <a:xfrm>
            <a:off x="6908800" y="1825625"/>
            <a:ext cx="5143500" cy="46707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eaLnBrk="1" hangingPunct="1">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eaLnBrk="1" hangingPunct="1">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eaLnBrk="1" hangingPunct="1">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eaLnBrk="1" hangingPunct="1">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eaLnBrk="1" hangingPunct="1">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marR="0" lvl="0" indent="0" algn="l" defTabSz="914400" rtl="0" eaLnBrk="1" fontAlgn="auto" latinLnBrk="0" hangingPunct="1">
              <a:lnSpc>
                <a:spcPct val="100000"/>
              </a:lnSpc>
              <a:spcBef>
                <a:spcPts val="0"/>
              </a:spcBef>
              <a:spcAft>
                <a:spcPts val="0"/>
              </a:spcAft>
              <a:buClr>
                <a:srgbClr val="034EA2"/>
              </a:buClr>
              <a:buSzPts val="2400"/>
              <a:buFont typeface="Arial"/>
              <a:buNone/>
              <a:tabLst/>
              <a:defRPr/>
            </a:pPr>
            <a:r>
              <a:rPr kumimoji="0" lang="en-US" sz="2400" b="1" i="0" u="sng" strike="noStrike" kern="0" cap="none" spc="0" normalizeH="0" baseline="0" noProof="0" dirty="0">
                <a:ln>
                  <a:noFill/>
                </a:ln>
                <a:solidFill>
                  <a:srgbClr val="1EC08A">
                    <a:lumMod val="75000"/>
                  </a:srgbClr>
                </a:solidFill>
                <a:effectLst/>
                <a:uLnTx/>
                <a:uFillTx/>
                <a:latin typeface="Arial"/>
                <a:cs typeface="Arial"/>
                <a:sym typeface="Arial"/>
              </a:rPr>
              <a:t>Market </a:t>
            </a:r>
            <a:r>
              <a:rPr kumimoji="0" lang="en-US" sz="2400" b="1" i="0" u="sng" strike="noStrike" kern="0" cap="none" spc="0" normalizeH="0" baseline="0" noProof="0">
                <a:ln>
                  <a:noFill/>
                </a:ln>
                <a:solidFill>
                  <a:srgbClr val="1EC08A">
                    <a:lumMod val="75000"/>
                  </a:srgbClr>
                </a:solidFill>
                <a:effectLst/>
                <a:uLnTx/>
                <a:uFillTx/>
                <a:latin typeface="Arial"/>
                <a:cs typeface="Arial"/>
                <a:sym typeface="Arial"/>
              </a:rPr>
              <a:t>level</a:t>
            </a:r>
            <a:br>
              <a:rPr kumimoji="0" lang="en-US" sz="2400" b="1" i="0" u="none" strike="noStrike" kern="0" cap="none" spc="0" normalizeH="0" baseline="0" noProof="0">
                <a:ln>
                  <a:noFill/>
                </a:ln>
                <a:solidFill>
                  <a:srgbClr val="1EC08A">
                    <a:lumMod val="75000"/>
                  </a:srgbClr>
                </a:solidFill>
                <a:effectLst/>
                <a:uLnTx/>
                <a:uFillTx/>
                <a:latin typeface="Arial"/>
                <a:cs typeface="Arial"/>
                <a:sym typeface="Arial"/>
              </a:rPr>
            </a:br>
            <a:endParaRPr kumimoji="0" lang="en-US" sz="2000" b="0" i="0" u="none" strike="noStrike" kern="0" cap="none" spc="0" normalizeH="0" baseline="0" noProof="0" dirty="0">
              <a:ln>
                <a:noFill/>
              </a:ln>
              <a:solidFill>
                <a:srgbClr val="1EC08A">
                  <a:lumMod val="75000"/>
                </a:srgbClr>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34EA2"/>
              </a:buClr>
              <a:buSzPts val="2400"/>
              <a:buFont typeface="Arial"/>
              <a:buChar char="•"/>
              <a:tabLst/>
              <a:defRPr/>
            </a:pPr>
            <a:r>
              <a:rPr kumimoji="0" lang="en-US" sz="2000" b="0" i="0" u="none" strike="noStrike" kern="0" cap="none" spc="0" normalizeH="0" baseline="0" noProof="0" dirty="0">
                <a:ln>
                  <a:noFill/>
                </a:ln>
                <a:solidFill>
                  <a:srgbClr val="4D4D4D"/>
                </a:solidFill>
                <a:effectLst/>
                <a:uLnTx/>
                <a:uFillTx/>
                <a:latin typeface="Arial"/>
                <a:cs typeface="Arial"/>
                <a:sym typeface="Arial"/>
              </a:rPr>
              <a:t>“Markets”:</a:t>
            </a:r>
          </a:p>
          <a:p>
            <a:pPr marL="914400" marR="0" lvl="1" indent="-355600" algn="l" defTabSz="914400" rtl="0" eaLnBrk="1" fontAlgn="auto" latinLnBrk="0" hangingPunct="1">
              <a:lnSpc>
                <a:spcPct val="100000"/>
              </a:lnSpc>
              <a:spcBef>
                <a:spcPts val="600"/>
              </a:spcBef>
              <a:spcAft>
                <a:spcPts val="0"/>
              </a:spcAft>
              <a:buClr>
                <a:srgbClr val="034EA2"/>
              </a:buClr>
              <a:buSzPts val="2000"/>
              <a:buFont typeface="Arial"/>
              <a:buChar char="•"/>
              <a:tabLst/>
              <a:defRPr/>
            </a:pPr>
            <a:r>
              <a:rPr kumimoji="0" lang="en-US" sz="1600" b="0" i="0" u="none" strike="noStrike" kern="0" cap="none" spc="0" normalizeH="0" baseline="0" noProof="0" dirty="0">
                <a:ln>
                  <a:noFill/>
                </a:ln>
                <a:solidFill>
                  <a:srgbClr val="4D4D4D"/>
                </a:solidFill>
                <a:effectLst/>
                <a:uLnTx/>
                <a:uFillTx/>
                <a:latin typeface="Arial"/>
                <a:cs typeface="Arial"/>
                <a:sym typeface="Arial"/>
              </a:rPr>
              <a:t>defined more narrowly, based on customer perspective (cf. antitrust)</a:t>
            </a:r>
            <a:endParaRPr kumimoji="0" lang="en-US" sz="1200" b="0" i="0" u="none" strike="noStrike" kern="0" cap="none" spc="0" normalizeH="0" baseline="0" noProof="0" dirty="0">
              <a:ln>
                <a:noFill/>
              </a:ln>
              <a:solidFill>
                <a:srgbClr val="4D4D4D"/>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600"/>
              </a:spcBef>
              <a:spcAft>
                <a:spcPts val="0"/>
              </a:spcAft>
              <a:buClr>
                <a:srgbClr val="034EA2"/>
              </a:buClr>
              <a:buSzPts val="2400"/>
              <a:buFont typeface="Arial"/>
              <a:buChar char="•"/>
              <a:tabLst/>
              <a:defRPr/>
            </a:pPr>
            <a:r>
              <a:rPr kumimoji="0" lang="en-US" sz="2000" b="0" i="0" u="none" strike="noStrike" kern="0" cap="none" spc="0" normalizeH="0" baseline="0" noProof="0" dirty="0">
                <a:ln>
                  <a:noFill/>
                </a:ln>
                <a:solidFill>
                  <a:srgbClr val="4D4D4D"/>
                </a:solidFill>
                <a:effectLst/>
                <a:uLnTx/>
                <a:uFillTx/>
                <a:latin typeface="Arial"/>
                <a:cs typeface="Arial"/>
                <a:sym typeface="Arial"/>
              </a:rPr>
              <a:t>CR4 based on </a:t>
            </a:r>
            <a:r>
              <a:rPr kumimoji="0" lang="en-US" sz="2000" b="1" i="0" u="none" strike="noStrike" kern="0" cap="none" spc="0" normalizeH="0" baseline="0" noProof="0" dirty="0">
                <a:ln>
                  <a:noFill/>
                </a:ln>
                <a:solidFill>
                  <a:srgbClr val="1EC08A">
                    <a:lumMod val="75000"/>
                  </a:srgbClr>
                </a:solidFill>
                <a:effectLst/>
                <a:uLnTx/>
                <a:uFillTx/>
                <a:latin typeface="Arial"/>
                <a:cs typeface="Arial"/>
                <a:sym typeface="Arial"/>
              </a:rPr>
              <a:t>market shares</a:t>
            </a:r>
          </a:p>
          <a:p>
            <a:pPr marL="457200" marR="0" lvl="0" indent="-381000" algn="l" defTabSz="914400" rtl="0" eaLnBrk="1" fontAlgn="auto" latinLnBrk="0" hangingPunct="1">
              <a:lnSpc>
                <a:spcPct val="100000"/>
              </a:lnSpc>
              <a:spcBef>
                <a:spcPts val="600"/>
              </a:spcBef>
              <a:spcAft>
                <a:spcPts val="0"/>
              </a:spcAft>
              <a:buClr>
                <a:srgbClr val="034EA2"/>
              </a:buClr>
              <a:buSzPts val="2400"/>
              <a:buFont typeface="Arial"/>
              <a:buChar char="•"/>
              <a:tabLst/>
              <a:defRPr/>
            </a:pPr>
            <a:endParaRPr kumimoji="0" lang="en-US" sz="2000" b="0" i="0" u="none" strike="noStrike" kern="0" cap="none" spc="0" normalizeH="0" baseline="0" noProof="0" dirty="0">
              <a:ln>
                <a:noFill/>
              </a:ln>
              <a:solidFill>
                <a:srgbClr val="4D4D4D"/>
              </a:solidFill>
              <a:effectLst/>
              <a:uLnTx/>
              <a:uFillTx/>
              <a:latin typeface="Arial"/>
              <a:cs typeface="Arial"/>
              <a:sym typeface="Arial"/>
            </a:endParaRPr>
          </a:p>
          <a:p>
            <a:pPr marL="558800" marR="0" lvl="1" indent="0" algn="l" defTabSz="914400" rtl="0" eaLnBrk="1" fontAlgn="auto" latinLnBrk="0" hangingPunct="1">
              <a:lnSpc>
                <a:spcPct val="100000"/>
              </a:lnSpc>
              <a:spcBef>
                <a:spcPts val="600"/>
              </a:spcBef>
              <a:spcAft>
                <a:spcPts val="0"/>
              </a:spcAft>
              <a:buClr>
                <a:srgbClr val="034EA2"/>
              </a:buClr>
              <a:buSzPts val="2000"/>
              <a:buFont typeface="Arial"/>
              <a:buNone/>
              <a:tabLst/>
              <a:defRPr/>
            </a:pPr>
            <a:endParaRPr kumimoji="0" lang="en-US" sz="2000" b="0" i="0" u="none" strike="noStrike" kern="0" cap="none" spc="0" normalizeH="0" baseline="0" noProof="0" dirty="0">
              <a:ln>
                <a:noFill/>
              </a:ln>
              <a:solidFill>
                <a:srgbClr val="4D4D4D"/>
              </a:solidFill>
              <a:effectLst/>
              <a:uLnTx/>
              <a:uFillTx/>
              <a:latin typeface="Arial"/>
              <a:cs typeface="Arial"/>
              <a:sym typeface="Arial"/>
            </a:endParaRPr>
          </a:p>
          <a:p>
            <a:pPr marL="558800" marR="0" lvl="1" indent="0" algn="l" defTabSz="914400" rtl="0" eaLnBrk="1" fontAlgn="auto" latinLnBrk="0" hangingPunct="1">
              <a:lnSpc>
                <a:spcPct val="100000"/>
              </a:lnSpc>
              <a:spcBef>
                <a:spcPts val="600"/>
              </a:spcBef>
              <a:spcAft>
                <a:spcPts val="0"/>
              </a:spcAft>
              <a:buClr>
                <a:srgbClr val="034EA2"/>
              </a:buClr>
              <a:buSzPts val="2000"/>
              <a:buFont typeface="Arial"/>
              <a:buNone/>
              <a:tabLst/>
              <a:defRPr/>
            </a:pPr>
            <a:br>
              <a:rPr kumimoji="0" lang="en-US" sz="1000" b="0" i="0" u="none" strike="noStrike" kern="0" cap="none" spc="0" normalizeH="0" baseline="0" noProof="0" dirty="0">
                <a:ln>
                  <a:noFill/>
                </a:ln>
                <a:solidFill>
                  <a:srgbClr val="4D4D4D"/>
                </a:solidFill>
                <a:effectLst/>
                <a:uLnTx/>
                <a:uFillTx/>
                <a:latin typeface="Arial"/>
                <a:cs typeface="Arial"/>
                <a:sym typeface="Arial"/>
              </a:rPr>
            </a:br>
            <a:r>
              <a:rPr kumimoji="0" lang="en-US" sz="1000" b="0" i="0" u="none" strike="noStrike" kern="0" cap="none" spc="0" normalizeH="0" baseline="0" noProof="0" dirty="0">
                <a:ln>
                  <a:noFill/>
                </a:ln>
                <a:solidFill>
                  <a:srgbClr val="4D4D4D"/>
                </a:solidFill>
                <a:effectLst/>
                <a:uLnTx/>
                <a:uFillTx/>
                <a:latin typeface="Arial"/>
                <a:cs typeface="Arial"/>
                <a:sym typeface="Arial"/>
              </a:rPr>
              <a:t>	</a:t>
            </a:r>
            <a:r>
              <a:rPr kumimoji="0" lang="en-US" sz="2000" b="0" i="0" u="none" strike="noStrike" kern="0" cap="none" spc="0" normalizeH="0" baseline="0" noProof="0" dirty="0">
                <a:ln>
                  <a:noFill/>
                </a:ln>
                <a:solidFill>
                  <a:srgbClr val="4D4D4D"/>
                </a:solidFill>
                <a:effectLst/>
                <a:uLnTx/>
                <a:uFillTx/>
                <a:latin typeface="Arial"/>
                <a:cs typeface="Arial"/>
                <a:sym typeface="Arial"/>
              </a:rPr>
              <a:t>Inhouse work on novel dataset </a:t>
            </a:r>
            <a:br>
              <a:rPr kumimoji="0" lang="en-US" sz="2000" b="0" i="0" u="none" strike="noStrike" kern="0" cap="none" spc="0" normalizeH="0" baseline="0" noProof="0" dirty="0">
                <a:ln>
                  <a:noFill/>
                </a:ln>
                <a:solidFill>
                  <a:srgbClr val="1EC08A">
                    <a:lumMod val="75000"/>
                  </a:srgbClr>
                </a:solidFill>
                <a:effectLst/>
                <a:uLnTx/>
                <a:uFillTx/>
                <a:latin typeface="Arial"/>
                <a:cs typeface="Arial"/>
                <a:sym typeface="Arial"/>
              </a:rPr>
            </a:br>
            <a:r>
              <a:rPr kumimoji="0" lang="en-US" sz="2000" b="0" i="0" u="none" strike="noStrike" kern="0" cap="none" spc="0" normalizeH="0" baseline="0" noProof="0" dirty="0">
                <a:ln>
                  <a:noFill/>
                </a:ln>
                <a:solidFill>
                  <a:srgbClr val="1EC08A">
                    <a:lumMod val="75000"/>
                  </a:srgbClr>
                </a:solidFill>
                <a:effectLst/>
                <a:uLnTx/>
                <a:uFillTx/>
                <a:latin typeface="Arial"/>
                <a:cs typeface="Arial"/>
                <a:sym typeface="Arial"/>
              </a:rPr>
              <a:t>	</a:t>
            </a:r>
            <a:r>
              <a:rPr kumimoji="0" lang="en-US" sz="2000" b="0" i="0" u="none" strike="noStrike" kern="0" cap="none" spc="0" normalizeH="0" baseline="0" noProof="0" dirty="0">
                <a:ln>
                  <a:noFill/>
                </a:ln>
                <a:solidFill>
                  <a:srgbClr val="4D4D4D"/>
                </a:solidFill>
                <a:effectLst/>
                <a:uLnTx/>
                <a:uFillTx/>
                <a:latin typeface="Arial"/>
                <a:cs typeface="Arial"/>
                <a:sym typeface="Arial"/>
              </a:rPr>
              <a:t>of Euromonitor International</a:t>
            </a:r>
          </a:p>
          <a:p>
            <a:pPr marL="1371600" marR="0" lvl="2" indent="-342900" algn="l" defTabSz="914400" rtl="0" eaLnBrk="1" fontAlgn="auto" latinLnBrk="0" hangingPunct="1">
              <a:lnSpc>
                <a:spcPct val="100000"/>
              </a:lnSpc>
              <a:spcBef>
                <a:spcPts val="600"/>
              </a:spcBef>
              <a:spcAft>
                <a:spcPts val="0"/>
              </a:spcAft>
              <a:buClr>
                <a:srgbClr val="034EA2"/>
              </a:buClr>
              <a:buSzPts val="1800"/>
              <a:buFont typeface="Arial"/>
              <a:buChar char="•"/>
              <a:tabLst/>
              <a:defRPr/>
            </a:pPr>
            <a:r>
              <a:rPr kumimoji="0" lang="en-US" sz="1600" b="0" i="0" u="none" strike="noStrike" kern="0" cap="none" spc="0" normalizeH="0" baseline="0" noProof="0" dirty="0">
                <a:ln>
                  <a:noFill/>
                </a:ln>
                <a:solidFill>
                  <a:srgbClr val="1EC08A">
                    <a:lumMod val="75000"/>
                  </a:srgbClr>
                </a:solidFill>
                <a:effectLst/>
                <a:uLnTx/>
                <a:uFillTx/>
                <a:latin typeface="Arial"/>
                <a:cs typeface="Arial"/>
                <a:sym typeface="Arial"/>
              </a:rPr>
              <a:t>Market sales (at brand level) </a:t>
            </a:r>
            <a:r>
              <a:rPr kumimoji="0" lang="en-US" sz="1600" b="0" i="0" u="none" strike="noStrike" kern="0" cap="none" spc="0" normalizeH="0" baseline="0" noProof="0" dirty="0">
                <a:ln>
                  <a:noFill/>
                </a:ln>
                <a:solidFill>
                  <a:srgbClr val="4D4D4D"/>
                </a:solidFill>
                <a:effectLst/>
                <a:uLnTx/>
                <a:uFillTx/>
                <a:latin typeface="Arial"/>
                <a:cs typeface="Arial"/>
                <a:sym typeface="Arial"/>
              </a:rPr>
              <a:t>of consumer products </a:t>
            </a:r>
          </a:p>
          <a:p>
            <a:pPr marL="1371600" marR="0" lvl="2" indent="-342900" algn="l" defTabSz="914400" rtl="0" eaLnBrk="1" fontAlgn="auto" latinLnBrk="0" hangingPunct="1">
              <a:lnSpc>
                <a:spcPct val="100000"/>
              </a:lnSpc>
              <a:spcBef>
                <a:spcPts val="600"/>
              </a:spcBef>
              <a:spcAft>
                <a:spcPts val="0"/>
              </a:spcAft>
              <a:buClr>
                <a:srgbClr val="034EA2"/>
              </a:buClr>
              <a:buSzPts val="1800"/>
              <a:buFont typeface="Arial"/>
              <a:buChar char="•"/>
              <a:tabLst/>
              <a:defRPr/>
            </a:pPr>
            <a:r>
              <a:rPr kumimoji="0" lang="en-US" sz="1600" b="0" i="0" u="none" strike="noStrike" kern="0" cap="none" spc="0" normalizeH="0" baseline="0" noProof="0" dirty="0">
                <a:ln>
                  <a:noFill/>
                </a:ln>
                <a:solidFill>
                  <a:srgbClr val="4D4D4D"/>
                </a:solidFill>
                <a:effectLst/>
                <a:uLnTx/>
                <a:uFillTx/>
                <a:latin typeface="Arial"/>
                <a:cs typeface="Arial"/>
                <a:sym typeface="Arial"/>
              </a:rPr>
              <a:t>B2C only</a:t>
            </a:r>
          </a:p>
        </p:txBody>
      </p:sp>
      <p:sp>
        <p:nvSpPr>
          <p:cNvPr id="5" name="TextBox 4">
            <a:extLst>
              <a:ext uri="{FF2B5EF4-FFF2-40B4-BE49-F238E27FC236}">
                <a16:creationId xmlns:a16="http://schemas.microsoft.com/office/drawing/2014/main" id="{744AF4C3-4449-FAD0-06F0-8B58335F29AB}"/>
              </a:ext>
            </a:extLst>
          </p:cNvPr>
          <p:cNvSpPr txBox="1"/>
          <p:nvPr/>
        </p:nvSpPr>
        <p:spPr>
          <a:xfrm>
            <a:off x="6128491" y="3731050"/>
            <a:ext cx="51713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none" strike="noStrike" kern="0" cap="none" spc="0" normalizeH="0" baseline="0" noProof="0">
                <a:ln>
                  <a:noFill/>
                </a:ln>
                <a:solidFill>
                  <a:srgbClr val="FFFFFF">
                    <a:lumMod val="65000"/>
                  </a:srgbClr>
                </a:solidFill>
                <a:effectLst/>
                <a:uLnTx/>
                <a:uFillTx/>
                <a:latin typeface="Arial"/>
                <a:cs typeface="Arial"/>
                <a:sym typeface="Arial"/>
              </a:rPr>
              <a:t>vs.</a:t>
            </a:r>
          </a:p>
        </p:txBody>
      </p:sp>
      <p:pic>
        <p:nvPicPr>
          <p:cNvPr id="8" name="Graphic 7" descr="Arrow Right with solid fill">
            <a:extLst>
              <a:ext uri="{FF2B5EF4-FFF2-40B4-BE49-F238E27FC236}">
                <a16:creationId xmlns:a16="http://schemas.microsoft.com/office/drawing/2014/main" id="{7C9DFFE8-8F54-823A-6161-54A17165F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2850" y="4616450"/>
            <a:ext cx="567882" cy="567882"/>
          </a:xfrm>
          <a:prstGeom prst="rect">
            <a:avLst/>
          </a:prstGeom>
        </p:spPr>
      </p:pic>
      <p:pic>
        <p:nvPicPr>
          <p:cNvPr id="13" name="Graphic 12" descr="Arrow Right with solid fill">
            <a:extLst>
              <a:ext uri="{FF2B5EF4-FFF2-40B4-BE49-F238E27FC236}">
                <a16:creationId xmlns:a16="http://schemas.microsoft.com/office/drawing/2014/main" id="{6E513FA4-A3A6-F37F-D44E-8686C4A744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20836" y="4622800"/>
            <a:ext cx="567882" cy="567882"/>
          </a:xfrm>
          <a:prstGeom prst="rect">
            <a:avLst/>
          </a:prstGeom>
        </p:spPr>
      </p:pic>
      <p:sp>
        <p:nvSpPr>
          <p:cNvPr id="7" name="TextBox 6">
            <a:extLst>
              <a:ext uri="{FF2B5EF4-FFF2-40B4-BE49-F238E27FC236}">
                <a16:creationId xmlns:a16="http://schemas.microsoft.com/office/drawing/2014/main" id="{C3D4DBAF-D795-8E66-FC52-5D92D8C310F8}"/>
              </a:ext>
            </a:extLst>
          </p:cNvPr>
          <p:cNvSpPr txBox="1"/>
          <p:nvPr/>
        </p:nvSpPr>
        <p:spPr>
          <a:xfrm>
            <a:off x="1166111" y="4528750"/>
            <a:ext cx="661359"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ED8D2F">
                    <a:lumMod val="75000"/>
                  </a:srgbClr>
                </a:solidFill>
                <a:effectLst/>
                <a:uLnTx/>
                <a:uFillTx/>
                <a:latin typeface="Arial"/>
                <a:cs typeface="Arial"/>
                <a:sym typeface="Arial"/>
              </a:rPr>
              <a:t>NEW</a:t>
            </a:r>
          </a:p>
        </p:txBody>
      </p:sp>
      <p:sp>
        <p:nvSpPr>
          <p:cNvPr id="9" name="TextBox 8">
            <a:extLst>
              <a:ext uri="{FF2B5EF4-FFF2-40B4-BE49-F238E27FC236}">
                <a16:creationId xmlns:a16="http://schemas.microsoft.com/office/drawing/2014/main" id="{C26C738D-3C9C-FE35-FDC6-3EC515B0DAE2}"/>
              </a:ext>
            </a:extLst>
          </p:cNvPr>
          <p:cNvSpPr txBox="1"/>
          <p:nvPr/>
        </p:nvSpPr>
        <p:spPr>
          <a:xfrm>
            <a:off x="7174097" y="4528750"/>
            <a:ext cx="661359"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1EC08A">
                    <a:lumMod val="75000"/>
                  </a:srgbClr>
                </a:solidFill>
                <a:effectLst/>
                <a:uLnTx/>
                <a:uFillTx/>
                <a:latin typeface="Arial"/>
                <a:cs typeface="Arial"/>
                <a:sym typeface="Arial"/>
              </a:rPr>
              <a:t>NEW</a:t>
            </a:r>
          </a:p>
        </p:txBody>
      </p:sp>
    </p:spTree>
    <p:extLst>
      <p:ext uri="{BB962C8B-B14F-4D97-AF65-F5344CB8AC3E}">
        <p14:creationId xmlns:p14="http://schemas.microsoft.com/office/powerpoint/2010/main" val="190557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199" y="1825624"/>
            <a:ext cx="3892551" cy="4218915"/>
          </a:xfrm>
          <a:solidFill>
            <a:schemeClr val="bg2"/>
          </a:solidFill>
          <a:ln w="12700">
            <a:solidFill>
              <a:schemeClr val="tx1"/>
            </a:solidFill>
          </a:ln>
        </p:spPr>
        <p:txBody>
          <a:bodyPr>
            <a:normAutofit/>
          </a:bodyPr>
          <a:lstStyle/>
          <a:p>
            <a:pPr>
              <a:spcAft>
                <a:spcPts val="600"/>
              </a:spcAft>
            </a:pPr>
            <a:r>
              <a:rPr lang="en-US" sz="2000" b="1" dirty="0"/>
              <a:t>Average industry CR4 </a:t>
            </a:r>
            <a:r>
              <a:rPr lang="en-US" sz="2000" dirty="0"/>
              <a:t>increased by </a:t>
            </a:r>
            <a:r>
              <a:rPr lang="en-US" sz="2000" b="1" dirty="0"/>
              <a:t>~5%</a:t>
            </a:r>
            <a:r>
              <a:rPr lang="en-US" sz="2000" dirty="0"/>
              <a:t>p.p. between 2000-2019</a:t>
            </a:r>
          </a:p>
          <a:p>
            <a:pPr>
              <a:spcAft>
                <a:spcPts val="600"/>
              </a:spcAft>
            </a:pPr>
            <a:r>
              <a:rPr lang="en-US" sz="2000" dirty="0"/>
              <a:t>Concentration levels and increases highest in</a:t>
            </a:r>
          </a:p>
          <a:p>
            <a:pPr lvl="1">
              <a:spcAft>
                <a:spcPts val="600"/>
              </a:spcAft>
            </a:pPr>
            <a:r>
              <a:rPr lang="en-US" dirty="0"/>
              <a:t>industries competing at the national level</a:t>
            </a:r>
          </a:p>
          <a:p>
            <a:pPr lvl="1">
              <a:spcAft>
                <a:spcPts val="600"/>
              </a:spcAft>
            </a:pPr>
            <a:r>
              <a:rPr lang="en-US" dirty="0"/>
              <a:t>and also in industries with high intangibles (ICT, brands, ..)</a:t>
            </a:r>
          </a:p>
          <a:p>
            <a:pPr marL="457200" lvl="1" indent="0">
              <a:spcAft>
                <a:spcPts val="600"/>
              </a:spcAft>
              <a:buNone/>
            </a:pPr>
            <a:endParaRPr lang="en-US" dirty="0"/>
          </a:p>
          <a:p>
            <a:pPr>
              <a:spcAft>
                <a:spcPts val="600"/>
              </a:spcAft>
            </a:pPr>
            <a:endParaRPr lang="en-US" dirty="0"/>
          </a:p>
          <a:p>
            <a:pPr>
              <a:spcAft>
                <a:spcPts val="600"/>
              </a:spcAft>
            </a:pPr>
            <a:endParaRPr lang="en-US" dirty="0"/>
          </a:p>
        </p:txBody>
      </p:sp>
      <p:sp>
        <p:nvSpPr>
          <p:cNvPr id="4" name="Title 3"/>
          <p:cNvSpPr>
            <a:spLocks noGrp="1"/>
          </p:cNvSpPr>
          <p:nvPr>
            <p:ph type="title"/>
          </p:nvPr>
        </p:nvSpPr>
        <p:spPr/>
        <p:txBody>
          <a:bodyPr/>
          <a:lstStyle/>
          <a:p>
            <a:r>
              <a:rPr lang="en-US" b="1"/>
              <a:t>Findings on industry </a:t>
            </a:r>
            <a:r>
              <a:rPr lang="en-150" b="1"/>
              <a:t>concentration</a:t>
            </a:r>
          </a:p>
        </p:txBody>
      </p:sp>
      <p:pic>
        <p:nvPicPr>
          <p:cNvPr id="9" name="Picture 8">
            <a:extLst>
              <a:ext uri="{FF2B5EF4-FFF2-40B4-BE49-F238E27FC236}">
                <a16:creationId xmlns:a16="http://schemas.microsoft.com/office/drawing/2014/main" id="{0B2F10F4-8BD9-2724-64C0-33EDECB2247A}"/>
              </a:ext>
            </a:extLst>
          </p:cNvPr>
          <p:cNvPicPr>
            <a:picLocks noChangeAspect="1"/>
          </p:cNvPicPr>
          <p:nvPr/>
        </p:nvPicPr>
        <p:blipFill>
          <a:blip r:embed="rId2"/>
          <a:stretch>
            <a:fillRect/>
          </a:stretch>
        </p:blipFill>
        <p:spPr>
          <a:xfrm>
            <a:off x="5102630" y="2136760"/>
            <a:ext cx="6251171" cy="3740727"/>
          </a:xfrm>
          <a:prstGeom prst="rect">
            <a:avLst/>
          </a:prstGeom>
        </p:spPr>
      </p:pic>
      <p:sp>
        <p:nvSpPr>
          <p:cNvPr id="10" name="TextBox 9">
            <a:extLst>
              <a:ext uri="{FF2B5EF4-FFF2-40B4-BE49-F238E27FC236}">
                <a16:creationId xmlns:a16="http://schemas.microsoft.com/office/drawing/2014/main" id="{13FF7713-4DCD-3258-97B0-BE673546A1E7}"/>
              </a:ext>
            </a:extLst>
          </p:cNvPr>
          <p:cNvSpPr txBox="1"/>
          <p:nvPr/>
        </p:nvSpPr>
        <p:spPr>
          <a:xfrm>
            <a:off x="5434641" y="6044539"/>
            <a:ext cx="4568430" cy="5770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dirty="0">
                <a:ln>
                  <a:noFill/>
                </a:ln>
                <a:solidFill>
                  <a:srgbClr val="FFFFFF">
                    <a:lumMod val="50000"/>
                  </a:srgbClr>
                </a:solidFill>
                <a:effectLst/>
                <a:uLnTx/>
                <a:uFillTx/>
                <a:latin typeface="Arial"/>
                <a:cs typeface="Arial"/>
                <a:sym typeface="Arial"/>
              </a:rPr>
              <a:t>Source: OECD (Calligaris et al., 2024). Baseline sample </a:t>
            </a:r>
            <a:br>
              <a:rPr kumimoji="0" lang="en-US" sz="1050" b="0" i="1" u="none" strike="noStrike" kern="0" cap="none" spc="0" normalizeH="0" baseline="0" noProof="0" dirty="0">
                <a:ln>
                  <a:noFill/>
                </a:ln>
                <a:solidFill>
                  <a:srgbClr val="FFFFFF">
                    <a:lumMod val="50000"/>
                  </a:srgbClr>
                </a:solidFill>
                <a:effectLst/>
                <a:uLnTx/>
                <a:uFillTx/>
                <a:latin typeface="Arial"/>
                <a:cs typeface="Arial"/>
                <a:sym typeface="Arial"/>
              </a:rPr>
            </a:br>
            <a:r>
              <a:rPr kumimoji="0" lang="en-US" sz="1050" b="0" i="1" u="none" strike="noStrike" kern="0" cap="none" spc="0" normalizeH="0" baseline="0" noProof="0" dirty="0">
                <a:ln>
                  <a:noFill/>
                </a:ln>
                <a:solidFill>
                  <a:srgbClr val="FFFFFF">
                    <a:lumMod val="50000"/>
                  </a:srgbClr>
                </a:solidFill>
                <a:effectLst/>
                <a:uLnTx/>
                <a:uFillTx/>
                <a:latin typeface="Arial"/>
                <a:cs typeface="Arial"/>
                <a:sym typeface="Arial"/>
              </a:rPr>
              <a:t>for concentration analysis: 15 EU countries, 127 industries/sectors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1" u="none" strike="noStrike" kern="0" cap="none" spc="0" normalizeH="0" baseline="0" noProof="0" dirty="0">
              <a:ln>
                <a:noFill/>
              </a:ln>
              <a:solidFill>
                <a:srgbClr val="FFFFFF">
                  <a:lumMod val="50000"/>
                </a:srgbClr>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CF4178FE-3476-DF83-FD40-B092D39C4494}"/>
              </a:ext>
            </a:extLst>
          </p:cNvPr>
          <p:cNvSpPr txBox="1"/>
          <p:nvPr/>
        </p:nvSpPr>
        <p:spPr>
          <a:xfrm>
            <a:off x="5578870" y="1553434"/>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Industry concentration: CR4 2000-2019, aggregating across geographical ‘buckets’</a:t>
            </a:r>
            <a:endParaRPr kumimoji="0" lang="en-IE"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1920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AE522C-8D45-68EE-74B6-D17EDB7F5ABC}"/>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4D4D4D">
                    <a:tint val="75000"/>
                  </a:srgb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200" b="0" i="0" u="none" strike="noStrike" kern="0" cap="none" spc="0" normalizeH="0" baseline="0" noProof="0">
              <a:ln>
                <a:noFill/>
              </a:ln>
              <a:solidFill>
                <a:srgbClr val="4D4D4D">
                  <a:tint val="75000"/>
                </a:srgbClr>
              </a:solidFill>
              <a:effectLst/>
              <a:uLnTx/>
              <a:uFillTx/>
              <a:latin typeface="Arial"/>
              <a:cs typeface="Arial"/>
              <a:sym typeface="Arial"/>
            </a:endParaRPr>
          </a:p>
        </p:txBody>
      </p:sp>
      <p:sp>
        <p:nvSpPr>
          <p:cNvPr id="3" name="Title 2">
            <a:extLst>
              <a:ext uri="{FF2B5EF4-FFF2-40B4-BE49-F238E27FC236}">
                <a16:creationId xmlns:a16="http://schemas.microsoft.com/office/drawing/2014/main" id="{A59523DD-DCA3-4303-5A0D-010A45D8CCF1}"/>
              </a:ext>
            </a:extLst>
          </p:cNvPr>
          <p:cNvSpPr>
            <a:spLocks noGrp="1"/>
          </p:cNvSpPr>
          <p:nvPr>
            <p:ph type="title"/>
          </p:nvPr>
        </p:nvSpPr>
        <p:spPr>
          <a:xfrm>
            <a:off x="970722" y="482861"/>
            <a:ext cx="10376728" cy="723640"/>
          </a:xfrm>
        </p:spPr>
        <p:txBody>
          <a:bodyPr/>
          <a:lstStyle/>
          <a:p>
            <a:r>
              <a:rPr lang="fr-BE" b="1" dirty="0" err="1"/>
              <a:t>Findings</a:t>
            </a:r>
            <a:r>
              <a:rPr lang="fr-BE" b="1" dirty="0"/>
              <a:t> on </a:t>
            </a:r>
            <a:r>
              <a:rPr lang="fr-BE" b="1" dirty="0" err="1"/>
              <a:t>market</a:t>
            </a:r>
            <a:r>
              <a:rPr lang="fr-BE" b="1" dirty="0"/>
              <a:t> concentration </a:t>
            </a:r>
            <a:endParaRPr lang="en-IE" b="1" dirty="0"/>
          </a:p>
        </p:txBody>
      </p:sp>
      <p:sp>
        <p:nvSpPr>
          <p:cNvPr id="4" name="Text Placeholder 3">
            <a:extLst>
              <a:ext uri="{FF2B5EF4-FFF2-40B4-BE49-F238E27FC236}">
                <a16:creationId xmlns:a16="http://schemas.microsoft.com/office/drawing/2014/main" id="{53D589B5-A169-52FE-F726-434FAB40777D}"/>
              </a:ext>
            </a:extLst>
          </p:cNvPr>
          <p:cNvSpPr>
            <a:spLocks noGrp="1"/>
          </p:cNvSpPr>
          <p:nvPr>
            <p:ph type="body" idx="1"/>
          </p:nvPr>
        </p:nvSpPr>
        <p:spPr>
          <a:xfrm>
            <a:off x="838198" y="2536574"/>
            <a:ext cx="5328000" cy="3195485"/>
          </a:xfrm>
        </p:spPr>
        <p:txBody>
          <a:bodyPr/>
          <a:lstStyle/>
          <a:p>
            <a:pPr marL="76200" indent="0">
              <a:buNone/>
            </a:pPr>
            <a:r>
              <a:rPr lang="en-IE"/>
              <a:t>	</a:t>
            </a:r>
          </a:p>
        </p:txBody>
      </p:sp>
      <p:sp>
        <p:nvSpPr>
          <p:cNvPr id="10" name="TextBox 9">
            <a:extLst>
              <a:ext uri="{FF2B5EF4-FFF2-40B4-BE49-F238E27FC236}">
                <a16:creationId xmlns:a16="http://schemas.microsoft.com/office/drawing/2014/main" id="{D78286CF-A9BA-BD81-DDC9-D50980F606E0}"/>
              </a:ext>
            </a:extLst>
          </p:cNvPr>
          <p:cNvSpPr txBox="1"/>
          <p:nvPr/>
        </p:nvSpPr>
        <p:spPr>
          <a:xfrm>
            <a:off x="5642180" y="1717649"/>
            <a:ext cx="5765068"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4D4D4D">
                    <a:lumMod val="50000"/>
                  </a:srgbClr>
                </a:solidFill>
                <a:effectLst/>
                <a:uLnTx/>
                <a:uFillTx/>
                <a:latin typeface="Arial"/>
                <a:cs typeface="Arial"/>
                <a:sym typeface="Arial"/>
              </a:rPr>
              <a:t>Relation between CR4 and country population</a:t>
            </a:r>
            <a:endParaRPr kumimoji="0" lang="en-IE" sz="1400" b="1" i="0" u="none" strike="noStrike" kern="0" cap="none" spc="0" normalizeH="0" baseline="0" noProof="0" dirty="0">
              <a:ln>
                <a:noFill/>
              </a:ln>
              <a:solidFill>
                <a:srgbClr val="4D4D4D">
                  <a:lumMod val="50000"/>
                </a:srgbClr>
              </a:solidFill>
              <a:effectLst/>
              <a:uLnTx/>
              <a:uFillTx/>
              <a:latin typeface="Arial"/>
              <a:cs typeface="Arial"/>
              <a:sym typeface="Arial"/>
            </a:endParaRPr>
          </a:p>
        </p:txBody>
      </p:sp>
      <p:sp>
        <p:nvSpPr>
          <p:cNvPr id="8" name="TextBox 7">
            <a:extLst>
              <a:ext uri="{FF2B5EF4-FFF2-40B4-BE49-F238E27FC236}">
                <a16:creationId xmlns:a16="http://schemas.microsoft.com/office/drawing/2014/main" id="{C88DE7B3-71D1-78BF-80FC-6EBC9B883D7C}"/>
              </a:ext>
            </a:extLst>
          </p:cNvPr>
          <p:cNvSpPr txBox="1"/>
          <p:nvPr/>
        </p:nvSpPr>
        <p:spPr>
          <a:xfrm>
            <a:off x="838198" y="1946407"/>
            <a:ext cx="3836378" cy="4401205"/>
          </a:xfrm>
          <a:prstGeom prst="rect">
            <a:avLst/>
          </a:prstGeom>
          <a:solidFill>
            <a:srgbClr val="92D050"/>
          </a:solidFill>
          <a:ln>
            <a:solidFill>
              <a:srgbClr val="000000"/>
            </a:solidFill>
          </a:ln>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BE" sz="2000" b="1" i="0" u="none" strike="noStrike" kern="0" cap="none" spc="0" normalizeH="0" baseline="0" noProof="0" dirty="0">
                <a:ln>
                  <a:noFill/>
                </a:ln>
                <a:solidFill>
                  <a:srgbClr val="000000"/>
                </a:solidFill>
                <a:effectLst/>
                <a:uLnTx/>
                <a:uFillTx/>
                <a:latin typeface="Arial"/>
                <a:cs typeface="Arial"/>
                <a:sym typeface="Arial"/>
              </a:rPr>
              <a:t>EU average CR4 at </a:t>
            </a:r>
            <a:r>
              <a:rPr kumimoji="0" lang="fr-BE" sz="2000" b="1" i="0" u="none" strike="noStrike" kern="0" cap="none" spc="0" normalizeH="0" baseline="0" noProof="0" dirty="0" err="1">
                <a:ln>
                  <a:noFill/>
                </a:ln>
                <a:solidFill>
                  <a:srgbClr val="000000"/>
                </a:solidFill>
                <a:effectLst/>
                <a:uLnTx/>
                <a:uFillTx/>
                <a:latin typeface="Arial"/>
                <a:cs typeface="Arial"/>
                <a:sym typeface="Arial"/>
              </a:rPr>
              <a:t>market</a:t>
            </a:r>
            <a:r>
              <a:rPr kumimoji="0" lang="fr-BE" sz="2000" b="1" i="0" u="none" strike="noStrike" kern="0" cap="none" spc="0" normalizeH="0" baseline="0" noProof="0" dirty="0">
                <a:ln>
                  <a:noFill/>
                </a:ln>
                <a:solidFill>
                  <a:srgbClr val="000000"/>
                </a:solidFill>
                <a:effectLst/>
                <a:uLnTx/>
                <a:uFillTx/>
                <a:latin typeface="Arial"/>
                <a:cs typeface="Arial"/>
                <a:sym typeface="Arial"/>
              </a:rPr>
              <a:t> </a:t>
            </a:r>
            <a:r>
              <a:rPr kumimoji="0" lang="fr-BE" sz="2000" b="1" i="0" u="none" strike="noStrike" kern="0" cap="none" spc="0" normalizeH="0" baseline="0" noProof="0" dirty="0" err="1">
                <a:ln>
                  <a:noFill/>
                </a:ln>
                <a:solidFill>
                  <a:srgbClr val="000000"/>
                </a:solidFill>
                <a:effectLst/>
                <a:uLnTx/>
                <a:uFillTx/>
                <a:latin typeface="Arial"/>
                <a:cs typeface="Arial"/>
                <a:sym typeface="Arial"/>
              </a:rPr>
              <a:t>level</a:t>
            </a:r>
            <a:r>
              <a:rPr kumimoji="0" lang="fr-BE" sz="2000" b="1" i="0" u="none" strike="noStrike" kern="0" cap="none" spc="0" normalizeH="0" baseline="0" noProof="0" dirty="0">
                <a:ln>
                  <a:noFill/>
                </a:ln>
                <a:solidFill>
                  <a:srgbClr val="000000"/>
                </a:solidFill>
                <a:effectLst/>
                <a:uLnTx/>
                <a:uFillTx/>
                <a:latin typeface="Arial"/>
                <a:cs typeface="Arial"/>
                <a:sym typeface="Arial"/>
              </a:rPr>
              <a:t> &gt; 60 % </a:t>
            </a:r>
            <a:r>
              <a:rPr kumimoji="0" lang="fr-BE" sz="2000" b="0" i="0" u="none" strike="noStrike" kern="0" cap="none" spc="0" normalizeH="0" baseline="0" noProof="0" dirty="0">
                <a:ln>
                  <a:noFill/>
                </a:ln>
                <a:solidFill>
                  <a:srgbClr val="000000"/>
                </a:solidFill>
                <a:effectLst/>
                <a:uLnTx/>
                <a:uFillTx/>
                <a:latin typeface="Arial"/>
                <a:cs typeface="Arial"/>
                <a:sym typeface="Arial"/>
              </a:rPr>
              <a:t>(</a:t>
            </a:r>
            <a:r>
              <a:rPr kumimoji="0" lang="fr-BE" sz="2000" b="0" i="0" u="none" strike="noStrike" kern="0" cap="none" spc="0" normalizeH="0" baseline="0" noProof="0" dirty="0" err="1">
                <a:ln>
                  <a:noFill/>
                </a:ln>
                <a:solidFill>
                  <a:srgbClr val="000000"/>
                </a:solidFill>
                <a:effectLst/>
                <a:uLnTx/>
                <a:uFillTx/>
                <a:latin typeface="Arial"/>
                <a:cs typeface="Arial"/>
                <a:sym typeface="Arial"/>
              </a:rPr>
              <a:t>significantly</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higher</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than</a:t>
            </a:r>
            <a:r>
              <a:rPr kumimoji="0" lang="fr-BE" sz="2000" b="0" i="0" u="none" strike="noStrike" kern="0" cap="none" spc="0" normalizeH="0" baseline="0" noProof="0" dirty="0">
                <a:ln>
                  <a:noFill/>
                </a:ln>
                <a:solidFill>
                  <a:srgbClr val="000000"/>
                </a:solidFill>
                <a:effectLst/>
                <a:uLnTx/>
                <a:uFillTx/>
                <a:latin typeface="Arial"/>
                <a:cs typeface="Arial"/>
                <a:sym typeface="Arial"/>
              </a:rPr>
              <a:t>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industry</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level</a:t>
            </a:r>
            <a:r>
              <a:rPr kumimoji="0" lang="fr-BE" sz="20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BE" sz="2000" b="0" i="0" u="none" strike="noStrike" kern="0" cap="none" spc="0" normalizeH="0" baseline="0" noProof="0" dirty="0">
                <a:ln>
                  <a:noFill/>
                </a:ln>
                <a:solidFill>
                  <a:srgbClr val="000000"/>
                </a:solidFill>
                <a:effectLst/>
                <a:uLnTx/>
                <a:uFillTx/>
                <a:latin typeface="Arial"/>
                <a:cs typeface="Arial"/>
                <a:sym typeface="Arial"/>
              </a:rPr>
              <a:t>EU average has </a:t>
            </a:r>
            <a:r>
              <a:rPr kumimoji="0" lang="fr-BE" sz="2000" b="0" i="0" u="none" strike="noStrike" kern="0" cap="none" spc="0" normalizeH="0" baseline="0" noProof="0" dirty="0" err="1">
                <a:ln>
                  <a:noFill/>
                </a:ln>
                <a:solidFill>
                  <a:srgbClr val="000000"/>
                </a:solidFill>
                <a:effectLst/>
                <a:uLnTx/>
                <a:uFillTx/>
                <a:latin typeface="Arial"/>
                <a:cs typeface="Arial"/>
                <a:sym typeface="Arial"/>
              </a:rPr>
              <a:t>increased</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between</a:t>
            </a:r>
            <a:r>
              <a:rPr kumimoji="0" lang="fr-BE" sz="2000" b="0" i="0" u="none" strike="noStrike" kern="0" cap="none" spc="0" normalizeH="0" baseline="0" noProof="0" dirty="0">
                <a:ln>
                  <a:noFill/>
                </a:ln>
                <a:solidFill>
                  <a:srgbClr val="000000"/>
                </a:solidFill>
                <a:effectLst/>
                <a:uLnTx/>
                <a:uFillTx/>
                <a:latin typeface="Arial"/>
                <a:cs typeface="Arial"/>
                <a:sym typeface="Arial"/>
              </a:rPr>
              <a:t> 2012 and 2019 (</a:t>
            </a:r>
            <a:r>
              <a:rPr kumimoji="0" lang="fr-BE" sz="2000" b="0" i="0" u="none" strike="noStrike" kern="0" cap="none" spc="0" normalizeH="0" baseline="0" noProof="0" dirty="0" err="1">
                <a:ln>
                  <a:noFill/>
                </a:ln>
                <a:solidFill>
                  <a:srgbClr val="000000"/>
                </a:solidFill>
                <a:effectLst/>
                <a:uLnTx/>
                <a:uFillTx/>
                <a:latin typeface="Arial"/>
                <a:cs typeface="Arial"/>
                <a:sym typeface="Arial"/>
              </a:rPr>
              <a:t>while</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remaining</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below</a:t>
            </a:r>
            <a:r>
              <a:rPr kumimoji="0" lang="fr-BE" sz="2000" b="0" i="0" u="none" strike="noStrike" kern="0" cap="none" spc="0" normalizeH="0" baseline="0" noProof="0" dirty="0">
                <a:ln>
                  <a:noFill/>
                </a:ln>
                <a:solidFill>
                  <a:srgbClr val="000000"/>
                </a:solidFill>
                <a:effectLst/>
                <a:uLnTx/>
                <a:uFillTx/>
                <a:latin typeface="Arial"/>
                <a:cs typeface="Arial"/>
                <a:sym typeface="Arial"/>
              </a:rPr>
              <a:t> US </a:t>
            </a:r>
            <a:r>
              <a:rPr kumimoji="0" lang="fr-BE" sz="2000" b="0" i="0" u="none" strike="noStrike" kern="0" cap="none" spc="0" normalizeH="0" baseline="0" noProof="0" dirty="0" err="1">
                <a:ln>
                  <a:noFill/>
                </a:ln>
                <a:solidFill>
                  <a:srgbClr val="000000"/>
                </a:solidFill>
                <a:effectLst/>
                <a:uLnTx/>
                <a:uFillTx/>
                <a:latin typeface="Arial"/>
                <a:cs typeface="Arial"/>
                <a:sym typeface="Arial"/>
              </a:rPr>
              <a:t>level</a:t>
            </a:r>
            <a:r>
              <a:rPr kumimoji="0" lang="fr-BE" sz="20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20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BE" sz="2000" b="0" i="0" u="none" strike="noStrike" kern="0" cap="none" spc="0" normalizeH="0" baseline="0" noProof="0" dirty="0" err="1">
                <a:ln>
                  <a:noFill/>
                </a:ln>
                <a:solidFill>
                  <a:srgbClr val="000000"/>
                </a:solidFill>
                <a:effectLst/>
                <a:uLnTx/>
                <a:uFillTx/>
                <a:latin typeface="Arial"/>
                <a:cs typeface="Arial"/>
                <a:sym typeface="Arial"/>
              </a:rPr>
              <a:t>Significant</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1" i="0" u="none" strike="noStrike" kern="0" cap="none" spc="0" normalizeH="0" baseline="0" noProof="0" dirty="0" err="1">
                <a:ln>
                  <a:noFill/>
                </a:ln>
                <a:solidFill>
                  <a:srgbClr val="000000"/>
                </a:solidFill>
                <a:effectLst/>
                <a:uLnTx/>
                <a:uFillTx/>
                <a:latin typeface="Arial"/>
                <a:cs typeface="Arial"/>
                <a:sym typeface="Arial"/>
              </a:rPr>
              <a:t>differences</a:t>
            </a:r>
            <a:r>
              <a:rPr kumimoji="0" lang="fr-BE" sz="2000" b="1" i="0" u="none" strike="noStrike" kern="0" cap="none" spc="0" normalizeH="0" baseline="0" noProof="0" dirty="0">
                <a:ln>
                  <a:noFill/>
                </a:ln>
                <a:solidFill>
                  <a:srgbClr val="000000"/>
                </a:solidFill>
                <a:effectLst/>
                <a:uLnTx/>
                <a:uFillTx/>
                <a:latin typeface="Arial"/>
                <a:cs typeface="Arial"/>
                <a:sym typeface="Arial"/>
              </a:rPr>
              <a:t> </a:t>
            </a:r>
            <a:r>
              <a:rPr kumimoji="0" lang="fr-BE" sz="2000" b="1" i="0" u="none" strike="noStrike" kern="0" cap="none" spc="0" normalizeH="0" baseline="0" noProof="0" dirty="0" err="1">
                <a:ln>
                  <a:noFill/>
                </a:ln>
                <a:solidFill>
                  <a:srgbClr val="000000"/>
                </a:solidFill>
                <a:effectLst/>
                <a:uLnTx/>
                <a:uFillTx/>
                <a:latin typeface="Arial"/>
                <a:cs typeface="Arial"/>
                <a:sym typeface="Arial"/>
              </a:rPr>
              <a:t>between</a:t>
            </a:r>
            <a:r>
              <a:rPr kumimoji="0" lang="fr-BE" sz="2000" b="1" i="0" u="none" strike="noStrike" kern="0" cap="none" spc="0" normalizeH="0" baseline="0" noProof="0" dirty="0">
                <a:ln>
                  <a:noFill/>
                </a:ln>
                <a:solidFill>
                  <a:srgbClr val="000000"/>
                </a:solidFill>
                <a:effectLst/>
                <a:uLnTx/>
                <a:uFillTx/>
                <a:latin typeface="Arial"/>
                <a:cs typeface="Arial"/>
                <a:sym typeface="Arial"/>
              </a:rPr>
              <a:t> countries</a:t>
            </a:r>
            <a:r>
              <a:rPr kumimoji="0" lang="fr-BE" sz="2000" b="0" i="0" u="none" strike="noStrike" kern="0" cap="none" spc="0" normalizeH="0" baseline="0" noProof="0" dirty="0">
                <a:ln>
                  <a:noFill/>
                </a:ln>
                <a:solidFill>
                  <a:srgbClr val="000000"/>
                </a:solidFill>
                <a:effectLst/>
                <a:uLnTx/>
                <a:uFillTx/>
                <a:latin typeface="Arial"/>
                <a:cs typeface="Arial"/>
                <a:sym typeface="Arial"/>
              </a:rPr>
              <a:t>,</a:t>
            </a:r>
            <a:r>
              <a:rPr kumimoji="0" lang="fr-BE" sz="2000" b="1"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even</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when</a:t>
            </a:r>
            <a:r>
              <a:rPr kumimoji="0" lang="fr-BE" sz="2000" b="0" i="0" u="none" strike="noStrike" kern="0" cap="none" spc="0" normalizeH="0" baseline="0" noProof="0" dirty="0">
                <a:ln>
                  <a:noFill/>
                </a:ln>
                <a:solidFill>
                  <a:srgbClr val="000000"/>
                </a:solidFill>
                <a:effectLst/>
                <a:uLnTx/>
                <a:uFillTx/>
                <a:latin typeface="Arial"/>
                <a:cs typeface="Arial"/>
                <a:sym typeface="Arial"/>
              </a:rPr>
              <a:t> </a:t>
            </a:r>
            <a:r>
              <a:rPr kumimoji="0" lang="fr-BE" sz="2000" b="0" i="0" u="none" strike="noStrike" kern="0" cap="none" spc="0" normalizeH="0" baseline="0" noProof="0" dirty="0" err="1">
                <a:ln>
                  <a:noFill/>
                </a:ln>
                <a:solidFill>
                  <a:srgbClr val="000000"/>
                </a:solidFill>
                <a:effectLst/>
                <a:uLnTx/>
                <a:uFillTx/>
                <a:latin typeface="Arial"/>
                <a:cs typeface="Arial"/>
                <a:sym typeface="Arial"/>
              </a:rPr>
              <a:t>controlling</a:t>
            </a:r>
            <a:r>
              <a:rPr kumimoji="0" lang="fr-BE" sz="2000" b="0" i="0" u="none" strike="noStrike" kern="0" cap="none" spc="0" normalizeH="0" baseline="0" noProof="0" dirty="0">
                <a:ln>
                  <a:noFill/>
                </a:ln>
                <a:solidFill>
                  <a:srgbClr val="000000"/>
                </a:solidFill>
                <a:effectLst/>
                <a:uLnTx/>
                <a:uFillTx/>
                <a:latin typeface="Arial"/>
                <a:cs typeface="Arial"/>
                <a:sym typeface="Arial"/>
              </a:rPr>
              <a:t> for population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0B1044C8-3D90-695C-9AA8-11F8007B69BC}"/>
              </a:ext>
            </a:extLst>
          </p:cNvPr>
          <p:cNvSpPr txBox="1"/>
          <p:nvPr/>
        </p:nvSpPr>
        <p:spPr>
          <a:xfrm>
            <a:off x="5642180" y="6322226"/>
            <a:ext cx="3895520" cy="25391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a:ln>
                  <a:noFill/>
                </a:ln>
                <a:solidFill>
                  <a:srgbClr val="FFFFFF">
                    <a:lumMod val="50000"/>
                  </a:srgbClr>
                </a:solidFill>
                <a:effectLst/>
                <a:uLnTx/>
                <a:uFillTx/>
                <a:latin typeface="Arial"/>
                <a:cs typeface="Arial"/>
                <a:sym typeface="Arial"/>
              </a:rPr>
              <a:t>Data: Euromonitor International, in-house calculations</a:t>
            </a:r>
          </a:p>
        </p:txBody>
      </p:sp>
      <p:pic>
        <p:nvPicPr>
          <p:cNvPr id="9" name="Picture 8">
            <a:extLst>
              <a:ext uri="{FF2B5EF4-FFF2-40B4-BE49-F238E27FC236}">
                <a16:creationId xmlns:a16="http://schemas.microsoft.com/office/drawing/2014/main" id="{7B7D3190-6310-AA17-BB0A-07D5431E6F48}"/>
              </a:ext>
            </a:extLst>
          </p:cNvPr>
          <p:cNvPicPr>
            <a:picLocks noChangeAspect="1"/>
          </p:cNvPicPr>
          <p:nvPr/>
        </p:nvPicPr>
        <p:blipFill>
          <a:blip r:embed="rId3"/>
          <a:stretch>
            <a:fillRect/>
          </a:stretch>
        </p:blipFill>
        <p:spPr>
          <a:xfrm>
            <a:off x="5425956" y="2151701"/>
            <a:ext cx="6062781" cy="3979585"/>
          </a:xfrm>
          <a:prstGeom prst="rect">
            <a:avLst/>
          </a:prstGeom>
        </p:spPr>
      </p:pic>
    </p:spTree>
    <p:extLst>
      <p:ext uri="{BB962C8B-B14F-4D97-AF65-F5344CB8AC3E}">
        <p14:creationId xmlns:p14="http://schemas.microsoft.com/office/powerpoint/2010/main" val="2897176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199" y="1825624"/>
            <a:ext cx="4510011" cy="4218915"/>
          </a:xfrm>
          <a:solidFill>
            <a:schemeClr val="accent5">
              <a:lumMod val="40000"/>
              <a:lumOff val="60000"/>
            </a:schemeClr>
          </a:solidFill>
        </p:spPr>
        <p:txBody>
          <a:bodyPr>
            <a:normAutofit fontScale="85000" lnSpcReduction="20000"/>
          </a:bodyPr>
          <a:lstStyle/>
          <a:p>
            <a:pPr>
              <a:spcAft>
                <a:spcPts val="600"/>
              </a:spcAft>
            </a:pPr>
            <a:r>
              <a:rPr lang="en-US" sz="2600" dirty="0"/>
              <a:t>Markup = price-to-marginal-cost ratio</a:t>
            </a:r>
          </a:p>
          <a:p>
            <a:pPr lvl="1">
              <a:spcAft>
                <a:spcPts val="600"/>
              </a:spcAft>
            </a:pPr>
            <a:r>
              <a:rPr lang="en-US" dirty="0"/>
              <a:t>An often-used indicator of (static) market power</a:t>
            </a:r>
          </a:p>
          <a:p>
            <a:pPr>
              <a:lnSpc>
                <a:spcPct val="120000"/>
              </a:lnSpc>
              <a:spcAft>
                <a:spcPts val="600"/>
              </a:spcAft>
            </a:pPr>
            <a:r>
              <a:rPr lang="en-US" sz="2600" dirty="0"/>
              <a:t>Average firm-level markups  increased </a:t>
            </a:r>
            <a:r>
              <a:rPr lang="en-US" sz="2600" b="1" dirty="0"/>
              <a:t>by ~7%</a:t>
            </a:r>
            <a:r>
              <a:rPr lang="en-US" sz="2600" dirty="0"/>
              <a:t> between 2000 and 2019	</a:t>
            </a:r>
          </a:p>
          <a:p>
            <a:pPr lvl="1">
              <a:lnSpc>
                <a:spcPct val="120000"/>
              </a:lnSpc>
              <a:spcAft>
                <a:spcPts val="600"/>
              </a:spcAft>
            </a:pPr>
            <a:r>
              <a:rPr lang="en-US" dirty="0"/>
              <a:t>Increase mainly driven by rising markups at the top of the markup distribution </a:t>
            </a:r>
          </a:p>
          <a:p>
            <a:pPr lvl="1">
              <a:lnSpc>
                <a:spcPct val="120000"/>
              </a:lnSpc>
              <a:spcAft>
                <a:spcPts val="600"/>
              </a:spcAft>
            </a:pPr>
            <a:r>
              <a:rPr lang="en-US" dirty="0"/>
              <a:t>Increases in markups primarily took place in (i) digitally intensive industries and (ii) services </a:t>
            </a:r>
          </a:p>
          <a:p>
            <a:pPr>
              <a:lnSpc>
                <a:spcPct val="120000"/>
              </a:lnSpc>
              <a:spcAft>
                <a:spcPts val="600"/>
              </a:spcAft>
            </a:pPr>
            <a:endParaRPr lang="en-US" dirty="0"/>
          </a:p>
          <a:p>
            <a:pPr>
              <a:spcAft>
                <a:spcPts val="600"/>
              </a:spcAft>
            </a:pPr>
            <a:endParaRPr lang="en-US" dirty="0"/>
          </a:p>
        </p:txBody>
      </p:sp>
      <p:sp>
        <p:nvSpPr>
          <p:cNvPr id="4" name="Title 3"/>
          <p:cNvSpPr>
            <a:spLocks noGrp="1"/>
          </p:cNvSpPr>
          <p:nvPr>
            <p:ph type="title"/>
          </p:nvPr>
        </p:nvSpPr>
        <p:spPr/>
        <p:txBody>
          <a:bodyPr/>
          <a:lstStyle/>
          <a:p>
            <a:r>
              <a:rPr lang="en-US" b="1"/>
              <a:t>Findings on markups</a:t>
            </a:r>
            <a:endParaRPr lang="en-150" b="1"/>
          </a:p>
        </p:txBody>
      </p:sp>
      <p:sp>
        <p:nvSpPr>
          <p:cNvPr id="10" name="TextBox 9">
            <a:extLst>
              <a:ext uri="{FF2B5EF4-FFF2-40B4-BE49-F238E27FC236}">
                <a16:creationId xmlns:a16="http://schemas.microsoft.com/office/drawing/2014/main" id="{13FF7713-4DCD-3258-97B0-BE673546A1E7}"/>
              </a:ext>
            </a:extLst>
          </p:cNvPr>
          <p:cNvSpPr txBox="1"/>
          <p:nvPr/>
        </p:nvSpPr>
        <p:spPr>
          <a:xfrm>
            <a:off x="6017568" y="6122083"/>
            <a:ext cx="4478982" cy="5770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a:ln>
                  <a:noFill/>
                </a:ln>
                <a:solidFill>
                  <a:srgbClr val="FFFFFF">
                    <a:lumMod val="50000"/>
                  </a:srgbClr>
                </a:solidFill>
                <a:effectLst/>
                <a:uLnTx/>
                <a:uFillTx/>
                <a:latin typeface="Arial"/>
                <a:cs typeface="Arial"/>
                <a:sym typeface="Arial"/>
              </a:rPr>
              <a:t>Source: OECD (Calligaris et al., 2024). Based on </a:t>
            </a:r>
            <a:r>
              <a:rPr kumimoji="0" lang="fr-FR" sz="1050" b="0" i="1" u="none" strike="noStrike" kern="0" cap="none" spc="0" normalizeH="0" baseline="0" noProof="0">
                <a:ln>
                  <a:noFill/>
                </a:ln>
                <a:solidFill>
                  <a:srgbClr val="FFFFFF">
                    <a:lumMod val="50000"/>
                  </a:srgbClr>
                </a:solidFill>
                <a:effectLst/>
                <a:uLnTx/>
                <a:uFillTx/>
                <a:latin typeface="Arial"/>
                <a:cs typeface="Arial"/>
                <a:sym typeface="Arial"/>
              </a:rPr>
              <a:t>24 European </a:t>
            </a:r>
            <a:br>
              <a:rPr kumimoji="0" lang="fr-FR" sz="1050" b="0" i="1" u="none" strike="noStrike" kern="0" cap="none" spc="0" normalizeH="0" baseline="0" noProof="0">
                <a:ln>
                  <a:noFill/>
                </a:ln>
                <a:solidFill>
                  <a:srgbClr val="FFFFFF">
                    <a:lumMod val="50000"/>
                  </a:srgbClr>
                </a:solidFill>
                <a:effectLst/>
                <a:uLnTx/>
                <a:uFillTx/>
                <a:latin typeface="Arial"/>
                <a:cs typeface="Arial"/>
                <a:sym typeface="Arial"/>
              </a:rPr>
            </a:br>
            <a:r>
              <a:rPr kumimoji="0" lang="fr-FR" sz="1050" b="0" i="1" u="none" strike="noStrike" kern="0" cap="none" spc="0" normalizeH="0" baseline="0" noProof="0">
                <a:ln>
                  <a:noFill/>
                </a:ln>
                <a:solidFill>
                  <a:srgbClr val="FFFFFF">
                    <a:lumMod val="50000"/>
                  </a:srgbClr>
                </a:solidFill>
                <a:effectLst/>
                <a:uLnTx/>
                <a:uFillTx/>
                <a:latin typeface="Arial"/>
                <a:cs typeface="Arial"/>
                <a:sym typeface="Arial"/>
              </a:rPr>
              <a:t>countries (23 EU + UK) and </a:t>
            </a:r>
            <a:r>
              <a:rPr kumimoji="0" lang="en-US" sz="1050" b="0" i="1" u="none" strike="noStrike" kern="0" cap="none" spc="0" normalizeH="0" baseline="0" noProof="0">
                <a:ln>
                  <a:noFill/>
                </a:ln>
                <a:solidFill>
                  <a:srgbClr val="FFFFFF">
                    <a:lumMod val="50000"/>
                  </a:srgbClr>
                </a:solidFill>
                <a:effectLst/>
                <a:uLnTx/>
                <a:uFillTx/>
                <a:latin typeface="Arial"/>
                <a:cs typeface="Arial"/>
                <a:sym typeface="Arial"/>
              </a:rPr>
              <a:t>240 sectors. </a:t>
            </a:r>
            <a:endParaRPr kumimoji="0" lang="fr-FR" sz="1050" b="0" i="1" u="none" strike="noStrike" kern="0" cap="none" spc="0" normalizeH="0" baseline="0" noProof="0">
              <a:ln>
                <a:noFill/>
              </a:ln>
              <a:solidFill>
                <a:srgbClr val="FFFFFF">
                  <a:lumMod val="50000"/>
                </a:srgbClr>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a:ln>
                  <a:noFill/>
                </a:ln>
                <a:solidFill>
                  <a:srgbClr val="FFFFFF">
                    <a:lumMod val="50000"/>
                  </a:srgbClr>
                </a:solidFill>
                <a:effectLst/>
                <a:uLnTx/>
                <a:uFillTx/>
                <a:latin typeface="Arial"/>
                <a:cs typeface="Arial"/>
                <a:sym typeface="Arial"/>
              </a:rPr>
              <a:t> </a:t>
            </a:r>
          </a:p>
        </p:txBody>
      </p:sp>
      <p:sp>
        <p:nvSpPr>
          <p:cNvPr id="12" name="TextBox 11">
            <a:extLst>
              <a:ext uri="{FF2B5EF4-FFF2-40B4-BE49-F238E27FC236}">
                <a16:creationId xmlns:a16="http://schemas.microsoft.com/office/drawing/2014/main" id="{CF4178FE-3476-DF83-FD40-B092D39C4494}"/>
              </a:ext>
            </a:extLst>
          </p:cNvPr>
          <p:cNvSpPr txBox="1"/>
          <p:nvPr/>
        </p:nvSpPr>
        <p:spPr>
          <a:xfrm>
            <a:off x="6096000" y="1720363"/>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Growth of firm level markup (2000-2019, unweighted)</a:t>
            </a:r>
            <a:endParaRPr kumimoji="0" lang="en-IE"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Graphic 1">
            <a:extLst>
              <a:ext uri="{FF2B5EF4-FFF2-40B4-BE49-F238E27FC236}">
                <a16:creationId xmlns:a16="http://schemas.microsoft.com/office/drawing/2014/main" id="{CE0892A1-9ADB-8B07-AB3B-BD433B03E0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7155" y="1981200"/>
            <a:ext cx="5983712" cy="4063339"/>
          </a:xfrm>
          <a:prstGeom prst="rect">
            <a:avLst/>
          </a:prstGeom>
        </p:spPr>
      </p:pic>
      <p:sp>
        <p:nvSpPr>
          <p:cNvPr id="11" name="TextBox 10">
            <a:extLst>
              <a:ext uri="{FF2B5EF4-FFF2-40B4-BE49-F238E27FC236}">
                <a16:creationId xmlns:a16="http://schemas.microsoft.com/office/drawing/2014/main" id="{905BD2DC-CF5E-A9E1-233B-32A6B471E1BF}"/>
              </a:ext>
            </a:extLst>
          </p:cNvPr>
          <p:cNvSpPr txBox="1"/>
          <p:nvPr/>
        </p:nvSpPr>
        <p:spPr>
          <a:xfrm>
            <a:off x="11347823" y="3331339"/>
            <a:ext cx="807889"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34EA2"/>
                </a:solidFill>
                <a:effectLst/>
                <a:uLnTx/>
                <a:uFillTx/>
                <a:latin typeface="Arial"/>
                <a:cs typeface="Arial"/>
                <a:sym typeface="Arial"/>
              </a:rPr>
              <a:t>Average</a:t>
            </a:r>
          </a:p>
        </p:txBody>
      </p:sp>
      <p:pic>
        <p:nvPicPr>
          <p:cNvPr id="14" name="Picture 13">
            <a:extLst>
              <a:ext uri="{FF2B5EF4-FFF2-40B4-BE49-F238E27FC236}">
                <a16:creationId xmlns:a16="http://schemas.microsoft.com/office/drawing/2014/main" id="{ACFD3A7F-087C-EC86-696D-8448BCE884A7}"/>
              </a:ext>
            </a:extLst>
          </p:cNvPr>
          <p:cNvPicPr>
            <a:picLocks noChangeAspect="1"/>
          </p:cNvPicPr>
          <p:nvPr/>
        </p:nvPicPr>
        <p:blipFill>
          <a:blip r:embed="rId4"/>
          <a:stretch>
            <a:fillRect/>
          </a:stretch>
        </p:blipFill>
        <p:spPr>
          <a:xfrm>
            <a:off x="5480833" y="2063064"/>
            <a:ext cx="478079" cy="3546476"/>
          </a:xfrm>
          <a:prstGeom prst="rect">
            <a:avLst/>
          </a:prstGeom>
        </p:spPr>
      </p:pic>
    </p:spTree>
    <p:extLst>
      <p:ext uri="{BB962C8B-B14F-4D97-AF65-F5344CB8AC3E}">
        <p14:creationId xmlns:p14="http://schemas.microsoft.com/office/powerpoint/2010/main" val="93374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02AC3-4297-4B3A-BDDB-416A8B326833}"/>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767676"/>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200" b="0" i="0" u="none" strike="noStrike" kern="0" cap="none" spc="0" normalizeH="0" baseline="0" noProof="0">
              <a:ln>
                <a:noFill/>
              </a:ln>
              <a:solidFill>
                <a:srgbClr val="767676"/>
              </a:solidFill>
              <a:effectLst/>
              <a:uLnTx/>
              <a:uFillTx/>
              <a:latin typeface="Arial"/>
              <a:cs typeface="Arial"/>
              <a:sym typeface="Arial"/>
            </a:endParaRPr>
          </a:p>
        </p:txBody>
      </p:sp>
      <p:sp>
        <p:nvSpPr>
          <p:cNvPr id="3" name="Title 2">
            <a:extLst>
              <a:ext uri="{FF2B5EF4-FFF2-40B4-BE49-F238E27FC236}">
                <a16:creationId xmlns:a16="http://schemas.microsoft.com/office/drawing/2014/main" id="{8DFD3DC1-9416-06AB-E241-4720F5E1633D}"/>
              </a:ext>
            </a:extLst>
          </p:cNvPr>
          <p:cNvSpPr>
            <a:spLocks noGrp="1"/>
          </p:cNvSpPr>
          <p:nvPr>
            <p:ph type="title"/>
          </p:nvPr>
        </p:nvSpPr>
        <p:spPr/>
        <p:txBody>
          <a:bodyPr/>
          <a:lstStyle/>
          <a:p>
            <a:r>
              <a:rPr lang="fr-BE" b="1" err="1"/>
              <a:t>Findings</a:t>
            </a:r>
            <a:r>
              <a:rPr lang="fr-BE" b="1"/>
              <a:t> on profits</a:t>
            </a:r>
            <a:endParaRPr lang="en-IE" b="1"/>
          </a:p>
        </p:txBody>
      </p:sp>
      <p:sp>
        <p:nvSpPr>
          <p:cNvPr id="4" name="Text Placeholder 3">
            <a:extLst>
              <a:ext uri="{FF2B5EF4-FFF2-40B4-BE49-F238E27FC236}">
                <a16:creationId xmlns:a16="http://schemas.microsoft.com/office/drawing/2014/main" id="{220D7A93-606C-9BC9-C6A8-FCE9F1236D96}"/>
              </a:ext>
            </a:extLst>
          </p:cNvPr>
          <p:cNvSpPr>
            <a:spLocks noGrp="1"/>
          </p:cNvSpPr>
          <p:nvPr>
            <p:ph type="body" idx="1"/>
          </p:nvPr>
        </p:nvSpPr>
        <p:spPr>
          <a:xfrm>
            <a:off x="838198" y="1825625"/>
            <a:ext cx="5328000" cy="4392295"/>
          </a:xfrm>
          <a:solidFill>
            <a:schemeClr val="tx2"/>
          </a:solidFill>
        </p:spPr>
        <p:txBody>
          <a:bodyPr>
            <a:normAutofit fontScale="92500" lnSpcReduction="20000"/>
          </a:bodyPr>
          <a:lstStyle/>
          <a:p>
            <a:pPr>
              <a:spcAft>
                <a:spcPts val="600"/>
              </a:spcAft>
            </a:pPr>
            <a:r>
              <a:rPr lang="en-US" sz="2400" dirty="0"/>
              <a:t>The </a:t>
            </a:r>
            <a:r>
              <a:rPr lang="en-US" sz="2400" b="1" dirty="0"/>
              <a:t>net profit share of GDP</a:t>
            </a:r>
            <a:r>
              <a:rPr lang="en-US" sz="2400" dirty="0"/>
              <a:t>  increased </a:t>
            </a:r>
            <a:r>
              <a:rPr lang="en-US" sz="2400" b="1" dirty="0"/>
              <a:t>from ~2% to more than 20% </a:t>
            </a:r>
            <a:r>
              <a:rPr lang="en-US" sz="2400" dirty="0"/>
              <a:t>between 1986 and 2023</a:t>
            </a:r>
            <a:br>
              <a:rPr lang="en-US" sz="2400" dirty="0"/>
            </a:br>
            <a:endParaRPr lang="en-US" dirty="0"/>
          </a:p>
          <a:p>
            <a:pPr>
              <a:spcAft>
                <a:spcPts val="600"/>
              </a:spcAft>
            </a:pPr>
            <a:r>
              <a:rPr lang="en-US" sz="2400" dirty="0"/>
              <a:t>Markups and profits </a:t>
            </a:r>
            <a:r>
              <a:rPr lang="en-US" sz="2400" b="1" dirty="0"/>
              <a:t>positively correlated </a:t>
            </a:r>
          </a:p>
          <a:p>
            <a:pPr lvl="1">
              <a:spcBef>
                <a:spcPts val="0"/>
              </a:spcBef>
              <a:spcAft>
                <a:spcPts val="600"/>
              </a:spcAft>
            </a:pPr>
            <a:r>
              <a:rPr lang="en-US" dirty="0"/>
              <a:t>suggesting that the rise of markups is not just driven by change in cost structures</a:t>
            </a:r>
            <a:endParaRPr lang="en-IE" dirty="0"/>
          </a:p>
          <a:p>
            <a:pPr>
              <a:spcAft>
                <a:spcPts val="600"/>
              </a:spcAft>
            </a:pPr>
            <a:endParaRPr lang="en-US" sz="2400" b="1" dirty="0"/>
          </a:p>
          <a:p>
            <a:pPr>
              <a:spcAft>
                <a:spcPts val="600"/>
              </a:spcAft>
            </a:pPr>
            <a:r>
              <a:rPr lang="en-US" sz="2400" b="1" dirty="0"/>
              <a:t>Profit rates </a:t>
            </a:r>
            <a:r>
              <a:rPr lang="en-US" sz="2400" dirty="0"/>
              <a:t>of the 50 most profitable large global firms (‘Global superstars’)</a:t>
            </a:r>
            <a:r>
              <a:rPr lang="en-US" sz="2400" b="1" dirty="0"/>
              <a:t> </a:t>
            </a:r>
            <a:r>
              <a:rPr lang="en-US" sz="2400" dirty="0"/>
              <a:t>increased from ~</a:t>
            </a:r>
            <a:r>
              <a:rPr lang="en-US" sz="2400" b="1" dirty="0"/>
              <a:t>11% to ~20% </a:t>
            </a:r>
            <a:r>
              <a:rPr lang="en-US" sz="2400" dirty="0"/>
              <a:t>between 1998 and 2022</a:t>
            </a:r>
          </a:p>
        </p:txBody>
      </p:sp>
      <p:sp>
        <p:nvSpPr>
          <p:cNvPr id="7" name="TextBox 6">
            <a:extLst>
              <a:ext uri="{FF2B5EF4-FFF2-40B4-BE49-F238E27FC236}">
                <a16:creationId xmlns:a16="http://schemas.microsoft.com/office/drawing/2014/main" id="{9142B0F9-AFCB-642A-6425-06EF80B38ECF}"/>
              </a:ext>
            </a:extLst>
          </p:cNvPr>
          <p:cNvSpPr txBox="1"/>
          <p:nvPr/>
        </p:nvSpPr>
        <p:spPr>
          <a:xfrm>
            <a:off x="6756400" y="1639229"/>
            <a:ext cx="4495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Evolution of the net profit share of GDP EU vs. US </a:t>
            </a:r>
            <a:endParaRPr kumimoji="0" lang="en-IE"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86AAE54C-9E4A-4680-E3B5-7C934C6BC4C5}"/>
              </a:ext>
            </a:extLst>
          </p:cNvPr>
          <p:cNvPicPr>
            <a:picLocks noChangeAspect="1"/>
          </p:cNvPicPr>
          <p:nvPr/>
        </p:nvPicPr>
        <p:blipFill>
          <a:blip r:embed="rId2"/>
          <a:stretch>
            <a:fillRect/>
          </a:stretch>
        </p:blipFill>
        <p:spPr>
          <a:xfrm>
            <a:off x="6379148" y="2442182"/>
            <a:ext cx="5504563" cy="3431568"/>
          </a:xfrm>
          <a:prstGeom prst="rect">
            <a:avLst/>
          </a:prstGeom>
        </p:spPr>
      </p:pic>
      <p:sp>
        <p:nvSpPr>
          <p:cNvPr id="9" name="TextBox 8">
            <a:extLst>
              <a:ext uri="{FF2B5EF4-FFF2-40B4-BE49-F238E27FC236}">
                <a16:creationId xmlns:a16="http://schemas.microsoft.com/office/drawing/2014/main" id="{DD54FB96-27F6-6AF8-B327-79CDCE0A39CB}"/>
              </a:ext>
            </a:extLst>
          </p:cNvPr>
          <p:cNvSpPr txBox="1"/>
          <p:nvPr/>
        </p:nvSpPr>
        <p:spPr>
          <a:xfrm>
            <a:off x="6601399" y="5929379"/>
            <a:ext cx="3215701" cy="5770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dirty="0">
                <a:ln>
                  <a:noFill/>
                </a:ln>
                <a:solidFill>
                  <a:srgbClr val="FFFFFF">
                    <a:lumMod val="50000"/>
                  </a:srgbClr>
                </a:solidFill>
                <a:effectLst/>
                <a:uLnTx/>
                <a:uFillTx/>
                <a:latin typeface="Arial"/>
                <a:cs typeface="Arial"/>
                <a:sym typeface="Arial"/>
              </a:rPr>
              <a:t>Sources: Koltay et al. (2023, updated); OECD (Calligaris et al., 2024) for correlation analysis; Lear et al. (2024) for superstars</a:t>
            </a:r>
          </a:p>
        </p:txBody>
      </p:sp>
    </p:spTree>
    <p:extLst>
      <p:ext uri="{BB962C8B-B14F-4D97-AF65-F5344CB8AC3E}">
        <p14:creationId xmlns:p14="http://schemas.microsoft.com/office/powerpoint/2010/main" val="835825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515F62-519E-A8EB-721C-A935839D756D}"/>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767676"/>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GB" sz="1200" b="0" i="0" u="none" strike="noStrike" kern="0" cap="none" spc="0" normalizeH="0" baseline="0" noProof="0">
              <a:ln>
                <a:noFill/>
              </a:ln>
              <a:solidFill>
                <a:srgbClr val="767676"/>
              </a:solidFill>
              <a:effectLst/>
              <a:uLnTx/>
              <a:uFillTx/>
              <a:latin typeface="Arial"/>
              <a:cs typeface="Arial"/>
              <a:sym typeface="Arial"/>
            </a:endParaRPr>
          </a:p>
        </p:txBody>
      </p:sp>
      <p:sp>
        <p:nvSpPr>
          <p:cNvPr id="3" name="Title 2">
            <a:extLst>
              <a:ext uri="{FF2B5EF4-FFF2-40B4-BE49-F238E27FC236}">
                <a16:creationId xmlns:a16="http://schemas.microsoft.com/office/drawing/2014/main" id="{4FDDAB87-5749-9E50-F4E0-22FB17602DB1}"/>
              </a:ext>
            </a:extLst>
          </p:cNvPr>
          <p:cNvSpPr>
            <a:spLocks noGrp="1"/>
          </p:cNvSpPr>
          <p:nvPr>
            <p:ph type="title"/>
          </p:nvPr>
        </p:nvSpPr>
        <p:spPr/>
        <p:txBody>
          <a:bodyPr/>
          <a:lstStyle/>
          <a:p>
            <a:r>
              <a:rPr lang="fr-BE" b="1" err="1"/>
              <a:t>Findings</a:t>
            </a:r>
            <a:r>
              <a:rPr lang="fr-BE" b="1"/>
              <a:t> on business </a:t>
            </a:r>
            <a:r>
              <a:rPr lang="fr-BE" b="1" err="1"/>
              <a:t>dynamism</a:t>
            </a:r>
            <a:endParaRPr lang="en-IE" b="1"/>
          </a:p>
        </p:txBody>
      </p:sp>
      <p:sp>
        <p:nvSpPr>
          <p:cNvPr id="15" name="Text Placeholder 3">
            <a:extLst>
              <a:ext uri="{FF2B5EF4-FFF2-40B4-BE49-F238E27FC236}">
                <a16:creationId xmlns:a16="http://schemas.microsoft.com/office/drawing/2014/main" id="{F364ABC6-7A23-A441-891B-A3C9F47147CE}"/>
              </a:ext>
            </a:extLst>
          </p:cNvPr>
          <p:cNvSpPr>
            <a:spLocks noGrp="1"/>
          </p:cNvSpPr>
          <p:nvPr>
            <p:ph type="body" idx="1"/>
          </p:nvPr>
        </p:nvSpPr>
        <p:spPr>
          <a:xfrm>
            <a:off x="856421" y="1619482"/>
            <a:ext cx="4445829" cy="4542516"/>
          </a:xfrm>
          <a:solidFill>
            <a:schemeClr val="tx2"/>
          </a:solidFill>
          <a:ln>
            <a:solidFill>
              <a:srgbClr val="000000"/>
            </a:solidFill>
          </a:ln>
        </p:spPr>
        <p:txBody>
          <a:bodyPr>
            <a:normAutofit/>
          </a:bodyPr>
          <a:lstStyle/>
          <a:p>
            <a:r>
              <a:rPr lang="en-IE" sz="2200" b="1" dirty="0">
                <a:latin typeface="+mj-lt"/>
                <a:ea typeface="Calibri" panose="020F0502020204030204" pitchFamily="34" charset="0"/>
                <a:cs typeface="Times New Roman"/>
              </a:rPr>
              <a:t>Less disruption </a:t>
            </a:r>
            <a:r>
              <a:rPr lang="en-IE" sz="2200" dirty="0">
                <a:latin typeface="+mj-lt"/>
                <a:ea typeface="Calibri" panose="020F0502020204030204" pitchFamily="34" charset="0"/>
                <a:cs typeface="Times New Roman"/>
              </a:rPr>
              <a:t>amongst leaders (more entrenchment) </a:t>
            </a:r>
          </a:p>
          <a:p>
            <a:pPr marL="76200" indent="0">
              <a:buNone/>
            </a:pPr>
            <a:endParaRPr lang="en-IE" sz="2200" dirty="0">
              <a:latin typeface="+mj-lt"/>
              <a:ea typeface="Calibri" panose="020F0502020204030204" pitchFamily="34" charset="0"/>
              <a:cs typeface="Times New Roman"/>
            </a:endParaRPr>
          </a:p>
          <a:p>
            <a:r>
              <a:rPr lang="en-IE" sz="2200" b="1" dirty="0">
                <a:latin typeface="+mj-lt"/>
                <a:ea typeface="Calibri" panose="020F0502020204030204" pitchFamily="34" charset="0"/>
                <a:cs typeface="Times New Roman"/>
              </a:rPr>
              <a:t>Growing gap</a:t>
            </a:r>
            <a:r>
              <a:rPr lang="en-IE" sz="2200" dirty="0">
                <a:latin typeface="+mj-lt"/>
                <a:ea typeface="Calibri" panose="020F0502020204030204" pitchFamily="34" charset="0"/>
                <a:cs typeface="Times New Roman"/>
              </a:rPr>
              <a:t>  between </a:t>
            </a:r>
            <a:r>
              <a:rPr lang="en-IE" sz="2200" b="1" dirty="0">
                <a:latin typeface="+mj-lt"/>
                <a:ea typeface="Calibri" panose="020F0502020204030204" pitchFamily="34" charset="0"/>
                <a:cs typeface="Times New Roman"/>
              </a:rPr>
              <a:t>leaders</a:t>
            </a:r>
            <a:r>
              <a:rPr lang="en-IE" sz="2200" dirty="0">
                <a:latin typeface="+mj-lt"/>
                <a:ea typeface="Calibri" panose="020F0502020204030204" pitchFamily="34" charset="0"/>
                <a:cs typeface="Times New Roman"/>
              </a:rPr>
              <a:t> and </a:t>
            </a:r>
            <a:r>
              <a:rPr lang="en-IE" sz="2200" b="1" dirty="0">
                <a:latin typeface="+mj-lt"/>
                <a:ea typeface="Calibri" panose="020F0502020204030204" pitchFamily="34" charset="0"/>
                <a:cs typeface="Times New Roman"/>
              </a:rPr>
              <a:t>followers</a:t>
            </a:r>
            <a:r>
              <a:rPr lang="en-IE" sz="2200" dirty="0">
                <a:latin typeface="+mj-lt"/>
                <a:ea typeface="Calibri" panose="020F0502020204030204" pitchFamily="34" charset="0"/>
                <a:cs typeface="Times New Roman"/>
              </a:rPr>
              <a:t> as regards markups, profits and productivity growth  </a:t>
            </a:r>
          </a:p>
          <a:p>
            <a:pPr lvl="1"/>
            <a:r>
              <a:rPr lang="en-US" sz="1800" dirty="0"/>
              <a:t>less diffusion of innovation and productivity improvements</a:t>
            </a:r>
            <a:endParaRPr lang="en-IE" sz="1800" dirty="0">
              <a:latin typeface="+mj-lt"/>
              <a:ea typeface="Calibri" panose="020F0502020204030204" pitchFamily="34" charset="0"/>
              <a:cs typeface="Times New Roman"/>
            </a:endParaRPr>
          </a:p>
          <a:p>
            <a:endParaRPr lang="en-US" sz="2200" dirty="0">
              <a:latin typeface="+mj-lt"/>
              <a:cs typeface="Times New Roman"/>
            </a:endParaRPr>
          </a:p>
          <a:p>
            <a:r>
              <a:rPr lang="en-IE" sz="2200" b="1" dirty="0">
                <a:latin typeface="+mj-lt"/>
                <a:ea typeface="Calibri" panose="020F0502020204030204" pitchFamily="34" charset="0"/>
                <a:cs typeface="Times New Roman"/>
              </a:rPr>
              <a:t>Less entry</a:t>
            </a:r>
            <a:r>
              <a:rPr lang="en-IE" sz="2200" dirty="0">
                <a:latin typeface="+mj-lt"/>
                <a:ea typeface="Calibri" panose="020F0502020204030204" pitchFamily="34" charset="0"/>
                <a:cs typeface="Times New Roman"/>
              </a:rPr>
              <a:t> and </a:t>
            </a:r>
            <a:r>
              <a:rPr lang="en-IE" sz="2200" b="1" dirty="0">
                <a:latin typeface="+mj-lt"/>
                <a:ea typeface="Calibri" panose="020F0502020204030204" pitchFamily="34" charset="0"/>
                <a:cs typeface="Times New Roman"/>
              </a:rPr>
              <a:t>exit</a:t>
            </a:r>
            <a:r>
              <a:rPr lang="en-IE" sz="2200" dirty="0">
                <a:latin typeface="+mj-lt"/>
                <a:ea typeface="Calibri" panose="020F0502020204030204" pitchFamily="34" charset="0"/>
                <a:cs typeface="Times New Roman"/>
              </a:rPr>
              <a:t> of firms  </a:t>
            </a:r>
          </a:p>
          <a:p>
            <a:endParaRPr lang="en-IE" sz="2200" dirty="0">
              <a:latin typeface="+mj-lt"/>
              <a:ea typeface="Calibri" panose="020F0502020204030204" pitchFamily="34" charset="0"/>
              <a:cs typeface="Times New Roman"/>
            </a:endParaRPr>
          </a:p>
          <a:p>
            <a:pPr algn="just"/>
            <a:endParaRPr lang="en-US" sz="2200" dirty="0"/>
          </a:p>
          <a:p>
            <a:endParaRPr lang="en-IE" dirty="0"/>
          </a:p>
        </p:txBody>
      </p:sp>
      <p:sp>
        <p:nvSpPr>
          <p:cNvPr id="16" name="TextBox 15">
            <a:extLst>
              <a:ext uri="{FF2B5EF4-FFF2-40B4-BE49-F238E27FC236}">
                <a16:creationId xmlns:a16="http://schemas.microsoft.com/office/drawing/2014/main" id="{54665FEB-3302-9E86-6740-13267045DF5E}"/>
              </a:ext>
            </a:extLst>
          </p:cNvPr>
          <p:cNvSpPr txBox="1"/>
          <p:nvPr/>
        </p:nvSpPr>
        <p:spPr>
          <a:xfrm>
            <a:off x="6032500" y="1536106"/>
            <a:ext cx="6226434"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Industry share volatility (2000-2019)</a:t>
            </a:r>
            <a:endParaRPr kumimoji="0" lang="en-IE" sz="1600" b="1" i="0" u="none" strike="noStrike" kern="0" cap="none" spc="0" normalizeH="0" baseline="0" noProof="0" dirty="0">
              <a:ln>
                <a:noFill/>
              </a:ln>
              <a:solidFill>
                <a:srgbClr val="034EA2"/>
              </a:solidFill>
              <a:effectLst/>
              <a:uLnTx/>
              <a:uFillTx/>
              <a:latin typeface="Arial"/>
              <a:cs typeface="Arial"/>
              <a:sym typeface="Arial"/>
            </a:endParaRPr>
          </a:p>
        </p:txBody>
      </p:sp>
      <p:pic>
        <p:nvPicPr>
          <p:cNvPr id="5" name="Graphic 4">
            <a:extLst>
              <a:ext uri="{FF2B5EF4-FFF2-40B4-BE49-F238E27FC236}">
                <a16:creationId xmlns:a16="http://schemas.microsoft.com/office/drawing/2014/main" id="{D72BB38F-2B3C-5BD3-9273-1441EFAFFD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7890" y="2091690"/>
            <a:ext cx="5724692" cy="3943350"/>
          </a:xfrm>
          <a:prstGeom prst="rect">
            <a:avLst/>
          </a:prstGeom>
        </p:spPr>
      </p:pic>
      <p:sp>
        <p:nvSpPr>
          <p:cNvPr id="6" name="TextBox 5">
            <a:extLst>
              <a:ext uri="{FF2B5EF4-FFF2-40B4-BE49-F238E27FC236}">
                <a16:creationId xmlns:a16="http://schemas.microsoft.com/office/drawing/2014/main" id="{8251C930-E758-0528-72BA-C734078727AC}"/>
              </a:ext>
            </a:extLst>
          </p:cNvPr>
          <p:cNvSpPr txBox="1"/>
          <p:nvPr/>
        </p:nvSpPr>
        <p:spPr>
          <a:xfrm>
            <a:off x="5977890" y="5998154"/>
            <a:ext cx="2569276" cy="25391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dirty="0">
                <a:ln>
                  <a:noFill/>
                </a:ln>
                <a:solidFill>
                  <a:srgbClr val="FFFFFF">
                    <a:lumMod val="50000"/>
                  </a:srgbClr>
                </a:solidFill>
                <a:effectLst/>
                <a:uLnTx/>
                <a:uFillTx/>
                <a:latin typeface="Arial"/>
                <a:cs typeface="Arial"/>
                <a:sym typeface="Arial"/>
              </a:rPr>
              <a:t>Source: OECD (Calligaris et al., 2024)</a:t>
            </a:r>
          </a:p>
        </p:txBody>
      </p:sp>
    </p:spTree>
    <p:extLst>
      <p:ext uri="{BB962C8B-B14F-4D97-AF65-F5344CB8AC3E}">
        <p14:creationId xmlns:p14="http://schemas.microsoft.com/office/powerpoint/2010/main" val="449344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96182-6466-1B1B-6D44-230AC812AFF8}"/>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767676"/>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GB" sz="1200" b="0" i="0" u="none" strike="noStrike" kern="0" cap="none" spc="0" normalizeH="0" baseline="0" noProof="0">
              <a:ln>
                <a:noFill/>
              </a:ln>
              <a:solidFill>
                <a:srgbClr val="767676"/>
              </a:solidFill>
              <a:effectLst/>
              <a:uLnTx/>
              <a:uFillTx/>
              <a:latin typeface="Arial"/>
              <a:cs typeface="Arial"/>
              <a:sym typeface="Arial"/>
            </a:endParaRPr>
          </a:p>
        </p:txBody>
      </p:sp>
      <p:sp>
        <p:nvSpPr>
          <p:cNvPr id="3" name="Title 2">
            <a:extLst>
              <a:ext uri="{FF2B5EF4-FFF2-40B4-BE49-F238E27FC236}">
                <a16:creationId xmlns:a16="http://schemas.microsoft.com/office/drawing/2014/main" id="{06862EA4-7551-CAB6-B12A-C8C4D2376B5F}"/>
              </a:ext>
            </a:extLst>
          </p:cNvPr>
          <p:cNvSpPr>
            <a:spLocks noGrp="1"/>
          </p:cNvSpPr>
          <p:nvPr>
            <p:ph type="title"/>
          </p:nvPr>
        </p:nvSpPr>
        <p:spPr/>
        <p:txBody>
          <a:bodyPr>
            <a:normAutofit/>
          </a:bodyPr>
          <a:lstStyle/>
          <a:p>
            <a:r>
              <a:rPr lang="fr-BE" b="1" err="1"/>
              <a:t>Findings</a:t>
            </a:r>
            <a:r>
              <a:rPr lang="fr-BE" b="1"/>
              <a:t> on main drivers</a:t>
            </a:r>
            <a:endParaRPr lang="en-IE" b="1"/>
          </a:p>
        </p:txBody>
      </p:sp>
      <p:graphicFrame>
        <p:nvGraphicFramePr>
          <p:cNvPr id="6" name="Table 6">
            <a:extLst>
              <a:ext uri="{FF2B5EF4-FFF2-40B4-BE49-F238E27FC236}">
                <a16:creationId xmlns:a16="http://schemas.microsoft.com/office/drawing/2014/main" id="{635D7826-D664-14E2-228D-D5B34B7ED5AF}"/>
              </a:ext>
            </a:extLst>
          </p:cNvPr>
          <p:cNvGraphicFramePr>
            <a:graphicFrameLocks noGrp="1"/>
          </p:cNvGraphicFramePr>
          <p:nvPr/>
        </p:nvGraphicFramePr>
        <p:xfrm>
          <a:off x="1062990" y="1601426"/>
          <a:ext cx="3401060" cy="4322844"/>
        </p:xfrm>
        <a:graphic>
          <a:graphicData uri="http://schemas.openxmlformats.org/drawingml/2006/table">
            <a:tbl>
              <a:tblPr firstRow="1" bandRow="1">
                <a:tableStyleId>{5940675A-B579-460E-94D1-54222C63F5DA}</a:tableStyleId>
              </a:tblPr>
              <a:tblGrid>
                <a:gridCol w="2366296">
                  <a:extLst>
                    <a:ext uri="{9D8B030D-6E8A-4147-A177-3AD203B41FA5}">
                      <a16:colId xmlns:a16="http://schemas.microsoft.com/office/drawing/2014/main" val="1621064622"/>
                    </a:ext>
                  </a:extLst>
                </a:gridCol>
                <a:gridCol w="1034764">
                  <a:extLst>
                    <a:ext uri="{9D8B030D-6E8A-4147-A177-3AD203B41FA5}">
                      <a16:colId xmlns:a16="http://schemas.microsoft.com/office/drawing/2014/main" val="2569591508"/>
                    </a:ext>
                  </a:extLst>
                </a:gridCol>
              </a:tblGrid>
              <a:tr h="1489538">
                <a:tc>
                  <a:txBody>
                    <a:bodyPr/>
                    <a:lstStyle/>
                    <a:p>
                      <a:pPr lvl="1"/>
                      <a:r>
                        <a:rPr lang="fr-BE" sz="1800" b="1" dirty="0" err="1"/>
                        <a:t>Technological</a:t>
                      </a:r>
                      <a:r>
                        <a:rPr lang="fr-BE" sz="1800" b="1" dirty="0"/>
                        <a:t> change</a:t>
                      </a:r>
                      <a:r>
                        <a:rPr lang="fr-BE" sz="1800" dirty="0"/>
                        <a:t> (ICT) + </a:t>
                      </a:r>
                      <a:r>
                        <a:rPr lang="fr-BE" sz="1800" dirty="0" err="1"/>
                        <a:t>other</a:t>
                      </a:r>
                      <a:r>
                        <a:rPr lang="fr-BE" sz="1800" dirty="0"/>
                        <a:t> </a:t>
                      </a:r>
                      <a:r>
                        <a:rPr lang="fr-BE" sz="1800" b="1" dirty="0"/>
                        <a:t>intangibles</a:t>
                      </a:r>
                      <a:r>
                        <a:rPr lang="fr-BE" sz="1800" dirty="0"/>
                        <a:t> (patents, brands)</a:t>
                      </a:r>
                      <a:endParaRPr lang="en-IE" sz="1800" dirty="0"/>
                    </a:p>
                  </a:txBody>
                  <a:tcPr>
                    <a:solidFill>
                      <a:schemeClr val="tx2"/>
                    </a:solidFill>
                  </a:tcPr>
                </a:tc>
                <a:tc>
                  <a:txBody>
                    <a:bodyPr/>
                    <a:lstStyle/>
                    <a:p>
                      <a:pPr lvl="1" algn="ctr"/>
                      <a:endParaRPr lang="en-IE" sz="4000" b="1" dirty="0"/>
                    </a:p>
                  </a:txBody>
                  <a:tcPr>
                    <a:solidFill>
                      <a:schemeClr val="tx2"/>
                    </a:solidFill>
                  </a:tcPr>
                </a:tc>
                <a:extLst>
                  <a:ext uri="{0D108BD9-81ED-4DB2-BD59-A6C34878D82A}">
                    <a16:rowId xmlns:a16="http://schemas.microsoft.com/office/drawing/2014/main" val="3055733511"/>
                  </a:ext>
                </a:extLst>
              </a:tr>
              <a:tr h="755113">
                <a:tc>
                  <a:txBody>
                    <a:bodyPr/>
                    <a:lstStyle/>
                    <a:p>
                      <a:pPr lvl="1"/>
                      <a:r>
                        <a:rPr lang="fr-BE" sz="1800" b="1" dirty="0"/>
                        <a:t>Globalisation</a:t>
                      </a:r>
                      <a:endParaRPr lang="en-IE" sz="1800" b="1" dirty="0"/>
                    </a:p>
                  </a:txBody>
                  <a:tcPr>
                    <a:solidFill>
                      <a:schemeClr val="tx2"/>
                    </a:solidFill>
                  </a:tcPr>
                </a:tc>
                <a:tc>
                  <a:txBody>
                    <a:bodyPr/>
                    <a:lstStyle/>
                    <a:p>
                      <a:pPr lvl="1" algn="ctr"/>
                      <a:endParaRPr lang="en-IE" sz="4000" b="1" dirty="0"/>
                    </a:p>
                  </a:txBody>
                  <a:tcPr>
                    <a:solidFill>
                      <a:schemeClr val="tx2"/>
                    </a:solidFill>
                  </a:tcPr>
                </a:tc>
                <a:extLst>
                  <a:ext uri="{0D108BD9-81ED-4DB2-BD59-A6C34878D82A}">
                    <a16:rowId xmlns:a16="http://schemas.microsoft.com/office/drawing/2014/main" val="1886235977"/>
                  </a:ext>
                </a:extLst>
              </a:tr>
              <a:tr h="1023103">
                <a:tc>
                  <a:txBody>
                    <a:bodyPr/>
                    <a:lstStyle/>
                    <a:p>
                      <a:pPr lvl="1"/>
                      <a:r>
                        <a:rPr lang="fr-BE" sz="1800" b="1" dirty="0" err="1"/>
                        <a:t>Regulatory</a:t>
                      </a:r>
                      <a:r>
                        <a:rPr lang="fr-BE" sz="1800" b="1" dirty="0"/>
                        <a:t> barriers to entry</a:t>
                      </a:r>
                      <a:endParaRPr lang="en-IE" sz="1800" b="1" dirty="0"/>
                    </a:p>
                  </a:txBody>
                  <a:tcPr>
                    <a:solidFill>
                      <a:schemeClr val="tx2"/>
                    </a:solidFill>
                  </a:tcPr>
                </a:tc>
                <a:tc>
                  <a:txBody>
                    <a:bodyPr/>
                    <a:lstStyle/>
                    <a:p>
                      <a:pPr lvl="1" algn="ctr"/>
                      <a:r>
                        <a:rPr lang="fr-BE" sz="4000" b="1"/>
                        <a:t>    </a:t>
                      </a:r>
                      <a:r>
                        <a:rPr lang="fr-BE" sz="3200" b="1"/>
                        <a:t>?</a:t>
                      </a:r>
                      <a:endParaRPr lang="en-IE" sz="3200" b="1"/>
                    </a:p>
                  </a:txBody>
                  <a:tcPr>
                    <a:solidFill>
                      <a:schemeClr val="tx2"/>
                    </a:solidFill>
                  </a:tcPr>
                </a:tc>
                <a:extLst>
                  <a:ext uri="{0D108BD9-81ED-4DB2-BD59-A6C34878D82A}">
                    <a16:rowId xmlns:a16="http://schemas.microsoft.com/office/drawing/2014/main" val="602691629"/>
                  </a:ext>
                </a:extLst>
              </a:tr>
              <a:tr h="1055090">
                <a:tc>
                  <a:txBody>
                    <a:bodyPr/>
                    <a:lstStyle/>
                    <a:p>
                      <a:pPr lvl="1"/>
                      <a:r>
                        <a:rPr lang="fr-BE" sz="1800" b="1" dirty="0"/>
                        <a:t>Rise of M&amp;A/ </a:t>
                      </a:r>
                      <a:r>
                        <a:rPr lang="fr-BE" sz="1800" b="1" dirty="0" err="1"/>
                        <a:t>underenforcement</a:t>
                      </a:r>
                      <a:endParaRPr lang="en-IE" sz="1800" b="1" dirty="0"/>
                    </a:p>
                  </a:txBody>
                  <a:tcPr>
                    <a:solidFill>
                      <a:schemeClr val="tx2"/>
                    </a:solidFill>
                  </a:tcPr>
                </a:tc>
                <a:tc>
                  <a:txBody>
                    <a:bodyPr/>
                    <a:lstStyle/>
                    <a:p>
                      <a:pPr lvl="1" algn="ctr"/>
                      <a:endParaRPr lang="fr-BE" sz="2000" b="1" dirty="0"/>
                    </a:p>
                    <a:p>
                      <a:pPr lvl="1" algn="ctr"/>
                      <a:r>
                        <a:rPr lang="en-IE" sz="2000" b="1" dirty="0"/>
                        <a:t>?</a:t>
                      </a:r>
                    </a:p>
                  </a:txBody>
                  <a:tcPr>
                    <a:solidFill>
                      <a:schemeClr val="tx2"/>
                    </a:solidFill>
                  </a:tcPr>
                </a:tc>
                <a:extLst>
                  <a:ext uri="{0D108BD9-81ED-4DB2-BD59-A6C34878D82A}">
                    <a16:rowId xmlns:a16="http://schemas.microsoft.com/office/drawing/2014/main" val="2378925380"/>
                  </a:ext>
                </a:extLst>
              </a:tr>
            </a:tbl>
          </a:graphicData>
        </a:graphic>
      </p:graphicFrame>
      <p:sp>
        <p:nvSpPr>
          <p:cNvPr id="7" name="TextBox 6">
            <a:extLst>
              <a:ext uri="{FF2B5EF4-FFF2-40B4-BE49-F238E27FC236}">
                <a16:creationId xmlns:a16="http://schemas.microsoft.com/office/drawing/2014/main" id="{FCE77766-71BE-433F-9B0F-B4E232E543D4}"/>
              </a:ext>
            </a:extLst>
          </p:cNvPr>
          <p:cNvSpPr txBox="1"/>
          <p:nvPr/>
        </p:nvSpPr>
        <p:spPr>
          <a:xfrm>
            <a:off x="5380990" y="1601426"/>
            <a:ext cx="6355080" cy="4247317"/>
          </a:xfrm>
          <a:prstGeom prst="rect">
            <a:avLst/>
          </a:prstGeom>
          <a:solidFill>
            <a:srgbClr val="92D050"/>
          </a:solidFill>
          <a:ln>
            <a:solidFill>
              <a:srgbClr val="00000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fr-BE" sz="1800" b="1" i="0" u="none" strike="noStrike" kern="0" cap="none" spc="0" normalizeH="0" baseline="0" noProof="0" dirty="0" err="1">
                <a:ln>
                  <a:noFill/>
                </a:ln>
                <a:solidFill>
                  <a:srgbClr val="000000"/>
                </a:solidFill>
                <a:effectLst/>
                <a:uLnTx/>
                <a:uFillTx/>
                <a:latin typeface="Arial"/>
                <a:cs typeface="Arial"/>
                <a:sym typeface="Arial"/>
              </a:rPr>
              <a:t>Largely</a:t>
            </a:r>
            <a:r>
              <a:rPr kumimoji="0" lang="fr-BE" sz="1800" b="1" i="0" u="none" strike="noStrike" kern="0" cap="none" spc="0" normalizeH="0" baseline="0" noProof="0" dirty="0">
                <a:ln>
                  <a:noFill/>
                </a:ln>
                <a:solidFill>
                  <a:srgbClr val="000000"/>
                </a:solidFill>
                <a:effectLst/>
                <a:uLnTx/>
                <a:uFillTx/>
                <a:latin typeface="Arial"/>
                <a:cs typeface="Arial"/>
                <a:sym typeface="Arial"/>
              </a:rPr>
              <a:t> structural changes</a:t>
            </a:r>
            <a:r>
              <a:rPr kumimoji="0" lang="fr-BE" sz="1800" b="0" i="0" u="none" strike="noStrike" kern="0" cap="none" spc="0" normalizeH="0" baseline="0" noProof="0" dirty="0">
                <a:ln>
                  <a:noFill/>
                </a:ln>
                <a:solidFill>
                  <a:srgbClr val="000000"/>
                </a:solidFill>
                <a:effectLst/>
                <a:uLnTx/>
                <a:uFillTx/>
                <a:latin typeface="Arial"/>
                <a:cs typeface="Arial"/>
                <a:sym typeface="Arial"/>
              </a:rPr>
              <a:t> over the </a:t>
            </a:r>
            <a:r>
              <a:rPr kumimoji="0" lang="fr-BE" sz="1800" b="0" i="0" u="none" strike="noStrike" kern="0" cap="none" spc="0" normalizeH="0" baseline="0" noProof="0" dirty="0" err="1">
                <a:ln>
                  <a:noFill/>
                </a:ln>
                <a:solidFill>
                  <a:srgbClr val="000000"/>
                </a:solidFill>
                <a:effectLst/>
                <a:uLnTx/>
                <a:uFillTx/>
                <a:latin typeface="Arial"/>
                <a:cs typeface="Arial"/>
                <a:sym typeface="Arial"/>
              </a:rPr>
              <a:t>past</a:t>
            </a:r>
            <a:r>
              <a:rPr kumimoji="0" lang="fr-BE" sz="1800" b="0" i="0" u="none" strike="noStrike" kern="0" cap="none" spc="0" normalizeH="0" baseline="0" noProof="0" dirty="0">
                <a:ln>
                  <a:noFill/>
                </a:ln>
                <a:solidFill>
                  <a:srgbClr val="000000"/>
                </a:solidFill>
                <a:effectLst/>
                <a:uLnTx/>
                <a:uFillTx/>
                <a:latin typeface="Arial"/>
                <a:cs typeface="Arial"/>
                <a:sym typeface="Arial"/>
              </a:rPr>
              <a:t> 25 </a:t>
            </a:r>
            <a:r>
              <a:rPr kumimoji="0" lang="fr-BE" sz="1800" b="0" i="0" u="none" strike="noStrike" kern="0" cap="none" spc="0" normalizeH="0" baseline="0" noProof="0" dirty="0" err="1">
                <a:ln>
                  <a:noFill/>
                </a:ln>
                <a:solidFill>
                  <a:srgbClr val="000000"/>
                </a:solidFill>
                <a:effectLst/>
                <a:uLnTx/>
                <a:uFillTx/>
                <a:latin typeface="Arial"/>
                <a:cs typeface="Arial"/>
                <a:sym typeface="Arial"/>
              </a:rPr>
              <a:t>years</a:t>
            </a:r>
            <a:r>
              <a:rPr kumimoji="0" lang="fr-BE" sz="1800" b="0" i="0" u="none" strike="noStrike" kern="0" cap="none" spc="0" normalizeH="0" baseline="0" noProof="0" dirty="0">
                <a:ln>
                  <a:noFill/>
                </a:ln>
                <a:solidFill>
                  <a:srgbClr val="000000"/>
                </a:solidFill>
                <a:effectLst/>
                <a:uLnTx/>
                <a:uFillTx/>
                <a:latin typeface="Arial"/>
                <a:cs typeface="Arial"/>
                <a:sym typeface="Arial"/>
              </a:rPr>
              <a:t> =&gt; both </a:t>
            </a:r>
            <a:r>
              <a:rPr kumimoji="0" lang="fr-BE" sz="1800" b="1" i="0" u="none" strike="noStrike" kern="0" cap="none" spc="0" normalizeH="0" baseline="0" noProof="0" dirty="0" err="1">
                <a:ln>
                  <a:noFill/>
                </a:ln>
                <a:solidFill>
                  <a:srgbClr val="000000"/>
                </a:solidFill>
                <a:effectLst/>
                <a:uLnTx/>
                <a:uFillTx/>
                <a:latin typeface="Arial"/>
                <a:cs typeface="Arial"/>
                <a:sym typeface="Arial"/>
              </a:rPr>
              <a:t>benign</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r>
              <a:rPr kumimoji="0" lang="fr-BE" sz="1800" b="0" i="0" u="none" strike="noStrike" kern="0" cap="none" spc="0" normalizeH="0" baseline="0" noProof="0" dirty="0" err="1">
                <a:ln>
                  <a:noFill/>
                </a:ln>
                <a:solidFill>
                  <a:srgbClr val="000000"/>
                </a:solidFill>
                <a:effectLst/>
                <a:uLnTx/>
                <a:uFillTx/>
                <a:latin typeface="Arial"/>
                <a:cs typeface="Arial"/>
                <a:sym typeface="Arial"/>
              </a:rPr>
              <a:t>efficiencies</a:t>
            </a:r>
            <a:r>
              <a:rPr kumimoji="0" lang="fr-BE" sz="1800" b="0" i="0" u="none" strike="noStrike" kern="0" cap="none" spc="0" normalizeH="0" baseline="0" noProof="0" dirty="0">
                <a:ln>
                  <a:noFill/>
                </a:ln>
                <a:solidFill>
                  <a:srgbClr val="000000"/>
                </a:solidFill>
                <a:effectLst/>
                <a:uLnTx/>
                <a:uFillTx/>
                <a:latin typeface="Arial"/>
                <a:cs typeface="Arial"/>
                <a:sym typeface="Arial"/>
              </a:rPr>
              <a:t>) and </a:t>
            </a:r>
            <a:r>
              <a:rPr kumimoji="0" lang="fr-BE" sz="1800" b="1" i="0" u="none" strike="noStrike" kern="0" cap="none" spc="0" normalizeH="0" baseline="0" noProof="0" dirty="0">
                <a:ln>
                  <a:noFill/>
                </a:ln>
                <a:solidFill>
                  <a:srgbClr val="000000"/>
                </a:solidFill>
                <a:effectLst/>
                <a:uLnTx/>
                <a:uFillTx/>
                <a:latin typeface="Arial"/>
                <a:cs typeface="Arial"/>
                <a:sym typeface="Arial"/>
              </a:rPr>
              <a:t>adverse </a:t>
            </a:r>
            <a:r>
              <a:rPr kumimoji="0" lang="fr-BE" sz="1800" b="0" i="0" u="none" strike="noStrike" kern="0" cap="none" spc="0" normalizeH="0" baseline="0" noProof="0" dirty="0">
                <a:ln>
                  <a:noFill/>
                </a:ln>
                <a:solidFill>
                  <a:srgbClr val="000000"/>
                </a:solidFill>
                <a:effectLst/>
                <a:uLnTx/>
                <a:uFillTx/>
                <a:latin typeface="Arial"/>
                <a:cs typeface="Arial"/>
                <a:sym typeface="Arial"/>
              </a:rPr>
              <a:t>(concentration, </a:t>
            </a:r>
            <a:r>
              <a:rPr kumimoji="0" lang="fr-BE" sz="1800" b="0" i="0" u="none" strike="noStrike" kern="0" cap="none" spc="0" normalizeH="0" baseline="0" noProof="0" dirty="0" err="1">
                <a:ln>
                  <a:noFill/>
                </a:ln>
                <a:solidFill>
                  <a:srgbClr val="000000"/>
                </a:solidFill>
                <a:effectLst/>
                <a:uLnTx/>
                <a:uFillTx/>
                <a:latin typeface="Arial"/>
                <a:cs typeface="Arial"/>
                <a:sym typeface="Arial"/>
              </a:rPr>
              <a:t>market</a:t>
            </a:r>
            <a:r>
              <a:rPr kumimoji="0" lang="fr-BE" sz="1800" b="0" i="0" u="none" strike="noStrike" kern="0" cap="none" spc="0" normalizeH="0" baseline="0" noProof="0" dirty="0">
                <a:ln>
                  <a:noFill/>
                </a:ln>
                <a:solidFill>
                  <a:srgbClr val="000000"/>
                </a:solidFill>
                <a:effectLst/>
                <a:uLnTx/>
                <a:uFillTx/>
                <a:latin typeface="Arial"/>
                <a:cs typeface="Arial"/>
                <a:sym typeface="Arial"/>
              </a:rPr>
              <a:t> power, barriers) </a:t>
            </a:r>
            <a:r>
              <a:rPr kumimoji="0" lang="fr-BE" sz="1800" b="0" i="0" u="none" strike="noStrike" kern="0" cap="none" spc="0" normalizeH="0" baseline="0" noProof="0" dirty="0" err="1">
                <a:ln>
                  <a:noFill/>
                </a:ln>
                <a:solidFill>
                  <a:srgbClr val="000000"/>
                </a:solidFill>
                <a:effectLst/>
                <a:uLnTx/>
                <a:uFillTx/>
                <a:latin typeface="Arial"/>
                <a:cs typeface="Arial"/>
                <a:sym typeface="Arial"/>
              </a:rPr>
              <a:t>effects</a:t>
            </a:r>
            <a:r>
              <a:rPr kumimoji="0" lang="fr-BE" sz="1800" b="0" i="0" u="none" strike="noStrike" kern="0" cap="none" spc="0" normalizeH="0" baseline="0" noProof="0" dirty="0">
                <a:ln>
                  <a:noFill/>
                </a:ln>
                <a:solidFill>
                  <a:srgbClr val="000000"/>
                </a:solidFill>
                <a:effectLst/>
                <a:uLnTx/>
                <a:uFillTx/>
                <a:latin typeface="Arial"/>
                <a:cs typeface="Arial"/>
                <a:sym typeface="Arial"/>
              </a:rPr>
              <a:t> on competition</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fr-BE" sz="1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fr-BE" sz="1800" b="1" i="0" u="none" strike="noStrike" kern="0" cap="none" spc="0" normalizeH="0" baseline="0" noProof="0" dirty="0" err="1">
                <a:ln>
                  <a:noFill/>
                </a:ln>
                <a:solidFill>
                  <a:srgbClr val="000000"/>
                </a:solidFill>
                <a:effectLst/>
                <a:uLnTx/>
                <a:uFillTx/>
                <a:latin typeface="Arial"/>
                <a:cs typeface="Arial"/>
                <a:sym typeface="Arial"/>
              </a:rPr>
              <a:t>Sector</a:t>
            </a:r>
            <a:r>
              <a:rPr kumimoji="0" lang="fr-BE" sz="1800" b="1"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err="1">
                <a:ln>
                  <a:noFill/>
                </a:ln>
                <a:solidFill>
                  <a:srgbClr val="000000"/>
                </a:solidFill>
                <a:effectLst/>
                <a:uLnTx/>
                <a:uFillTx/>
                <a:latin typeface="Arial"/>
                <a:cs typeface="Arial"/>
                <a:sym typeface="Arial"/>
              </a:rPr>
              <a:t>heterogeneity</a:t>
            </a:r>
            <a:r>
              <a:rPr kumimoji="0" lang="fr-BE" sz="1800" b="0" i="0" u="none" strike="noStrike" kern="0" cap="none" spc="0" normalizeH="0" baseline="0" noProof="0" dirty="0">
                <a:ln>
                  <a:noFill/>
                </a:ln>
                <a:solidFill>
                  <a:srgbClr val="000000"/>
                </a:solidFill>
                <a:effectLst/>
                <a:uLnTx/>
                <a:uFillTx/>
                <a:latin typeface="Arial"/>
                <a:cs typeface="Arial"/>
                <a:sym typeface="Arial"/>
              </a:rPr>
              <a:t> as regards direction and mix of drivers </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fr-BE" sz="1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fr-BE" sz="1800" b="0" i="0" u="none" strike="noStrike" kern="0" cap="none" spc="0" normalizeH="0" baseline="0" noProof="0" dirty="0">
                <a:ln>
                  <a:noFill/>
                </a:ln>
                <a:solidFill>
                  <a:srgbClr val="000000"/>
                </a:solidFill>
                <a:effectLst/>
                <a:uLnTx/>
                <a:uFillTx/>
                <a:latin typeface="Arial"/>
                <a:cs typeface="Arial"/>
                <a:sym typeface="Arial"/>
              </a:rPr>
              <a:t>On balance and on average, </a:t>
            </a:r>
            <a:r>
              <a:rPr kumimoji="0" lang="fr-BE" sz="1800" b="0" i="0" u="none" strike="noStrike" kern="0" cap="none" spc="0" normalizeH="0" baseline="0" noProof="0" dirty="0" err="1">
                <a:ln>
                  <a:noFill/>
                </a:ln>
                <a:solidFill>
                  <a:srgbClr val="000000"/>
                </a:solidFill>
                <a:effectLst/>
                <a:uLnTx/>
                <a:uFillTx/>
                <a:latin typeface="Arial"/>
                <a:cs typeface="Arial"/>
                <a:sym typeface="Arial"/>
              </a:rPr>
              <a:t>intensity</a:t>
            </a:r>
            <a:r>
              <a:rPr kumimoji="0" lang="fr-BE" sz="1800" b="0" i="0" u="none" strike="noStrike" kern="0" cap="none" spc="0" normalizeH="0" baseline="0" noProof="0" dirty="0">
                <a:ln>
                  <a:noFill/>
                </a:ln>
                <a:solidFill>
                  <a:srgbClr val="000000"/>
                </a:solidFill>
                <a:effectLst/>
                <a:uLnTx/>
                <a:uFillTx/>
                <a:latin typeface="Arial"/>
                <a:cs typeface="Arial"/>
                <a:sym typeface="Arial"/>
              </a:rPr>
              <a:t> of competition in the EU </a:t>
            </a:r>
            <a:r>
              <a:rPr kumimoji="0" lang="fr-BE" sz="1800" b="0" i="0" u="none" strike="noStrike" kern="0" cap="none" spc="0" normalizeH="0" baseline="0" noProof="0" dirty="0" err="1">
                <a:ln>
                  <a:noFill/>
                </a:ln>
                <a:solidFill>
                  <a:srgbClr val="000000"/>
                </a:solidFill>
                <a:effectLst/>
                <a:uLnTx/>
                <a:uFillTx/>
                <a:latin typeface="Arial"/>
                <a:cs typeface="Arial"/>
                <a:sym typeface="Arial"/>
              </a:rPr>
              <a:t>today</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r>
              <a:rPr kumimoji="0" lang="fr-BE" sz="1800" b="0" i="0" u="none" strike="noStrike" kern="0" cap="none" spc="0" normalizeH="0" baseline="0" noProof="0" dirty="0" err="1">
                <a:ln>
                  <a:noFill/>
                </a:ln>
                <a:solidFill>
                  <a:srgbClr val="000000"/>
                </a:solidFill>
                <a:effectLst/>
                <a:uLnTx/>
                <a:uFillTx/>
                <a:latin typeface="Arial"/>
                <a:cs typeface="Arial"/>
                <a:sym typeface="Arial"/>
              </a:rPr>
              <a:t>is</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r>
              <a:rPr kumimoji="0" lang="fr-BE" sz="1800" b="0" i="0" u="none" strike="noStrike" kern="0" cap="none" spc="0" normalizeH="0" baseline="0" noProof="0" dirty="0" err="1">
                <a:ln>
                  <a:noFill/>
                </a:ln>
                <a:solidFill>
                  <a:srgbClr val="000000"/>
                </a:solidFill>
                <a:effectLst/>
                <a:uLnTx/>
                <a:uFillTx/>
                <a:latin typeface="Arial"/>
                <a:cs typeface="Arial"/>
                <a:sym typeface="Arial"/>
              </a:rPr>
              <a:t>likely</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err="1">
                <a:ln>
                  <a:noFill/>
                </a:ln>
                <a:solidFill>
                  <a:srgbClr val="000000"/>
                </a:solidFill>
                <a:effectLst/>
                <a:uLnTx/>
                <a:uFillTx/>
                <a:latin typeface="Arial"/>
                <a:cs typeface="Arial"/>
                <a:sym typeface="Arial"/>
              </a:rPr>
              <a:t>weaker</a:t>
            </a:r>
            <a:r>
              <a:rPr kumimoji="0" lang="fr-BE" sz="1800" b="0" i="0" u="none" strike="noStrike" kern="0" cap="none" spc="0" normalizeH="0" baseline="0" noProof="0" dirty="0">
                <a:ln>
                  <a:noFill/>
                </a:ln>
                <a:solidFill>
                  <a:srgbClr val="000000"/>
                </a:solidFill>
                <a:effectLst/>
                <a:uLnTx/>
                <a:uFillTx/>
                <a:latin typeface="Arial"/>
                <a:cs typeface="Arial"/>
                <a:sym typeface="Arial"/>
              </a:rPr>
              <a:t> and </a:t>
            </a:r>
            <a:r>
              <a:rPr kumimoji="0" lang="fr-BE" sz="1800" b="0" i="0" u="none" strike="noStrike" kern="0" cap="none" spc="0" normalizeH="0" baseline="0" noProof="0" dirty="0" err="1">
                <a:ln>
                  <a:noFill/>
                </a:ln>
                <a:solidFill>
                  <a:srgbClr val="000000"/>
                </a:solidFill>
                <a:effectLst/>
                <a:uLnTx/>
                <a:uFillTx/>
                <a:latin typeface="Arial"/>
                <a:cs typeface="Arial"/>
                <a:sym typeface="Arial"/>
              </a:rPr>
              <a:t>market</a:t>
            </a:r>
            <a:r>
              <a:rPr kumimoji="0" lang="fr-BE" sz="1800" b="0" i="0" u="none" strike="noStrike" kern="0" cap="none" spc="0" normalizeH="0" baseline="0" noProof="0" dirty="0">
                <a:ln>
                  <a:noFill/>
                </a:ln>
                <a:solidFill>
                  <a:srgbClr val="000000"/>
                </a:solidFill>
                <a:effectLst/>
                <a:uLnTx/>
                <a:uFillTx/>
                <a:latin typeface="Arial"/>
                <a:cs typeface="Arial"/>
                <a:sym typeface="Arial"/>
              </a:rPr>
              <a:t> power more</a:t>
            </a:r>
            <a:r>
              <a:rPr kumimoji="0" lang="fr-BE" sz="1800" b="1"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err="1">
                <a:ln>
                  <a:noFill/>
                </a:ln>
                <a:solidFill>
                  <a:srgbClr val="000000"/>
                </a:solidFill>
                <a:effectLst/>
                <a:uLnTx/>
                <a:uFillTx/>
                <a:latin typeface="Arial"/>
                <a:cs typeface="Arial"/>
                <a:sym typeface="Arial"/>
              </a:rPr>
              <a:t>pronounced</a:t>
            </a:r>
            <a:r>
              <a:rPr kumimoji="0" lang="fr-BE" sz="1800" b="1"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err="1">
                <a:ln>
                  <a:noFill/>
                </a:ln>
                <a:solidFill>
                  <a:srgbClr val="000000"/>
                </a:solidFill>
                <a:effectLst/>
                <a:uLnTx/>
                <a:uFillTx/>
                <a:latin typeface="Arial"/>
                <a:cs typeface="Arial"/>
                <a:sym typeface="Arial"/>
              </a:rPr>
              <a:t>than</a:t>
            </a:r>
            <a:r>
              <a:rPr kumimoji="0" lang="fr-BE" sz="1800" b="1" i="0" u="none" strike="noStrike" kern="0" cap="none" spc="0" normalizeH="0" baseline="0" noProof="0" dirty="0">
                <a:ln>
                  <a:noFill/>
                </a:ln>
                <a:solidFill>
                  <a:srgbClr val="000000"/>
                </a:solidFill>
                <a:effectLst/>
                <a:uLnTx/>
                <a:uFillTx/>
                <a:latin typeface="Arial"/>
                <a:cs typeface="Arial"/>
                <a:sym typeface="Arial"/>
              </a:rPr>
              <a:t> in the </a:t>
            </a:r>
            <a:r>
              <a:rPr kumimoji="0" lang="fr-BE" sz="1800" b="1" i="0" u="none" strike="noStrike" kern="0" cap="none" spc="0" normalizeH="0" baseline="0" noProof="0" dirty="0" err="1">
                <a:ln>
                  <a:noFill/>
                </a:ln>
                <a:solidFill>
                  <a:srgbClr val="000000"/>
                </a:solidFill>
                <a:effectLst/>
                <a:uLnTx/>
                <a:uFillTx/>
                <a:latin typeface="Arial"/>
                <a:cs typeface="Arial"/>
                <a:sym typeface="Arial"/>
              </a:rPr>
              <a:t>past</a:t>
            </a:r>
            <a:r>
              <a:rPr kumimoji="0" lang="fr-BE" sz="1800" b="1" i="0" u="none" strike="noStrike" kern="0" cap="none" spc="0" normalizeH="0" baseline="0" noProof="0" dirty="0">
                <a:ln>
                  <a:noFill/>
                </a:ln>
                <a:solidFill>
                  <a:srgbClr val="000000"/>
                </a:solidFill>
                <a:effectLst/>
                <a:uLnTx/>
                <a:uFillTx/>
                <a:latin typeface="Arial"/>
                <a:cs typeface="Arial"/>
                <a:sym typeface="Arial"/>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fr-BE" sz="1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fr-BE" sz="1800" b="0" i="0" u="none" strike="noStrike" kern="0" cap="none" spc="0" normalizeH="0" baseline="0" noProof="0" dirty="0">
                <a:ln>
                  <a:noFill/>
                </a:ln>
                <a:solidFill>
                  <a:srgbClr val="000000"/>
                </a:solidFill>
                <a:effectLst/>
                <a:uLnTx/>
                <a:uFillTx/>
                <a:latin typeface="Arial"/>
                <a:cs typeface="Arial"/>
                <a:sym typeface="Arial"/>
              </a:rPr>
              <a:t>The </a:t>
            </a:r>
            <a:r>
              <a:rPr kumimoji="0" lang="fr-BE" sz="1800" b="0" i="0" u="none" strike="noStrike" kern="0" cap="none" spc="0" normalizeH="0" baseline="0" noProof="0" dirty="0" err="1">
                <a:ln>
                  <a:noFill/>
                </a:ln>
                <a:solidFill>
                  <a:srgbClr val="000000"/>
                </a:solidFill>
                <a:effectLst/>
                <a:uLnTx/>
                <a:uFillTx/>
                <a:latin typeface="Arial"/>
                <a:cs typeface="Arial"/>
                <a:sym typeface="Arial"/>
              </a:rPr>
              <a:t>observed</a:t>
            </a:r>
            <a:r>
              <a:rPr kumimoji="0" lang="fr-BE" sz="1800" b="0" i="0" u="none" strike="noStrike" kern="0" cap="none" spc="0" normalizeH="0" baseline="0" noProof="0" dirty="0">
                <a:ln>
                  <a:noFill/>
                </a:ln>
                <a:solidFill>
                  <a:srgbClr val="000000"/>
                </a:solidFill>
                <a:effectLst/>
                <a:uLnTx/>
                <a:uFillTx/>
                <a:latin typeface="Arial"/>
                <a:cs typeface="Arial"/>
                <a:sym typeface="Arial"/>
              </a:rPr>
              <a:t> changes in the nature and </a:t>
            </a:r>
            <a:r>
              <a:rPr kumimoji="0" lang="fr-BE" sz="1800" b="0" i="0" u="none" strike="noStrike" kern="0" cap="none" spc="0" normalizeH="0" baseline="0" noProof="0" dirty="0" err="1">
                <a:ln>
                  <a:noFill/>
                </a:ln>
                <a:solidFill>
                  <a:srgbClr val="000000"/>
                </a:solidFill>
                <a:effectLst/>
                <a:uLnTx/>
                <a:uFillTx/>
                <a:latin typeface="Arial"/>
                <a:cs typeface="Arial"/>
                <a:sym typeface="Arial"/>
              </a:rPr>
              <a:t>intensity</a:t>
            </a:r>
            <a:r>
              <a:rPr kumimoji="0" lang="fr-BE" sz="1800" b="0" i="0" u="none" strike="noStrike" kern="0" cap="none" spc="0" normalizeH="0" baseline="0" noProof="0" dirty="0">
                <a:ln>
                  <a:noFill/>
                </a:ln>
                <a:solidFill>
                  <a:srgbClr val="000000"/>
                </a:solidFill>
                <a:effectLst/>
                <a:uLnTx/>
                <a:uFillTx/>
                <a:latin typeface="Arial"/>
                <a:cs typeface="Arial"/>
                <a:sym typeface="Arial"/>
              </a:rPr>
              <a:t> of competition</a:t>
            </a:r>
            <a:r>
              <a:rPr kumimoji="0" lang="fr-BE" sz="1800" b="1" i="0" u="none" strike="noStrike" kern="0" cap="none" spc="0" normalizeH="0" baseline="0" noProof="0" dirty="0">
                <a:ln>
                  <a:noFill/>
                </a:ln>
                <a:solidFill>
                  <a:srgbClr val="000000"/>
                </a:solidFill>
                <a:effectLst/>
                <a:uLnTx/>
                <a:uFillTx/>
                <a:latin typeface="Arial"/>
                <a:cs typeface="Arial"/>
                <a:sym typeface="Arial"/>
              </a:rPr>
              <a:t> </a:t>
            </a:r>
            <a:r>
              <a:rPr kumimoji="0" lang="fr-BE" sz="1800" b="0" i="0" u="none" strike="noStrike" kern="0" cap="none" spc="0" normalizeH="0" baseline="0" noProof="0" dirty="0" err="1">
                <a:ln>
                  <a:noFill/>
                </a:ln>
                <a:solidFill>
                  <a:srgbClr val="000000"/>
                </a:solidFill>
                <a:effectLst/>
                <a:uLnTx/>
                <a:uFillTx/>
                <a:latin typeface="Arial"/>
                <a:cs typeface="Arial"/>
                <a:sym typeface="Arial"/>
              </a:rPr>
              <a:t>may</a:t>
            </a:r>
            <a:r>
              <a:rPr kumimoji="0" lang="fr-BE" sz="1800" b="0" i="0" u="none" strike="noStrike" kern="0" cap="none" spc="0" normalizeH="0" baseline="0" noProof="0" dirty="0">
                <a:ln>
                  <a:noFill/>
                </a:ln>
                <a:solidFill>
                  <a:srgbClr val="000000"/>
                </a:solidFill>
                <a:effectLst/>
                <a:uLnTx/>
                <a:uFillTx/>
                <a:latin typeface="Arial"/>
                <a:cs typeface="Arial"/>
                <a:sym typeface="Arial"/>
              </a:rPr>
              <a:t> have </a:t>
            </a:r>
            <a:r>
              <a:rPr kumimoji="0" lang="fr-BE" sz="1800" b="0" i="0" u="none" strike="noStrike" kern="0" cap="none" spc="0" normalizeH="0" baseline="0" noProof="0" dirty="0" err="1">
                <a:ln>
                  <a:noFill/>
                </a:ln>
                <a:solidFill>
                  <a:srgbClr val="000000"/>
                </a:solidFill>
                <a:effectLst/>
                <a:uLnTx/>
                <a:uFillTx/>
                <a:latin typeface="Arial"/>
                <a:cs typeface="Arial"/>
                <a:sym typeface="Arial"/>
              </a:rPr>
              <a:t>contributed</a:t>
            </a:r>
            <a:r>
              <a:rPr kumimoji="0" lang="fr-BE" sz="1800" b="0" i="0" u="none" strike="noStrike" kern="0" cap="none" spc="0" normalizeH="0" baseline="0" noProof="0" dirty="0">
                <a:ln>
                  <a:noFill/>
                </a:ln>
                <a:solidFill>
                  <a:srgbClr val="000000"/>
                </a:solidFill>
                <a:effectLst/>
                <a:uLnTx/>
                <a:uFillTx/>
                <a:latin typeface="Arial"/>
                <a:cs typeface="Arial"/>
                <a:sym typeface="Arial"/>
              </a:rPr>
              <a:t> to (i) </a:t>
            </a:r>
            <a:r>
              <a:rPr kumimoji="0" lang="fr-BE" sz="1800" b="0" i="0" u="none" strike="noStrike" kern="0" cap="none" spc="0" normalizeH="0" baseline="0" noProof="0" dirty="0" err="1">
                <a:ln>
                  <a:noFill/>
                </a:ln>
                <a:solidFill>
                  <a:srgbClr val="000000"/>
                </a:solidFill>
                <a:effectLst/>
                <a:uLnTx/>
                <a:uFillTx/>
                <a:latin typeface="Arial"/>
                <a:cs typeface="Arial"/>
                <a:sym typeface="Arial"/>
              </a:rPr>
              <a:t>lower</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a:ln>
                  <a:noFill/>
                </a:ln>
                <a:solidFill>
                  <a:srgbClr val="000000"/>
                </a:solidFill>
                <a:effectLst/>
                <a:uLnTx/>
                <a:uFillTx/>
                <a:latin typeface="Arial"/>
                <a:cs typeface="Arial"/>
                <a:sym typeface="Arial"/>
              </a:rPr>
              <a:t>business dynamism</a:t>
            </a:r>
            <a:r>
              <a:rPr kumimoji="0" lang="fr-BE" sz="1800" b="0" i="0" u="none" strike="noStrike" kern="0" cap="none" spc="0" normalizeH="0" baseline="0" noProof="0" dirty="0">
                <a:ln>
                  <a:noFill/>
                </a:ln>
                <a:solidFill>
                  <a:srgbClr val="000000"/>
                </a:solidFill>
                <a:effectLst/>
                <a:uLnTx/>
                <a:uFillTx/>
                <a:latin typeface="Arial"/>
                <a:cs typeface="Arial"/>
                <a:sym typeface="Arial"/>
              </a:rPr>
              <a:t>, (ii) </a:t>
            </a:r>
            <a:r>
              <a:rPr kumimoji="0" lang="fr-BE" sz="1800" b="0" i="0" u="none" strike="noStrike" kern="0" cap="none" spc="0" normalizeH="0" baseline="0" noProof="0" dirty="0" err="1">
                <a:ln>
                  <a:noFill/>
                </a:ln>
                <a:solidFill>
                  <a:srgbClr val="000000"/>
                </a:solidFill>
                <a:effectLst/>
                <a:uLnTx/>
                <a:uFillTx/>
                <a:latin typeface="Arial"/>
                <a:cs typeface="Arial"/>
                <a:sym typeface="Arial"/>
              </a:rPr>
              <a:t>slower</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err="1">
                <a:ln>
                  <a:noFill/>
                </a:ln>
                <a:solidFill>
                  <a:srgbClr val="000000"/>
                </a:solidFill>
                <a:effectLst/>
                <a:uLnTx/>
                <a:uFillTx/>
                <a:latin typeface="Arial"/>
                <a:cs typeface="Arial"/>
                <a:sym typeface="Arial"/>
              </a:rPr>
              <a:t>productivity</a:t>
            </a:r>
            <a:r>
              <a:rPr kumimoji="0" lang="fr-BE" sz="1800" b="1"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err="1">
                <a:ln>
                  <a:noFill/>
                </a:ln>
                <a:solidFill>
                  <a:srgbClr val="000000"/>
                </a:solidFill>
                <a:effectLst/>
                <a:uLnTx/>
                <a:uFillTx/>
                <a:latin typeface="Arial"/>
                <a:cs typeface="Arial"/>
                <a:sym typeface="Arial"/>
              </a:rPr>
              <a:t>growth</a:t>
            </a:r>
            <a:r>
              <a:rPr kumimoji="0" lang="fr-BE" sz="1800" b="0" i="0" u="none" strike="noStrike" kern="0" cap="none" spc="0" normalizeH="0" baseline="0" noProof="0" dirty="0">
                <a:ln>
                  <a:noFill/>
                </a:ln>
                <a:solidFill>
                  <a:srgbClr val="000000"/>
                </a:solidFill>
                <a:effectLst/>
                <a:uLnTx/>
                <a:uFillTx/>
                <a:latin typeface="Arial"/>
                <a:cs typeface="Arial"/>
                <a:sym typeface="Arial"/>
              </a:rPr>
              <a:t>, (iii) </a:t>
            </a:r>
            <a:r>
              <a:rPr kumimoji="0" lang="fr-BE" sz="1800" b="0" i="0" u="none" strike="noStrike" kern="0" cap="none" spc="0" normalizeH="0" baseline="0" noProof="0" dirty="0" err="1">
                <a:ln>
                  <a:noFill/>
                </a:ln>
                <a:solidFill>
                  <a:srgbClr val="000000"/>
                </a:solidFill>
                <a:effectLst/>
                <a:uLnTx/>
                <a:uFillTx/>
                <a:latin typeface="Arial"/>
                <a:cs typeface="Arial"/>
                <a:sym typeface="Arial"/>
              </a:rPr>
              <a:t>decline</a:t>
            </a:r>
            <a:r>
              <a:rPr kumimoji="0" lang="fr-BE" sz="1800" b="0" i="0" u="none" strike="noStrike" kern="0" cap="none" spc="0" normalizeH="0" baseline="0" noProof="0" dirty="0">
                <a:ln>
                  <a:noFill/>
                </a:ln>
                <a:solidFill>
                  <a:srgbClr val="000000"/>
                </a:solidFill>
                <a:effectLst/>
                <a:uLnTx/>
                <a:uFillTx/>
                <a:latin typeface="Arial"/>
                <a:cs typeface="Arial"/>
                <a:sym typeface="Arial"/>
              </a:rPr>
              <a:t> of </a:t>
            </a:r>
            <a:r>
              <a:rPr kumimoji="0" lang="fr-BE" sz="1800" b="1" i="0" u="none" strike="noStrike" kern="0" cap="none" spc="0" normalizeH="0" baseline="0" noProof="0" dirty="0">
                <a:ln>
                  <a:noFill/>
                </a:ln>
                <a:solidFill>
                  <a:srgbClr val="000000"/>
                </a:solidFill>
                <a:effectLst/>
                <a:uLnTx/>
                <a:uFillTx/>
                <a:latin typeface="Arial"/>
                <a:cs typeface="Arial"/>
                <a:sym typeface="Arial"/>
              </a:rPr>
              <a:t>labour </a:t>
            </a:r>
            <a:r>
              <a:rPr kumimoji="0" lang="fr-BE" sz="1800" b="1" i="0" u="none" strike="noStrike" kern="0" cap="none" spc="0" normalizeH="0" baseline="0" noProof="0" dirty="0" err="1">
                <a:ln>
                  <a:noFill/>
                </a:ln>
                <a:solidFill>
                  <a:srgbClr val="000000"/>
                </a:solidFill>
                <a:effectLst/>
                <a:uLnTx/>
                <a:uFillTx/>
                <a:latin typeface="Arial"/>
                <a:cs typeface="Arial"/>
                <a:sym typeface="Arial"/>
              </a:rPr>
              <a:t>share</a:t>
            </a:r>
            <a:r>
              <a:rPr kumimoji="0" lang="fr-BE" sz="1800" b="0" i="0" u="none" strike="noStrike" kern="0" cap="none" spc="0" normalizeH="0" baseline="0" noProof="0" dirty="0">
                <a:ln>
                  <a:noFill/>
                </a:ln>
                <a:solidFill>
                  <a:srgbClr val="000000"/>
                </a:solidFill>
                <a:effectLst/>
                <a:uLnTx/>
                <a:uFillTx/>
                <a:latin typeface="Arial"/>
                <a:cs typeface="Arial"/>
                <a:sym typeface="Arial"/>
              </a:rPr>
              <a:t>, (iv) </a:t>
            </a:r>
            <a:r>
              <a:rPr kumimoji="0" lang="fr-BE" sz="1800" b="0" i="0" u="none" strike="noStrike" kern="0" cap="none" spc="0" normalizeH="0" baseline="0" noProof="0" dirty="0" err="1">
                <a:ln>
                  <a:noFill/>
                </a:ln>
                <a:solidFill>
                  <a:srgbClr val="000000"/>
                </a:solidFill>
                <a:effectLst/>
                <a:uLnTx/>
                <a:uFillTx/>
                <a:latin typeface="Arial"/>
                <a:cs typeface="Arial"/>
                <a:sym typeface="Arial"/>
              </a:rPr>
              <a:t>lower</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r>
              <a:rPr kumimoji="0" lang="fr-BE" sz="1800" b="1" i="0" u="none" strike="noStrike" kern="0" cap="none" spc="0" normalizeH="0" baseline="0" noProof="0" dirty="0" err="1">
                <a:ln>
                  <a:noFill/>
                </a:ln>
                <a:solidFill>
                  <a:srgbClr val="000000"/>
                </a:solidFill>
                <a:effectLst/>
                <a:uLnTx/>
                <a:uFillTx/>
                <a:latin typeface="Arial"/>
                <a:cs typeface="Arial"/>
                <a:sym typeface="Arial"/>
              </a:rPr>
              <a:t>resilience</a:t>
            </a:r>
            <a:r>
              <a:rPr kumimoji="0" lang="fr-BE" sz="1800" b="0" i="0" u="none" strike="noStrike" kern="0" cap="none" spc="0" normalizeH="0" baseline="0" noProof="0" dirty="0">
                <a:ln>
                  <a:noFill/>
                </a:ln>
                <a:solidFill>
                  <a:srgbClr val="000000"/>
                </a:solidFill>
                <a:effectLst/>
                <a:uLnTx/>
                <a:uFillTx/>
                <a:latin typeface="Arial"/>
                <a:cs typeface="Arial"/>
                <a:sym typeface="Arial"/>
              </a:rPr>
              <a:t> to </a:t>
            </a:r>
            <a:r>
              <a:rPr kumimoji="0" lang="fr-BE" sz="1800" b="0" i="0" u="none" strike="noStrike" kern="0" cap="none" spc="0" normalizeH="0" baseline="0" noProof="0" dirty="0" err="1">
                <a:ln>
                  <a:noFill/>
                </a:ln>
                <a:solidFill>
                  <a:srgbClr val="000000"/>
                </a:solidFill>
                <a:effectLst/>
                <a:uLnTx/>
                <a:uFillTx/>
                <a:latin typeface="Arial"/>
                <a:cs typeface="Arial"/>
                <a:sym typeface="Arial"/>
              </a:rPr>
              <a:t>shocks</a:t>
            </a:r>
            <a:r>
              <a:rPr kumimoji="0" lang="fr-BE" sz="1800" b="0" i="0" u="none" strike="noStrike" kern="0" cap="none" spc="0" normalizeH="0" baseline="0" noProof="0" dirty="0">
                <a:ln>
                  <a:noFill/>
                </a:ln>
                <a:solidFill>
                  <a:srgbClr val="000000"/>
                </a:solidFill>
                <a:effectLst/>
                <a:uLnTx/>
                <a:uFillTx/>
                <a:latin typeface="Arial"/>
                <a:cs typeface="Arial"/>
                <a:sym typeface="Arial"/>
              </a:rPr>
              <a:t> </a:t>
            </a:r>
            <a:endParaRPr kumimoji="0" lang="en-IE"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Arrow: Right 7">
            <a:extLst>
              <a:ext uri="{FF2B5EF4-FFF2-40B4-BE49-F238E27FC236}">
                <a16:creationId xmlns:a16="http://schemas.microsoft.com/office/drawing/2014/main" id="{6672420A-D3C3-F92B-1C6F-AF0CE122B721}"/>
              </a:ext>
            </a:extLst>
          </p:cNvPr>
          <p:cNvSpPr/>
          <p:nvPr/>
        </p:nvSpPr>
        <p:spPr>
          <a:xfrm>
            <a:off x="4535170" y="3337744"/>
            <a:ext cx="754380" cy="4251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Graphic 9" descr="Checkmark with solid fill">
            <a:extLst>
              <a:ext uri="{FF2B5EF4-FFF2-40B4-BE49-F238E27FC236}">
                <a16:creationId xmlns:a16="http://schemas.microsoft.com/office/drawing/2014/main" id="{E4D949AA-CBED-C09C-2022-DAD37F4980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54316" y="2103120"/>
            <a:ext cx="537210" cy="571500"/>
          </a:xfrm>
          <a:prstGeom prst="rect">
            <a:avLst/>
          </a:prstGeom>
        </p:spPr>
      </p:pic>
      <p:pic>
        <p:nvPicPr>
          <p:cNvPr id="11" name="Graphic 10" descr="Checkmark with solid fill">
            <a:extLst>
              <a:ext uri="{FF2B5EF4-FFF2-40B4-BE49-F238E27FC236}">
                <a16:creationId xmlns:a16="http://schemas.microsoft.com/office/drawing/2014/main" id="{CFF5A84F-6981-D57B-A861-7C5BF23DCB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6757" y="3191348"/>
            <a:ext cx="537210" cy="571500"/>
          </a:xfrm>
          <a:prstGeom prst="rect">
            <a:avLst/>
          </a:prstGeom>
        </p:spPr>
      </p:pic>
      <p:pic>
        <p:nvPicPr>
          <p:cNvPr id="12" name="Graphic 11" descr="Checkmark with solid fill">
            <a:extLst>
              <a:ext uri="{FF2B5EF4-FFF2-40B4-BE49-F238E27FC236}">
                <a16:creationId xmlns:a16="http://schemas.microsoft.com/office/drawing/2014/main" id="{4C97ABA4-638F-B1A4-7A6C-E5A4791615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1740" y="3978792"/>
            <a:ext cx="537210" cy="571500"/>
          </a:xfrm>
          <a:prstGeom prst="rect">
            <a:avLst/>
          </a:prstGeom>
        </p:spPr>
      </p:pic>
      <p:pic>
        <p:nvPicPr>
          <p:cNvPr id="13" name="Graphic 12" descr="Checkmark with solid fill">
            <a:extLst>
              <a:ext uri="{FF2B5EF4-FFF2-40B4-BE49-F238E27FC236}">
                <a16:creationId xmlns:a16="http://schemas.microsoft.com/office/drawing/2014/main" id="{BA0710DA-38BB-F15E-F952-500C09559E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36757" y="5256574"/>
            <a:ext cx="257373" cy="273801"/>
          </a:xfrm>
          <a:prstGeom prst="rect">
            <a:avLst/>
          </a:prstGeom>
        </p:spPr>
      </p:pic>
    </p:spTree>
    <p:extLst>
      <p:ext uri="{BB962C8B-B14F-4D97-AF65-F5344CB8AC3E}">
        <p14:creationId xmlns:p14="http://schemas.microsoft.com/office/powerpoint/2010/main" val="3293616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668E-96A3-4EB1-99DF-1A9D917E6A00}"/>
              </a:ext>
            </a:extLst>
          </p:cNvPr>
          <p:cNvSpPr>
            <a:spLocks noGrp="1"/>
          </p:cNvSpPr>
          <p:nvPr>
            <p:ph type="ctrTitle"/>
          </p:nvPr>
        </p:nvSpPr>
        <p:spPr>
          <a:xfrm>
            <a:off x="3716124" y="2850920"/>
            <a:ext cx="6875677" cy="2016224"/>
          </a:xfrm>
        </p:spPr>
        <p:txBody>
          <a:bodyPr>
            <a:noAutofit/>
          </a:bodyPr>
          <a:lstStyle/>
          <a:p>
            <a:r>
              <a:rPr lang="en-US" sz="3200" b="1" dirty="0">
                <a:solidFill>
                  <a:schemeClr val="bg1"/>
                </a:solidFill>
              </a:rPr>
              <a:t>Price-Concentration studies</a:t>
            </a:r>
            <a:br>
              <a:rPr lang="en-US" sz="3200" b="1" dirty="0">
                <a:solidFill>
                  <a:schemeClr val="bg1"/>
                </a:solidFill>
              </a:rPr>
            </a:br>
            <a:br>
              <a:rPr lang="en-US" sz="3200" b="1" dirty="0">
                <a:solidFill>
                  <a:schemeClr val="bg1"/>
                </a:solidFill>
              </a:rPr>
            </a:br>
            <a:r>
              <a:rPr lang="en-US" sz="1800" b="1" dirty="0">
                <a:solidFill>
                  <a:schemeClr val="bg1"/>
                </a:solidFill>
              </a:rPr>
              <a:t>section II.1 of the Commission’s report </a:t>
            </a:r>
            <a:r>
              <a:rPr lang="en-US" sz="1800" b="1" i="1" dirty="0">
                <a:solidFill>
                  <a:schemeClr val="bg1"/>
                </a:solidFill>
              </a:rPr>
              <a:t>protecting competition in a changing world</a:t>
            </a:r>
            <a:r>
              <a:rPr lang="en-US" sz="1800" b="1" dirty="0">
                <a:solidFill>
                  <a:schemeClr val="bg1"/>
                </a:solidFill>
              </a:rPr>
              <a:t> – based on Chapter 2 of the report </a:t>
            </a:r>
            <a:r>
              <a:rPr lang="en-US" sz="1800" b="1" i="1" dirty="0">
                <a:solidFill>
                  <a:schemeClr val="bg1"/>
                </a:solidFill>
              </a:rPr>
              <a:t>Exploring aspects of the state of competition in the EU </a:t>
            </a:r>
            <a:r>
              <a:rPr lang="en-US" sz="1800" b="1" dirty="0">
                <a:solidFill>
                  <a:schemeClr val="bg1"/>
                </a:solidFill>
              </a:rPr>
              <a:t>by Lear in consortium with ECA Economics, Fideres, </a:t>
            </a:r>
            <a:r>
              <a:rPr lang="en-US" sz="1800" b="1" dirty="0" err="1">
                <a:solidFill>
                  <a:schemeClr val="bg1"/>
                </a:solidFill>
              </a:rPr>
              <a:t>Prometeia</a:t>
            </a:r>
            <a:r>
              <a:rPr lang="en-US" sz="1800" b="1" dirty="0">
                <a:solidFill>
                  <a:schemeClr val="bg1"/>
                </a:solidFill>
              </a:rPr>
              <a:t>, University of East </a:t>
            </a:r>
            <a:r>
              <a:rPr lang="en-US" sz="1800" b="1" dirty="0" err="1">
                <a:solidFill>
                  <a:schemeClr val="bg1"/>
                </a:solidFill>
              </a:rPr>
              <a:t>AngLia</a:t>
            </a:r>
            <a:r>
              <a:rPr lang="en-US" sz="1800" b="1" dirty="0">
                <a:solidFill>
                  <a:schemeClr val="bg1"/>
                </a:solidFill>
              </a:rPr>
              <a:t> and </a:t>
            </a:r>
            <a:r>
              <a:rPr lang="en-US" sz="1800" b="1" dirty="0" err="1">
                <a:solidFill>
                  <a:schemeClr val="bg1"/>
                </a:solidFill>
              </a:rPr>
              <a:t>Verian</a:t>
            </a:r>
            <a:br>
              <a:rPr lang="en-US" sz="1800" b="1" dirty="0">
                <a:solidFill>
                  <a:schemeClr val="bg1"/>
                </a:solidFill>
              </a:rPr>
            </a:br>
            <a:br>
              <a:rPr lang="en-US" sz="1800" b="1" dirty="0">
                <a:solidFill>
                  <a:schemeClr val="bg1"/>
                </a:solidFill>
              </a:rPr>
            </a:br>
            <a:r>
              <a:rPr lang="en-US" sz="1100" b="1" dirty="0">
                <a:solidFill>
                  <a:schemeClr val="bg1"/>
                </a:solidFill>
                <a:latin typeface="+mn-lt"/>
              </a:rPr>
              <a:t>Authors of the chapter: Hugo Bourrousse (EUI), Salvatore </a:t>
            </a:r>
            <a:r>
              <a:rPr lang="en-US" sz="1100" b="1" dirty="0" err="1">
                <a:solidFill>
                  <a:schemeClr val="bg1"/>
                </a:solidFill>
                <a:latin typeface="+mn-lt"/>
              </a:rPr>
              <a:t>Carrozzo</a:t>
            </a:r>
            <a:r>
              <a:rPr lang="en-US" sz="1100" b="1" dirty="0">
                <a:solidFill>
                  <a:schemeClr val="bg1"/>
                </a:solidFill>
                <a:latin typeface="+mn-lt"/>
              </a:rPr>
              <a:t> (Uni Parthenope), Sean Ennis (UEA), </a:t>
            </a:r>
            <a:r>
              <a:rPr lang="it-IT" sz="1100" b="1" dirty="0">
                <a:solidFill>
                  <a:schemeClr val="bg1"/>
                </a:solidFill>
                <a:latin typeface="+mn-lt"/>
              </a:rPr>
              <a:t>Mattia Nardotto (ULB), </a:t>
            </a:r>
            <a:r>
              <a:rPr lang="en-US" sz="1100" b="1" dirty="0">
                <a:solidFill>
                  <a:schemeClr val="bg1"/>
                </a:solidFill>
                <a:latin typeface="+mn-lt"/>
              </a:rPr>
              <a:t>Antonio Neto (FIDERES), Chris Pike (FIDERES), </a:t>
            </a:r>
            <a:r>
              <a:rPr lang="it-IT" sz="1100" b="1" dirty="0">
                <a:solidFill>
                  <a:schemeClr val="bg1"/>
                </a:solidFill>
                <a:latin typeface="+mn-lt"/>
              </a:rPr>
              <a:t>Lorien Sabatino (</a:t>
            </a:r>
            <a:r>
              <a:rPr lang="it-IT" sz="1100" b="1" dirty="0" err="1">
                <a:solidFill>
                  <a:schemeClr val="bg1"/>
                </a:solidFill>
                <a:latin typeface="+mn-lt"/>
              </a:rPr>
              <a:t>PoliTo</a:t>
            </a:r>
            <a:r>
              <a:rPr lang="it-IT" sz="1100" b="1" dirty="0">
                <a:solidFill>
                  <a:schemeClr val="bg1"/>
                </a:solidFill>
                <a:latin typeface="+mn-lt"/>
              </a:rPr>
              <a:t>)</a:t>
            </a:r>
            <a:endParaRPr lang="it-IT" sz="2800" b="1" i="1" dirty="0">
              <a:solidFill>
                <a:schemeClr val="bg1"/>
              </a:solidFill>
              <a:latin typeface="+mn-lt"/>
            </a:endParaRPr>
          </a:p>
        </p:txBody>
      </p:sp>
      <p:sp>
        <p:nvSpPr>
          <p:cNvPr id="3" name="Subtitle 2">
            <a:extLst>
              <a:ext uri="{FF2B5EF4-FFF2-40B4-BE49-F238E27FC236}">
                <a16:creationId xmlns:a16="http://schemas.microsoft.com/office/drawing/2014/main" id="{E26CD0CB-BDE7-44C8-9282-C72561EF3B9F}"/>
              </a:ext>
            </a:extLst>
          </p:cNvPr>
          <p:cNvSpPr>
            <a:spLocks noGrp="1"/>
          </p:cNvSpPr>
          <p:nvPr>
            <p:ph type="subTitle" idx="1"/>
          </p:nvPr>
        </p:nvSpPr>
        <p:spPr/>
        <p:txBody>
          <a:bodyPr>
            <a:normAutofit/>
          </a:bodyPr>
          <a:lstStyle/>
          <a:p>
            <a:r>
              <a:rPr lang="en-US" dirty="0"/>
              <a:t>Salvatore Nava (Lear)</a:t>
            </a:r>
            <a:endParaRPr lang="it-IT" dirty="0"/>
          </a:p>
        </p:txBody>
      </p:sp>
      <p:pic>
        <p:nvPicPr>
          <p:cNvPr id="4" name="Picture 3">
            <a:extLst>
              <a:ext uri="{FF2B5EF4-FFF2-40B4-BE49-F238E27FC236}">
                <a16:creationId xmlns:a16="http://schemas.microsoft.com/office/drawing/2014/main" id="{483CBD79-BB4A-2ECF-CE88-38B66C930E2B}"/>
              </a:ext>
            </a:extLst>
          </p:cNvPr>
          <p:cNvPicPr>
            <a:picLocks noChangeAspect="1"/>
          </p:cNvPicPr>
          <p:nvPr/>
        </p:nvPicPr>
        <p:blipFill>
          <a:blip r:embed="rId2"/>
          <a:stretch>
            <a:fillRect/>
          </a:stretch>
        </p:blipFill>
        <p:spPr>
          <a:xfrm>
            <a:off x="1746024" y="253858"/>
            <a:ext cx="2197551" cy="227333"/>
          </a:xfrm>
          <a:prstGeom prst="rect">
            <a:avLst/>
          </a:prstGeom>
        </p:spPr>
      </p:pic>
      <p:pic>
        <p:nvPicPr>
          <p:cNvPr id="6" name="Picture 5">
            <a:extLst>
              <a:ext uri="{FF2B5EF4-FFF2-40B4-BE49-F238E27FC236}">
                <a16:creationId xmlns:a16="http://schemas.microsoft.com/office/drawing/2014/main" id="{E3FE6943-3B62-B3D2-E9DF-845C67067F6D}"/>
              </a:ext>
            </a:extLst>
          </p:cNvPr>
          <p:cNvPicPr>
            <a:picLocks noChangeAspect="1"/>
          </p:cNvPicPr>
          <p:nvPr/>
        </p:nvPicPr>
        <p:blipFill>
          <a:blip r:embed="rId3"/>
          <a:stretch>
            <a:fillRect/>
          </a:stretch>
        </p:blipFill>
        <p:spPr>
          <a:xfrm>
            <a:off x="4195446" y="163549"/>
            <a:ext cx="1885314" cy="457971"/>
          </a:xfrm>
          <a:prstGeom prst="rect">
            <a:avLst/>
          </a:prstGeom>
        </p:spPr>
      </p:pic>
      <p:pic>
        <p:nvPicPr>
          <p:cNvPr id="7" name="Picture 6">
            <a:extLst>
              <a:ext uri="{FF2B5EF4-FFF2-40B4-BE49-F238E27FC236}">
                <a16:creationId xmlns:a16="http://schemas.microsoft.com/office/drawing/2014/main" id="{973A7524-300D-9E38-CFD2-B89C1E180809}"/>
              </a:ext>
            </a:extLst>
          </p:cNvPr>
          <p:cNvPicPr>
            <a:picLocks noChangeAspect="1"/>
          </p:cNvPicPr>
          <p:nvPr/>
        </p:nvPicPr>
        <p:blipFill>
          <a:blip r:embed="rId4"/>
          <a:stretch>
            <a:fillRect/>
          </a:stretch>
        </p:blipFill>
        <p:spPr>
          <a:xfrm>
            <a:off x="8420583" y="164721"/>
            <a:ext cx="1778610" cy="458737"/>
          </a:xfrm>
          <a:prstGeom prst="rect">
            <a:avLst/>
          </a:prstGeom>
        </p:spPr>
      </p:pic>
      <p:pic>
        <p:nvPicPr>
          <p:cNvPr id="8" name="Picture 7">
            <a:extLst>
              <a:ext uri="{FF2B5EF4-FFF2-40B4-BE49-F238E27FC236}">
                <a16:creationId xmlns:a16="http://schemas.microsoft.com/office/drawing/2014/main" id="{E357503F-8C61-D261-A65E-DB945C87E605}"/>
              </a:ext>
            </a:extLst>
          </p:cNvPr>
          <p:cNvPicPr>
            <a:picLocks noChangeAspect="1"/>
          </p:cNvPicPr>
          <p:nvPr/>
        </p:nvPicPr>
        <p:blipFill>
          <a:blip r:embed="rId5"/>
          <a:stretch>
            <a:fillRect/>
          </a:stretch>
        </p:blipFill>
        <p:spPr>
          <a:xfrm>
            <a:off x="6332632" y="163549"/>
            <a:ext cx="1707584" cy="554411"/>
          </a:xfrm>
          <a:prstGeom prst="rect">
            <a:avLst/>
          </a:prstGeom>
        </p:spPr>
      </p:pic>
      <p:pic>
        <p:nvPicPr>
          <p:cNvPr id="9" name="Picture 8">
            <a:extLst>
              <a:ext uri="{FF2B5EF4-FFF2-40B4-BE49-F238E27FC236}">
                <a16:creationId xmlns:a16="http://schemas.microsoft.com/office/drawing/2014/main" id="{F233045F-8E6F-3245-48C1-CF7E81458C6F}"/>
              </a:ext>
            </a:extLst>
          </p:cNvPr>
          <p:cNvPicPr>
            <a:picLocks noChangeAspect="1"/>
          </p:cNvPicPr>
          <p:nvPr/>
        </p:nvPicPr>
        <p:blipFill>
          <a:blip r:embed="rId6"/>
          <a:stretch>
            <a:fillRect/>
          </a:stretch>
        </p:blipFill>
        <p:spPr>
          <a:xfrm>
            <a:off x="101600" y="16768"/>
            <a:ext cx="1368152" cy="547262"/>
          </a:xfrm>
          <a:prstGeom prst="rect">
            <a:avLst/>
          </a:prstGeom>
        </p:spPr>
      </p:pic>
      <p:pic>
        <p:nvPicPr>
          <p:cNvPr id="10" name="Picture 9" descr="A black and orange logo&#10;&#10;Description automatically generated">
            <a:extLst>
              <a:ext uri="{FF2B5EF4-FFF2-40B4-BE49-F238E27FC236}">
                <a16:creationId xmlns:a16="http://schemas.microsoft.com/office/drawing/2014/main" id="{B8E60D69-D95B-6477-8CE7-E80A94C5DC8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926"/>
          <a:stretch/>
        </p:blipFill>
        <p:spPr bwMode="auto">
          <a:xfrm>
            <a:off x="10467892" y="197583"/>
            <a:ext cx="1724108" cy="393011"/>
          </a:xfrm>
          <a:prstGeom prst="rect">
            <a:avLst/>
          </a:prstGeom>
          <a:ln>
            <a:noFill/>
          </a:ln>
          <a:extLst>
            <a:ext uri="{53640926-AAD7-44D8-BBD7-CCE9431645EC}">
              <a14:shadowObscured xmlns:a14="http://schemas.microsoft.com/office/drawing/2010/main"/>
            </a:ext>
          </a:extLst>
        </p:spPr>
      </p:pic>
      <p:sp>
        <p:nvSpPr>
          <p:cNvPr id="11" name="Date Placeholder 10">
            <a:extLst>
              <a:ext uri="{FF2B5EF4-FFF2-40B4-BE49-F238E27FC236}">
                <a16:creationId xmlns:a16="http://schemas.microsoft.com/office/drawing/2014/main" id="{4432DE04-5E97-2324-0DE9-A5734A6CBF6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Tw Cen MT"/>
                <a:ea typeface="+mn-ea"/>
                <a:cs typeface="+mn-cs"/>
              </a:rPr>
              <a:t>15/10/2024</a:t>
            </a:r>
          </a:p>
        </p:txBody>
      </p:sp>
    </p:spTree>
    <p:extLst>
      <p:ext uri="{BB962C8B-B14F-4D97-AF65-F5344CB8AC3E}">
        <p14:creationId xmlns:p14="http://schemas.microsoft.com/office/powerpoint/2010/main" val="1336451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00C0-B47A-D37D-65B7-554EF5458785}"/>
              </a:ext>
            </a:extLst>
          </p:cNvPr>
          <p:cNvSpPr>
            <a:spLocks noGrp="1"/>
          </p:cNvSpPr>
          <p:nvPr>
            <p:ph type="title"/>
          </p:nvPr>
        </p:nvSpPr>
        <p:spPr/>
        <p:txBody>
          <a:bodyPr/>
          <a:lstStyle/>
          <a:p>
            <a:r>
              <a:rPr lang="it-IT" dirty="0" err="1"/>
              <a:t>Overview</a:t>
            </a:r>
            <a:endParaRPr lang="it-IT" dirty="0"/>
          </a:p>
        </p:txBody>
      </p:sp>
      <p:sp>
        <p:nvSpPr>
          <p:cNvPr id="3" name="Slide Number Placeholder 2">
            <a:extLst>
              <a:ext uri="{FF2B5EF4-FFF2-40B4-BE49-F238E27FC236}">
                <a16:creationId xmlns:a16="http://schemas.microsoft.com/office/drawing/2014/main" id="{10279CDD-D624-3593-6698-CF52BBE20BB6}"/>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00702BE7-5E6B-9EC3-37EA-A3A2D573EF3B}"/>
              </a:ext>
            </a:extLst>
          </p:cNvPr>
          <p:cNvSpPr>
            <a:spLocks noGrp="1"/>
          </p:cNvSpPr>
          <p:nvPr>
            <p:ph sz="quarter" idx="1"/>
          </p:nvPr>
        </p:nvSpPr>
        <p:spPr/>
        <p:txBody>
          <a:bodyPr>
            <a:normAutofit fontScale="85000" lnSpcReduction="20000"/>
          </a:bodyPr>
          <a:lstStyle/>
          <a:p>
            <a:r>
              <a:rPr lang="en-GB" dirty="0"/>
              <a:t>Assessment of the relationship between price and concentration in six sectors of economic activity, each covering a different set of countries</a:t>
            </a:r>
          </a:p>
          <a:p>
            <a:endParaRPr lang="en-GB" dirty="0"/>
          </a:p>
          <a:p>
            <a:r>
              <a:rPr lang="en-US" dirty="0"/>
              <a:t>Identifying the </a:t>
            </a:r>
            <a:r>
              <a:rPr lang="en-US" i="1" dirty="0"/>
              <a:t>causal</a:t>
            </a:r>
            <a:r>
              <a:rPr lang="en-US" dirty="0"/>
              <a:t> effect of concentration on prices requires to:</a:t>
            </a:r>
          </a:p>
          <a:p>
            <a:pPr lvl="1"/>
            <a:r>
              <a:rPr lang="en-US" dirty="0"/>
              <a:t>Control systematically for other determinants of prices</a:t>
            </a:r>
          </a:p>
          <a:p>
            <a:pPr lvl="1"/>
            <a:r>
              <a:rPr lang="en-US" dirty="0"/>
              <a:t>Identify variations in market structure that are independent of prices and other market forces</a:t>
            </a:r>
          </a:p>
          <a:p>
            <a:endParaRPr lang="en-GB" dirty="0"/>
          </a:p>
          <a:p>
            <a:r>
              <a:rPr lang="en-GB" dirty="0"/>
              <a:t>Two main approaches:</a:t>
            </a:r>
          </a:p>
          <a:p>
            <a:pPr lvl="1"/>
            <a:r>
              <a:rPr lang="en-GB" dirty="0"/>
              <a:t>Descriptive data analysis seeking to identify </a:t>
            </a:r>
            <a:r>
              <a:rPr lang="en-GB" i="1" dirty="0"/>
              <a:t>correlations</a:t>
            </a:r>
            <a:r>
              <a:rPr lang="en-GB" dirty="0"/>
              <a:t>: beer, mortgages, supermarkets and cement</a:t>
            </a:r>
          </a:p>
          <a:p>
            <a:pPr lvl="1"/>
            <a:r>
              <a:rPr lang="en-GB" dirty="0"/>
              <a:t>Original empirical analyses seeking to identify </a:t>
            </a:r>
            <a:r>
              <a:rPr lang="en-GB" i="1" dirty="0"/>
              <a:t>causal links</a:t>
            </a:r>
            <a:r>
              <a:rPr lang="en-GB" dirty="0"/>
              <a:t>: mobile telecoms and airlines</a:t>
            </a:r>
          </a:p>
        </p:txBody>
      </p:sp>
    </p:spTree>
    <p:extLst>
      <p:ext uri="{BB962C8B-B14F-4D97-AF65-F5344CB8AC3E}">
        <p14:creationId xmlns:p14="http://schemas.microsoft.com/office/powerpoint/2010/main" val="1819721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6BF6-4041-A686-EF40-AF05E78BAE33}"/>
              </a:ext>
            </a:extLst>
          </p:cNvPr>
          <p:cNvSpPr>
            <a:spLocks noGrp="1"/>
          </p:cNvSpPr>
          <p:nvPr>
            <p:ph type="title"/>
          </p:nvPr>
        </p:nvSpPr>
        <p:spPr/>
        <p:txBody>
          <a:bodyPr/>
          <a:lstStyle/>
          <a:p>
            <a:r>
              <a:rPr lang="it-IT" dirty="0"/>
              <a:t>Mobile </a:t>
            </a:r>
            <a:r>
              <a:rPr lang="it-IT" dirty="0" err="1"/>
              <a:t>telecoms</a:t>
            </a:r>
            <a:endParaRPr lang="it-IT" dirty="0"/>
          </a:p>
        </p:txBody>
      </p:sp>
      <p:sp>
        <p:nvSpPr>
          <p:cNvPr id="3" name="Slide Number Placeholder 2">
            <a:extLst>
              <a:ext uri="{FF2B5EF4-FFF2-40B4-BE49-F238E27FC236}">
                <a16:creationId xmlns:a16="http://schemas.microsoft.com/office/drawing/2014/main" id="{D7CC59E1-E189-6916-D4B3-07D7201B3DAA}"/>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5778BBBA-6EFD-F7CA-E301-4D631AB2DC93}"/>
              </a:ext>
            </a:extLst>
          </p:cNvPr>
          <p:cNvSpPr>
            <a:spLocks noGrp="1"/>
          </p:cNvSpPr>
          <p:nvPr>
            <p:ph sz="quarter" idx="1"/>
          </p:nvPr>
        </p:nvSpPr>
        <p:spPr>
          <a:xfrm>
            <a:off x="202797" y="1600199"/>
            <a:ext cx="7803309" cy="4944291"/>
          </a:xfrm>
        </p:spPr>
        <p:txBody>
          <a:bodyPr>
            <a:normAutofit fontScale="70000" lnSpcReduction="20000"/>
          </a:bodyPr>
          <a:lstStyle/>
          <a:p>
            <a:r>
              <a:rPr lang="en-US" dirty="0"/>
              <a:t>Methodology: the number of MNOs is regressed on prices (MNOs’ ARPU) and investment (country-level CAPEX)</a:t>
            </a:r>
          </a:p>
          <a:p>
            <a:endParaRPr lang="en-US" dirty="0"/>
          </a:p>
          <a:p>
            <a:r>
              <a:rPr lang="en-US" dirty="0"/>
              <a:t>Scope of the analysis: 29 countries over the period 2009-2019</a:t>
            </a:r>
          </a:p>
          <a:p>
            <a:endParaRPr lang="en-US" dirty="0"/>
          </a:p>
          <a:p>
            <a:r>
              <a:rPr lang="en-US" dirty="0"/>
              <a:t>Findings on prices:</a:t>
            </a:r>
          </a:p>
          <a:p>
            <a:pPr lvl="1"/>
            <a:r>
              <a:rPr lang="en-US" dirty="0"/>
              <a:t>EU countries with four MNOs have consistently lower prices than countries with three MNOs (top graph on the right)</a:t>
            </a:r>
          </a:p>
          <a:p>
            <a:pPr lvl="1"/>
            <a:r>
              <a:rPr lang="en-US" dirty="0"/>
              <a:t>One additional MNO is associated with a 9% reduction in prices (restricting the sample to Europe)</a:t>
            </a:r>
          </a:p>
          <a:p>
            <a:pPr lvl="1"/>
            <a:r>
              <a:rPr lang="en-US" dirty="0"/>
              <a:t>MVNOs exert a negligible competitive constraint on MNOs’ pricing</a:t>
            </a:r>
          </a:p>
          <a:p>
            <a:endParaRPr lang="en-US" dirty="0"/>
          </a:p>
          <a:p>
            <a:r>
              <a:rPr lang="en-US" dirty="0"/>
              <a:t>Findings on investment:</a:t>
            </a:r>
          </a:p>
          <a:p>
            <a:pPr lvl="1"/>
            <a:r>
              <a:rPr lang="en-US" dirty="0"/>
              <a:t>4G rollout has moved at the same pace regardless of the number of MNOs (bottom graph on the right)</a:t>
            </a:r>
          </a:p>
          <a:p>
            <a:pPr lvl="1"/>
            <a:r>
              <a:rPr lang="en-US" dirty="0"/>
              <a:t>Regression results find either no impact of concentration on investment or a negative impact (i.e. one additional MNO raises investment by 9%)</a:t>
            </a:r>
          </a:p>
          <a:p>
            <a:endParaRPr lang="en-US" dirty="0"/>
          </a:p>
          <a:p>
            <a:endParaRPr lang="en-US" dirty="0"/>
          </a:p>
          <a:p>
            <a:endParaRPr lang="en-US" dirty="0"/>
          </a:p>
          <a:p>
            <a:endParaRPr lang="it-IT" dirty="0"/>
          </a:p>
        </p:txBody>
      </p:sp>
      <p:sp>
        <p:nvSpPr>
          <p:cNvPr id="5" name="TextBox 11">
            <a:extLst>
              <a:ext uri="{FF2B5EF4-FFF2-40B4-BE49-F238E27FC236}">
                <a16:creationId xmlns:a16="http://schemas.microsoft.com/office/drawing/2014/main" id="{CF4178FE-3476-DF83-FD40-B092D39C4494}"/>
              </a:ext>
            </a:extLst>
          </p:cNvPr>
          <p:cNvSpPr txBox="1"/>
          <p:nvPr/>
        </p:nvSpPr>
        <p:spPr>
          <a:xfrm>
            <a:off x="7952152" y="1557866"/>
            <a:ext cx="3877898" cy="21544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1200" cap="none" spc="0" normalizeH="0" baseline="0" noProof="0" dirty="0">
                <a:ln>
                  <a:noFill/>
                </a:ln>
                <a:solidFill>
                  <a:srgbClr val="000000"/>
                </a:solidFill>
                <a:effectLst/>
                <a:uLnTx/>
                <a:uFillTx/>
                <a:latin typeface="Arial"/>
                <a:cs typeface="Arial"/>
                <a:sym typeface="Arial"/>
              </a:rPr>
              <a:t>Evolution of ARPU in European countries based on the number of MNOs</a:t>
            </a:r>
          </a:p>
        </p:txBody>
      </p:sp>
      <p:pic>
        <p:nvPicPr>
          <p:cNvPr id="7" name="Immagine 2" descr="Immagine che contiene testo, linea, Diagramma, schermata&#10;&#10;Descrizione generata automaticamente">
            <a:extLst>
              <a:ext uri="{FF2B5EF4-FFF2-40B4-BE49-F238E27FC236}">
                <a16:creationId xmlns:a16="http://schemas.microsoft.com/office/drawing/2014/main" id="{DEFFA6A2-305E-57E7-049B-B3D5BB8438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6562" y="1773310"/>
            <a:ext cx="3116293" cy="2269523"/>
          </a:xfrm>
          <a:prstGeom prst="rect">
            <a:avLst/>
          </a:prstGeom>
        </p:spPr>
      </p:pic>
      <p:sp>
        <p:nvSpPr>
          <p:cNvPr id="8" name="TextBox 11">
            <a:extLst>
              <a:ext uri="{FF2B5EF4-FFF2-40B4-BE49-F238E27FC236}">
                <a16:creationId xmlns:a16="http://schemas.microsoft.com/office/drawing/2014/main" id="{7917E638-AA49-4482-8FF5-D48D31D3A189}"/>
              </a:ext>
            </a:extLst>
          </p:cNvPr>
          <p:cNvSpPr txBox="1"/>
          <p:nvPr/>
        </p:nvSpPr>
        <p:spPr>
          <a:xfrm>
            <a:off x="7952152" y="3981224"/>
            <a:ext cx="3877898" cy="21544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1200" cap="none" spc="0" normalizeH="0" baseline="0" noProof="0" dirty="0">
                <a:ln>
                  <a:noFill/>
                </a:ln>
                <a:solidFill>
                  <a:srgbClr val="000000"/>
                </a:solidFill>
                <a:effectLst/>
                <a:uLnTx/>
                <a:uFillTx/>
                <a:latin typeface="Arial"/>
                <a:cs typeface="Arial"/>
                <a:sym typeface="Arial"/>
              </a:rPr>
              <a:t>4G roll-out in European countries based on the number of MNOs</a:t>
            </a:r>
          </a:p>
        </p:txBody>
      </p:sp>
      <p:pic>
        <p:nvPicPr>
          <p:cNvPr id="9" name="Picture 8" descr="Immagine che contiene testo, Diagramma, linea, schermata&#10;&#10;Descrizione generata automaticamente">
            <a:extLst>
              <a:ext uri="{FF2B5EF4-FFF2-40B4-BE49-F238E27FC236}">
                <a16:creationId xmlns:a16="http://schemas.microsoft.com/office/drawing/2014/main" id="{4B762D44-2C94-531C-1752-F34D3AB27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383" y="4156100"/>
            <a:ext cx="2882731" cy="2094647"/>
          </a:xfrm>
          <a:prstGeom prst="rect">
            <a:avLst/>
          </a:prstGeom>
        </p:spPr>
      </p:pic>
    </p:spTree>
    <p:extLst>
      <p:ext uri="{BB962C8B-B14F-4D97-AF65-F5344CB8AC3E}">
        <p14:creationId xmlns:p14="http://schemas.microsoft.com/office/powerpoint/2010/main" val="2098487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09600" y="387884"/>
            <a:ext cx="7467600" cy="442800"/>
          </a:xfrm>
        </p:spPr>
        <p:txBody>
          <a:bodyPr/>
          <a:lstStyle/>
          <a:p>
            <a:r>
              <a:rPr lang="en-US" sz="2400" dirty="0">
                <a:solidFill>
                  <a:srgbClr val="008080"/>
                </a:solidFill>
                <a:latin typeface="Calibri" pitchFamily="34" charset="0"/>
              </a:rPr>
              <a:t>Industry concentration is increasing</a:t>
            </a:r>
          </a:p>
        </p:txBody>
      </p:sp>
      <p:sp>
        <p:nvSpPr>
          <p:cNvPr id="17" name="Textplatzhalter 2">
            <a:extLst>
              <a:ext uri="{FF2B5EF4-FFF2-40B4-BE49-F238E27FC236}">
                <a16:creationId xmlns:a16="http://schemas.microsoft.com/office/drawing/2014/main" id="{7EDF357C-6AFA-E44D-E38E-1C80CC48AE55}"/>
              </a:ext>
            </a:extLst>
          </p:cNvPr>
          <p:cNvSpPr txBox="1">
            <a:spLocks/>
          </p:cNvSpPr>
          <p:nvPr/>
        </p:nvSpPr>
        <p:spPr>
          <a:xfrm>
            <a:off x="7944243" y="1379971"/>
            <a:ext cx="3978205" cy="2554106"/>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49263" lvl="2" indent="-268288" algn="just">
              <a:lnSpc>
                <a:spcPct val="105000"/>
              </a:lnSpc>
              <a:spcBef>
                <a:spcPts val="0"/>
              </a:spcBef>
              <a:spcAft>
                <a:spcPts val="1200"/>
              </a:spcAft>
              <a:buClr>
                <a:srgbClr val="008080"/>
              </a:buClr>
              <a:buNone/>
              <a:defRPr/>
            </a:pPr>
            <a:r>
              <a:rPr lang="en-US" sz="1600" dirty="0">
                <a:latin typeface="Calibri" pitchFamily="34" charset="0"/>
                <a:ea typeface="Kozuka Gothic Pro L" pitchFamily="34" charset="-128"/>
                <a:cs typeface="Times New Roman" pitchFamily="18" charset="0"/>
              </a:rPr>
              <a:t>      </a:t>
            </a:r>
            <a:r>
              <a:rPr lang="en-US" sz="2000" dirty="0">
                <a:latin typeface="Calibri" pitchFamily="34" charset="0"/>
                <a:ea typeface="Kozuka Gothic Pro L" pitchFamily="34" charset="-128"/>
                <a:cs typeface="Times New Roman" pitchFamily="18" charset="0"/>
              </a:rPr>
              <a:t>Average industry </a:t>
            </a:r>
            <a:r>
              <a:rPr lang="en-US" sz="2000" b="1" dirty="0">
                <a:solidFill>
                  <a:srgbClr val="008080"/>
                </a:solidFill>
                <a:latin typeface="Calibri" pitchFamily="34" charset="0"/>
                <a:ea typeface="Kozuka Gothic Pro L" pitchFamily="34" charset="-128"/>
                <a:cs typeface="Times New Roman" pitchFamily="18" charset="0"/>
              </a:rPr>
              <a:t>CR4 increased by 5 percentage points </a:t>
            </a:r>
            <a:r>
              <a:rPr lang="en-US" sz="2000" dirty="0">
                <a:latin typeface="Calibri" pitchFamily="34" charset="0"/>
                <a:ea typeface="Kozuka Gothic Pro L" pitchFamily="34" charset="-128"/>
                <a:cs typeface="Times New Roman" pitchFamily="18" charset="0"/>
              </a:rPr>
              <a:t>between 2000-2019 for a sample of 127 industries across 15 European countries</a:t>
            </a:r>
          </a:p>
          <a:p>
            <a:pPr marL="449263" lvl="2" indent="-268288" algn="just">
              <a:lnSpc>
                <a:spcPct val="105000"/>
              </a:lnSpc>
              <a:spcBef>
                <a:spcPts val="0"/>
              </a:spcBef>
              <a:spcAft>
                <a:spcPts val="1200"/>
              </a:spcAft>
              <a:buClr>
                <a:srgbClr val="008080"/>
              </a:buClr>
              <a:buNone/>
              <a:defRPr/>
            </a:pPr>
            <a:endParaRPr lang="en-US" sz="2000" dirty="0">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1200"/>
              </a:spcAft>
              <a:buClr>
                <a:srgbClr val="008080"/>
              </a:buClr>
              <a:buNone/>
              <a:defRPr/>
            </a:pPr>
            <a:r>
              <a:rPr lang="en-US" sz="2000" dirty="0">
                <a:latin typeface="Calibri" pitchFamily="34" charset="0"/>
                <a:ea typeface="Kozuka Gothic Pro L" pitchFamily="34" charset="-128"/>
                <a:cs typeface="Times New Roman" pitchFamily="18" charset="0"/>
              </a:rPr>
              <a:t>		Especially </a:t>
            </a:r>
            <a:r>
              <a:rPr lang="en-US" sz="2000" b="1" dirty="0">
                <a:solidFill>
                  <a:srgbClr val="008080"/>
                </a:solidFill>
                <a:latin typeface="Calibri" pitchFamily="34" charset="0"/>
                <a:ea typeface="Kozuka Gothic Pro L" pitchFamily="34" charset="-128"/>
                <a:cs typeface="Times New Roman" pitchFamily="18" charset="0"/>
              </a:rPr>
              <a:t>in industries competing at the national level</a:t>
            </a:r>
          </a:p>
          <a:p>
            <a:pPr marL="449263" lvl="2" indent="-268288" algn="just">
              <a:lnSpc>
                <a:spcPct val="105000"/>
              </a:lnSpc>
              <a:spcBef>
                <a:spcPts val="0"/>
              </a:spcBef>
              <a:spcAft>
                <a:spcPts val="1200"/>
              </a:spcAft>
              <a:buClr>
                <a:srgbClr val="008080"/>
              </a:buClr>
              <a:buNone/>
              <a:defRPr/>
            </a:pPr>
            <a:endParaRPr lang="en-US" sz="2000" b="1" dirty="0">
              <a:solidFill>
                <a:srgbClr val="008080"/>
              </a:solidFill>
              <a:latin typeface="Calibri" pitchFamily="34" charset="0"/>
              <a:ea typeface="Kozuka Gothic Pro L" pitchFamily="34" charset="-128"/>
              <a:cs typeface="Times New Roman" pitchFamily="18" charset="0"/>
            </a:endParaRPr>
          </a:p>
          <a:p>
            <a:pPr marL="449263" lvl="2" indent="-268288" algn="just">
              <a:lnSpc>
                <a:spcPct val="105000"/>
              </a:lnSpc>
              <a:spcBef>
                <a:spcPts val="0"/>
              </a:spcBef>
              <a:spcAft>
                <a:spcPts val="1200"/>
              </a:spcAft>
              <a:buClr>
                <a:srgbClr val="008080"/>
              </a:buClr>
              <a:buNone/>
              <a:defRPr/>
            </a:pPr>
            <a:r>
              <a:rPr lang="en-US" sz="2000" b="1" dirty="0">
                <a:solidFill>
                  <a:srgbClr val="008080"/>
                </a:solidFill>
                <a:latin typeface="Calibri" pitchFamily="34" charset="0"/>
                <a:ea typeface="Kozuka Gothic Pro L" pitchFamily="34" charset="-128"/>
                <a:cs typeface="Times New Roman" pitchFamily="18" charset="0"/>
              </a:rPr>
              <a:t>	</a:t>
            </a:r>
          </a:p>
        </p:txBody>
      </p:sp>
      <p:sp>
        <p:nvSpPr>
          <p:cNvPr id="6" name="TextBox 5">
            <a:extLst>
              <a:ext uri="{FF2B5EF4-FFF2-40B4-BE49-F238E27FC236}">
                <a16:creationId xmlns:a16="http://schemas.microsoft.com/office/drawing/2014/main" id="{9B011CED-59CA-9D64-545E-86CC25A3A2C0}"/>
              </a:ext>
            </a:extLst>
          </p:cNvPr>
          <p:cNvSpPr txBox="1"/>
          <p:nvPr/>
        </p:nvSpPr>
        <p:spPr>
          <a:xfrm>
            <a:off x="2906193" y="6012335"/>
            <a:ext cx="2874414"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OECD (</a:t>
            </a:r>
            <a:r>
              <a:rPr lang="en-US" sz="1400" dirty="0" err="1">
                <a:solidFill>
                  <a:schemeClr val="bg1">
                    <a:lumMod val="65000"/>
                  </a:schemeClr>
                </a:solidFill>
                <a:latin typeface="Calibri" pitchFamily="34" charset="0"/>
                <a:ea typeface="Kozuka Gothic Pro L" pitchFamily="34" charset="-128"/>
                <a:cs typeface="Times New Roman" pitchFamily="18" charset="0"/>
              </a:rPr>
              <a:t>Calligaris</a:t>
            </a:r>
            <a:r>
              <a:rPr lang="en-US" sz="1400" dirty="0">
                <a:solidFill>
                  <a:schemeClr val="bg1">
                    <a:lumMod val="65000"/>
                  </a:schemeClr>
                </a:solidFill>
                <a:latin typeface="Calibri" pitchFamily="34" charset="0"/>
                <a:ea typeface="Kozuka Gothic Pro L" pitchFamily="34" charset="-128"/>
                <a:cs typeface="Times New Roman" pitchFamily="18" charset="0"/>
              </a:rPr>
              <a:t> et al., 2024</a:t>
            </a:r>
            <a:r>
              <a:rPr lang="en-US" sz="1200" dirty="0">
                <a:solidFill>
                  <a:schemeClr val="bg1">
                    <a:lumMod val="65000"/>
                  </a:schemeClr>
                </a:solidFill>
                <a:latin typeface="Calibri" pitchFamily="34" charset="0"/>
                <a:ea typeface="Kozuka Gothic Pro L" pitchFamily="34" charset="-128"/>
                <a:cs typeface="Times New Roman" pitchFamily="18" charset="0"/>
              </a:rPr>
              <a:t>)</a:t>
            </a:r>
          </a:p>
        </p:txBody>
      </p:sp>
      <p:sp>
        <p:nvSpPr>
          <p:cNvPr id="22" name="Slide Number Placeholder 8">
            <a:extLst>
              <a:ext uri="{FF2B5EF4-FFF2-40B4-BE49-F238E27FC236}">
                <a16:creationId xmlns:a16="http://schemas.microsoft.com/office/drawing/2014/main" id="{8E4BB945-F057-554E-BB20-F8DD0BDC578F}"/>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4</a:t>
            </a:fld>
            <a:endParaRPr lang="de-DE" dirty="0">
              <a:latin typeface="+mj-lt"/>
            </a:endParaRPr>
          </a:p>
        </p:txBody>
      </p:sp>
      <p:sp>
        <p:nvSpPr>
          <p:cNvPr id="23" name="Date Placeholder 7">
            <a:extLst>
              <a:ext uri="{FF2B5EF4-FFF2-40B4-BE49-F238E27FC236}">
                <a16:creationId xmlns:a16="http://schemas.microsoft.com/office/drawing/2014/main" id="{7C66D919-15D4-E8BF-7D82-92B9D56AADE7}"/>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3" name="Picture 2">
            <a:extLst>
              <a:ext uri="{FF2B5EF4-FFF2-40B4-BE49-F238E27FC236}">
                <a16:creationId xmlns:a16="http://schemas.microsoft.com/office/drawing/2014/main" id="{B510D0C6-D2DB-8862-05F0-9054707FA2C7}"/>
              </a:ext>
            </a:extLst>
          </p:cNvPr>
          <p:cNvPicPr>
            <a:picLocks noChangeAspect="1"/>
          </p:cNvPicPr>
          <p:nvPr/>
        </p:nvPicPr>
        <p:blipFill>
          <a:blip r:embed="rId2"/>
          <a:stretch>
            <a:fillRect/>
          </a:stretch>
        </p:blipFill>
        <p:spPr>
          <a:xfrm>
            <a:off x="336664" y="1318263"/>
            <a:ext cx="8013471" cy="4539278"/>
          </a:xfrm>
          <a:prstGeom prst="rect">
            <a:avLst/>
          </a:prstGeom>
        </p:spPr>
      </p:pic>
    </p:spTree>
    <p:extLst>
      <p:ext uri="{BB962C8B-B14F-4D97-AF65-F5344CB8AC3E}">
        <p14:creationId xmlns:p14="http://schemas.microsoft.com/office/powerpoint/2010/main" val="40358750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8D04-DEE3-2DF3-E3B6-93D04DFE06B1}"/>
              </a:ext>
            </a:extLst>
          </p:cNvPr>
          <p:cNvSpPr>
            <a:spLocks noGrp="1"/>
          </p:cNvSpPr>
          <p:nvPr>
            <p:ph type="title"/>
          </p:nvPr>
        </p:nvSpPr>
        <p:spPr/>
        <p:txBody>
          <a:bodyPr/>
          <a:lstStyle/>
          <a:p>
            <a:r>
              <a:rPr lang="it-IT" dirty="0"/>
              <a:t>Airlines</a:t>
            </a:r>
          </a:p>
        </p:txBody>
      </p:sp>
      <p:sp>
        <p:nvSpPr>
          <p:cNvPr id="3" name="Slide Number Placeholder 2">
            <a:extLst>
              <a:ext uri="{FF2B5EF4-FFF2-40B4-BE49-F238E27FC236}">
                <a16:creationId xmlns:a16="http://schemas.microsoft.com/office/drawing/2014/main" id="{86A9B661-4AEE-643B-3C8A-6BB145F9894B}"/>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D40122CA-D2DD-8E24-7057-5807EFDA1C7B}"/>
              </a:ext>
            </a:extLst>
          </p:cNvPr>
          <p:cNvSpPr>
            <a:spLocks noGrp="1"/>
          </p:cNvSpPr>
          <p:nvPr>
            <p:ph sz="quarter" idx="1"/>
          </p:nvPr>
        </p:nvSpPr>
        <p:spPr>
          <a:xfrm>
            <a:off x="176796" y="1600199"/>
            <a:ext cx="7569478" cy="5157651"/>
          </a:xfrm>
        </p:spPr>
        <p:txBody>
          <a:bodyPr>
            <a:normAutofit fontScale="70000" lnSpcReduction="20000"/>
          </a:bodyPr>
          <a:lstStyle/>
          <a:p>
            <a:r>
              <a:rPr lang="en-US" dirty="0"/>
              <a:t>Scope of the analysis: European routes in the period between January 2015 and December 2019</a:t>
            </a:r>
          </a:p>
          <a:p>
            <a:endParaRPr lang="en-US" dirty="0"/>
          </a:p>
          <a:p>
            <a:r>
              <a:rPr lang="en-GB" dirty="0"/>
              <a:t>Methodology</a:t>
            </a:r>
            <a:r>
              <a:rPr lang="it-IT" dirty="0"/>
              <a:t>: </a:t>
            </a:r>
            <a:r>
              <a:rPr lang="en-US" dirty="0"/>
              <a:t>exploiting the exit of Air Berlin to identify a causal impact of market structure on prices</a:t>
            </a:r>
          </a:p>
          <a:p>
            <a:pPr lvl="1"/>
            <a:r>
              <a:rPr lang="en-US" dirty="0"/>
              <a:t>Exit occurred in October 2017</a:t>
            </a:r>
          </a:p>
          <a:p>
            <a:pPr lvl="1"/>
            <a:r>
              <a:rPr lang="en-US" dirty="0"/>
              <a:t>Air Berlin was the 7</a:t>
            </a:r>
            <a:r>
              <a:rPr lang="en-US" baseline="30000" dirty="0"/>
              <a:t>th</a:t>
            </a:r>
            <a:r>
              <a:rPr lang="en-US" dirty="0"/>
              <a:t> airline in Europe based on number of passengers, serving approx. 660 routes</a:t>
            </a:r>
          </a:p>
          <a:p>
            <a:endParaRPr lang="en-US" dirty="0"/>
          </a:p>
          <a:p>
            <a:r>
              <a:rPr lang="en-US" dirty="0"/>
              <a:t>Following Air Berlin’s exit (graph on the right):</a:t>
            </a:r>
          </a:p>
          <a:p>
            <a:pPr lvl="1"/>
            <a:r>
              <a:rPr lang="en-US" dirty="0"/>
              <a:t>Prices increased by 19.4% (short-run effect)</a:t>
            </a:r>
          </a:p>
          <a:p>
            <a:pPr lvl="1"/>
            <a:r>
              <a:rPr lang="en-US" dirty="0"/>
              <a:t>Prices on average 11% higher over the two years after Air Berlin’s exit</a:t>
            </a:r>
          </a:p>
          <a:p>
            <a:endParaRPr lang="en-US" dirty="0"/>
          </a:p>
          <a:p>
            <a:r>
              <a:rPr lang="en-US" dirty="0"/>
              <a:t>Price effects are even stronger (21% short-run effect) in routes with higher concentration prior to the exit (3 or less operators including Air Berlin)</a:t>
            </a:r>
          </a:p>
          <a:p>
            <a:endParaRPr lang="en-US" dirty="0"/>
          </a:p>
          <a:p>
            <a:endParaRPr lang="it-IT" dirty="0"/>
          </a:p>
        </p:txBody>
      </p:sp>
      <p:sp>
        <p:nvSpPr>
          <p:cNvPr id="5" name="TextBox 11">
            <a:extLst>
              <a:ext uri="{FF2B5EF4-FFF2-40B4-BE49-F238E27FC236}">
                <a16:creationId xmlns:a16="http://schemas.microsoft.com/office/drawing/2014/main" id="{1358E834-FA54-2897-5626-CB228E8F4B94}"/>
              </a:ext>
            </a:extLst>
          </p:cNvPr>
          <p:cNvSpPr txBox="1"/>
          <p:nvPr/>
        </p:nvSpPr>
        <p:spPr>
          <a:xfrm>
            <a:off x="7920695" y="2304745"/>
            <a:ext cx="3877898"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1200" cap="none" spc="0" normalizeH="0" baseline="0" noProof="0" dirty="0">
                <a:ln>
                  <a:noFill/>
                </a:ln>
                <a:solidFill>
                  <a:srgbClr val="000000"/>
                </a:solidFill>
                <a:effectLst/>
                <a:uLnTx/>
                <a:uFillTx/>
                <a:latin typeface="Arial"/>
                <a:cs typeface="Arial"/>
                <a:sym typeface="Arial"/>
              </a:rPr>
              <a:t>Average fare per mile in the routes served by Air Berlin before (green) and after (red) its exit (dotted vertical line)</a:t>
            </a:r>
          </a:p>
        </p:txBody>
      </p:sp>
      <p:pic>
        <p:nvPicPr>
          <p:cNvPr id="6" name="Picture 5" descr="A graph with lines and numbers&#10;&#10;Description automatically generated">
            <a:extLst>
              <a:ext uri="{FF2B5EF4-FFF2-40B4-BE49-F238E27FC236}">
                <a16:creationId xmlns:a16="http://schemas.microsoft.com/office/drawing/2014/main" id="{FF79C17B-66B4-5B28-537D-8A9D828A40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660" y="2574888"/>
            <a:ext cx="4491355" cy="2806737"/>
          </a:xfrm>
          <a:prstGeom prst="rect">
            <a:avLst/>
          </a:prstGeom>
        </p:spPr>
      </p:pic>
    </p:spTree>
    <p:extLst>
      <p:ext uri="{BB962C8B-B14F-4D97-AF65-F5344CB8AC3E}">
        <p14:creationId xmlns:p14="http://schemas.microsoft.com/office/powerpoint/2010/main" val="1709778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4ED5-3E92-62A4-F920-CA3701952B52}"/>
              </a:ext>
            </a:extLst>
          </p:cNvPr>
          <p:cNvSpPr>
            <a:spLocks noGrp="1"/>
          </p:cNvSpPr>
          <p:nvPr>
            <p:ph type="title"/>
          </p:nvPr>
        </p:nvSpPr>
        <p:spPr/>
        <p:txBody>
          <a:bodyPr/>
          <a:lstStyle/>
          <a:p>
            <a:r>
              <a:rPr lang="it-IT" dirty="0"/>
              <a:t>Key </a:t>
            </a:r>
            <a:r>
              <a:rPr lang="it-IT" dirty="0" err="1"/>
              <a:t>takeways</a:t>
            </a:r>
            <a:endParaRPr lang="it-IT" dirty="0"/>
          </a:p>
        </p:txBody>
      </p:sp>
      <p:sp>
        <p:nvSpPr>
          <p:cNvPr id="3" name="Slide Number Placeholder 2">
            <a:extLst>
              <a:ext uri="{FF2B5EF4-FFF2-40B4-BE49-F238E27FC236}">
                <a16:creationId xmlns:a16="http://schemas.microsoft.com/office/drawing/2014/main" id="{BB4D79E4-DD45-E2FD-E340-C755CA59477F}"/>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22741323-C5B8-E41A-0596-FB3975DEBF62}"/>
              </a:ext>
            </a:extLst>
          </p:cNvPr>
          <p:cNvSpPr>
            <a:spLocks noGrp="1"/>
          </p:cNvSpPr>
          <p:nvPr>
            <p:ph sz="quarter" idx="1"/>
          </p:nvPr>
        </p:nvSpPr>
        <p:spPr/>
        <p:txBody>
          <a:bodyPr>
            <a:normAutofit fontScale="85000" lnSpcReduction="20000"/>
          </a:bodyPr>
          <a:lstStyle/>
          <a:p>
            <a:r>
              <a:rPr lang="en-GB" dirty="0"/>
              <a:t>Market structure matters for prices. The descriptive analyses also identify </a:t>
            </a:r>
            <a:r>
              <a:rPr lang="en-US" dirty="0"/>
              <a:t>interesting correlations that are paradigmatic of the difference market structure seems to make, e.g.:</a:t>
            </a:r>
          </a:p>
          <a:p>
            <a:pPr lvl="1"/>
            <a:r>
              <a:rPr lang="en-US" dirty="0"/>
              <a:t>Mortgages: concentration </a:t>
            </a:r>
            <a:r>
              <a:rPr lang="en-US"/>
              <a:t>in national banking </a:t>
            </a:r>
            <a:r>
              <a:rPr lang="en-US" dirty="0"/>
              <a:t>markets seems to drive differences in interest rates paid by consumers</a:t>
            </a:r>
          </a:p>
          <a:p>
            <a:pPr lvl="1"/>
            <a:r>
              <a:rPr lang="en-US" dirty="0"/>
              <a:t>Beer: due to (</a:t>
            </a:r>
            <a:r>
              <a:rPr lang="en-US" i="1" dirty="0"/>
              <a:t>inter alia</a:t>
            </a:r>
            <a:r>
              <a:rPr lang="en-US" dirty="0"/>
              <a:t>) a peculiar regulatory setup, Germany has much lower concentration and much lower prices</a:t>
            </a:r>
          </a:p>
          <a:p>
            <a:endParaRPr lang="en-GB" dirty="0"/>
          </a:p>
          <a:p>
            <a:r>
              <a:rPr lang="en-US" dirty="0"/>
              <a:t>Identifying a truly </a:t>
            </a:r>
            <a:r>
              <a:rPr lang="en-US" i="1" dirty="0"/>
              <a:t>causal</a:t>
            </a:r>
            <a:r>
              <a:rPr lang="en-US" dirty="0"/>
              <a:t> relationship requires carefully designed empirical analyses (e.g. exploiting natural experiments like Air Berlin’s exit)</a:t>
            </a:r>
          </a:p>
          <a:p>
            <a:endParaRPr lang="en-US" dirty="0"/>
          </a:p>
          <a:p>
            <a:r>
              <a:rPr lang="en-US" dirty="0"/>
              <a:t>If telecom markets stay national in their geographic scope, further consolidation would likely raise prices, with no clear benefit on investment</a:t>
            </a:r>
          </a:p>
        </p:txBody>
      </p:sp>
    </p:spTree>
    <p:extLst>
      <p:ext uri="{BB962C8B-B14F-4D97-AF65-F5344CB8AC3E}">
        <p14:creationId xmlns:p14="http://schemas.microsoft.com/office/powerpoint/2010/main" val="314145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EDB53-F700-0D27-2B4A-FCD5D07BB060}"/>
              </a:ext>
            </a:extLst>
          </p:cNvPr>
          <p:cNvSpPr>
            <a:spLocks noGrp="1"/>
          </p:cNvSpPr>
          <p:nvPr>
            <p:ph type="ctrTitle"/>
          </p:nvPr>
        </p:nvSpPr>
        <p:spPr/>
        <p:txBody>
          <a:bodyPr>
            <a:normAutofit fontScale="90000"/>
          </a:bodyPr>
          <a:lstStyle/>
          <a:p>
            <a:pPr>
              <a:spcAft>
                <a:spcPts val="1800"/>
              </a:spcAft>
            </a:pPr>
            <a:r>
              <a:rPr lang="de-DE" dirty="0" err="1">
                <a:latin typeface="Franklin Gothic Heavy" panose="020B0903020102020204" pitchFamily="34" charset="0"/>
              </a:rPr>
              <a:t>Protecting</a:t>
            </a:r>
            <a:r>
              <a:rPr lang="de-DE" dirty="0">
                <a:latin typeface="Franklin Gothic Heavy" panose="020B0903020102020204" pitchFamily="34" charset="0"/>
              </a:rPr>
              <a:t> Competition </a:t>
            </a:r>
            <a:br>
              <a:rPr lang="de-DE" dirty="0">
                <a:latin typeface="Franklin Gothic Heavy" panose="020B0903020102020204" pitchFamily="34" charset="0"/>
              </a:rPr>
            </a:br>
            <a:r>
              <a:rPr lang="de-DE" dirty="0">
                <a:latin typeface="Franklin Gothic Heavy" panose="020B0903020102020204" pitchFamily="34" charset="0"/>
              </a:rPr>
              <a:t>in a </a:t>
            </a:r>
            <a:r>
              <a:rPr lang="de-DE" dirty="0" err="1">
                <a:latin typeface="Franklin Gothic Heavy" panose="020B0903020102020204" pitchFamily="34" charset="0"/>
              </a:rPr>
              <a:t>Changing</a:t>
            </a:r>
            <a:r>
              <a:rPr lang="de-DE" dirty="0">
                <a:latin typeface="Franklin Gothic Heavy" panose="020B0903020102020204" pitchFamily="34" charset="0"/>
              </a:rPr>
              <a:t> World</a:t>
            </a:r>
            <a:br>
              <a:rPr lang="de-DE" dirty="0">
                <a:latin typeface="Franklin Gothic Heavy" panose="020B0903020102020204" pitchFamily="34" charset="0"/>
              </a:rPr>
            </a:br>
            <a:r>
              <a:rPr lang="en-US" sz="4000" b="1" dirty="0">
                <a:latin typeface="Franklin Gothic Book" panose="020B0503020102020204" pitchFamily="34" charset="0"/>
              </a:rPr>
              <a:t>Panel 2:  Competition, prices and investments</a:t>
            </a:r>
            <a:endParaRPr lang="de-DE" sz="4000" dirty="0">
              <a:latin typeface="Franklin Gothic Book" panose="020B0503020102020204" pitchFamily="34" charset="0"/>
            </a:endParaRPr>
          </a:p>
        </p:txBody>
      </p:sp>
      <p:sp>
        <p:nvSpPr>
          <p:cNvPr id="3" name="Untertitel 2">
            <a:extLst>
              <a:ext uri="{FF2B5EF4-FFF2-40B4-BE49-F238E27FC236}">
                <a16:creationId xmlns:a16="http://schemas.microsoft.com/office/drawing/2014/main" id="{56CDAF8F-91E0-9D29-7897-813D28136322}"/>
              </a:ext>
            </a:extLst>
          </p:cNvPr>
          <p:cNvSpPr>
            <a:spLocks noGrp="1"/>
          </p:cNvSpPr>
          <p:nvPr>
            <p:ph type="subTitle" idx="1"/>
          </p:nvPr>
        </p:nvSpPr>
        <p:spPr>
          <a:xfrm>
            <a:off x="1524000" y="4742027"/>
            <a:ext cx="9144000" cy="1655762"/>
          </a:xfrm>
        </p:spPr>
        <p:txBody>
          <a:bodyPr/>
          <a:lstStyle/>
          <a:p>
            <a:pPr algn="l"/>
            <a:r>
              <a:rPr lang="de-DE" dirty="0">
                <a:latin typeface="Franklin Gothic Book" panose="020B0503020102020204" pitchFamily="34" charset="0"/>
              </a:rPr>
              <a:t>Grania Holzwarth, Deutsche Telekom</a:t>
            </a:r>
          </a:p>
          <a:p>
            <a:pPr algn="l"/>
            <a:r>
              <a:rPr lang="de-DE" dirty="0" err="1">
                <a:latin typeface="Franklin Gothic Book" panose="020B0503020102020204" pitchFamily="34" charset="0"/>
              </a:rPr>
              <a:t>October</a:t>
            </a:r>
            <a:r>
              <a:rPr lang="de-DE" dirty="0">
                <a:latin typeface="Franklin Gothic Book" panose="020B0503020102020204" pitchFamily="34" charset="0"/>
              </a:rPr>
              <a:t> 15, 2024</a:t>
            </a:r>
          </a:p>
        </p:txBody>
      </p:sp>
    </p:spTree>
    <p:extLst>
      <p:ext uri="{BB962C8B-B14F-4D97-AF65-F5344CB8AC3E}">
        <p14:creationId xmlns:p14="http://schemas.microsoft.com/office/powerpoint/2010/main" val="1436362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7A8E2-CC71-CFE1-A5B6-747174ABF7FB}"/>
              </a:ext>
            </a:extLst>
          </p:cNvPr>
          <p:cNvSpPr>
            <a:spLocks noGrp="1"/>
          </p:cNvSpPr>
          <p:nvPr>
            <p:ph type="title"/>
          </p:nvPr>
        </p:nvSpPr>
        <p:spPr>
          <a:xfrm>
            <a:off x="497919" y="5605549"/>
            <a:ext cx="5339083" cy="1036990"/>
          </a:xfrm>
        </p:spPr>
        <p:txBody>
          <a:bodyPr>
            <a:noAutofit/>
          </a:bodyPr>
          <a:lstStyle/>
          <a:p>
            <a:r>
              <a:rPr lang="de-DE" sz="1600" dirty="0">
                <a:latin typeface="Tele-GroteskHal" pitchFamily="2" charset="0"/>
                <a:ea typeface="TeleGrotesk Next Ultra" pitchFamily="2" charset="0"/>
                <a:cs typeface="TeleGrotesk Next Ultra" pitchFamily="2" charset="0"/>
              </a:rPr>
              <a:t>Static &amp; Dynamic </a:t>
            </a:r>
            <a:r>
              <a:rPr lang="de-DE" sz="1600" dirty="0" err="1">
                <a:latin typeface="Tele-GroteskHal" pitchFamily="2" charset="0"/>
                <a:ea typeface="TeleGrotesk Next Ultra" pitchFamily="2" charset="0"/>
                <a:cs typeface="TeleGrotesk Next Ultra" pitchFamily="2" charset="0"/>
              </a:rPr>
              <a:t>Effects</a:t>
            </a:r>
            <a:r>
              <a:rPr lang="de-DE" sz="1600" dirty="0">
                <a:latin typeface="Tele-GroteskHal" pitchFamily="2" charset="0"/>
                <a:ea typeface="TeleGrotesk Next Ultra" pitchFamily="2" charset="0"/>
                <a:cs typeface="TeleGrotesk Next Ultra" pitchFamily="2" charset="0"/>
              </a:rPr>
              <a:t> of Mergers:  A Review of </a:t>
            </a:r>
            <a:r>
              <a:rPr lang="de-DE" sz="1600" dirty="0" err="1">
                <a:latin typeface="Tele-GroteskHal" pitchFamily="2" charset="0"/>
                <a:ea typeface="TeleGrotesk Next Ultra" pitchFamily="2" charset="0"/>
                <a:cs typeface="TeleGrotesk Next Ultra" pitchFamily="2" charset="0"/>
              </a:rPr>
              <a:t>Empirical</a:t>
            </a:r>
            <a:r>
              <a:rPr lang="de-DE" sz="1600" dirty="0">
                <a:latin typeface="Tele-GroteskHal" pitchFamily="2" charset="0"/>
                <a:ea typeface="TeleGrotesk Next Ultra" pitchFamily="2" charset="0"/>
                <a:cs typeface="TeleGrotesk Next Ultra" pitchFamily="2" charset="0"/>
              </a:rPr>
              <a:t> </a:t>
            </a:r>
            <a:r>
              <a:rPr lang="de-DE" sz="1600" dirty="0" err="1">
                <a:latin typeface="Tele-GroteskHal" pitchFamily="2" charset="0"/>
                <a:ea typeface="TeleGrotesk Next Ultra" pitchFamily="2" charset="0"/>
                <a:cs typeface="TeleGrotesk Next Ultra" pitchFamily="2" charset="0"/>
              </a:rPr>
              <a:t>Evidence</a:t>
            </a:r>
            <a:r>
              <a:rPr lang="de-DE" sz="1600" dirty="0">
                <a:latin typeface="Tele-GroteskHal" pitchFamily="2" charset="0"/>
                <a:ea typeface="TeleGrotesk Next Ultra" pitchFamily="2" charset="0"/>
                <a:cs typeface="TeleGrotesk Next Ultra" pitchFamily="2" charset="0"/>
              </a:rPr>
              <a:t> in </a:t>
            </a:r>
            <a:r>
              <a:rPr lang="de-DE" sz="1600" dirty="0" err="1">
                <a:latin typeface="Tele-GroteskHal" pitchFamily="2" charset="0"/>
                <a:ea typeface="TeleGrotesk Next Ultra" pitchFamily="2" charset="0"/>
                <a:cs typeface="TeleGrotesk Next Ultra" pitchFamily="2" charset="0"/>
              </a:rPr>
              <a:t>the</a:t>
            </a:r>
            <a:r>
              <a:rPr lang="de-DE" sz="1600" dirty="0">
                <a:latin typeface="Tele-GroteskHal" pitchFamily="2" charset="0"/>
                <a:ea typeface="TeleGrotesk Next Ultra" pitchFamily="2" charset="0"/>
                <a:cs typeface="TeleGrotesk Next Ultra" pitchFamily="2" charset="0"/>
              </a:rPr>
              <a:t> Wireless Telecommunications Industry</a:t>
            </a:r>
            <a:br>
              <a:rPr lang="de-DE" sz="1600" dirty="0">
                <a:latin typeface="TeleGrotesk Next Ultra" pitchFamily="2" charset="0"/>
                <a:ea typeface="TeleGrotesk Next Ultra" pitchFamily="2" charset="0"/>
                <a:cs typeface="TeleGrotesk Next Ultra" pitchFamily="2" charset="0"/>
              </a:rPr>
            </a:br>
            <a:r>
              <a:rPr lang="de-DE" sz="1600" dirty="0">
                <a:latin typeface="TeleGrotesk Next Medium" pitchFamily="2" charset="0"/>
                <a:ea typeface="TeleGrotesk Next Medium" pitchFamily="2" charset="0"/>
                <a:cs typeface="TeleGrotesk Next Medium" pitchFamily="2" charset="0"/>
              </a:rPr>
              <a:t>OECD Background Note, September 2020, </a:t>
            </a:r>
            <a:r>
              <a:rPr lang="en-US" sz="1600" kern="1200" dirty="0" err="1">
                <a:latin typeface="TeleGrotesk Next Medium" pitchFamily="2" charset="0"/>
                <a:ea typeface="TeleGrotesk Next Medium" pitchFamily="2" charset="0"/>
                <a:cs typeface="TeleGrotesk Next Medium" pitchFamily="2" charset="0"/>
              </a:rPr>
              <a:t>E.Fruits</a:t>
            </a:r>
            <a:r>
              <a:rPr lang="en-US" sz="1600" kern="1200" dirty="0">
                <a:latin typeface="TeleGrotesk Next Medium" pitchFamily="2" charset="0"/>
                <a:ea typeface="TeleGrotesk Next Medium" pitchFamily="2" charset="0"/>
                <a:cs typeface="TeleGrotesk Next Medium" pitchFamily="2" charset="0"/>
              </a:rPr>
              <a:t>, </a:t>
            </a:r>
            <a:r>
              <a:rPr lang="en-US" sz="1600" kern="1200" dirty="0" err="1">
                <a:latin typeface="TeleGrotesk Next Medium" pitchFamily="2" charset="0"/>
                <a:ea typeface="TeleGrotesk Next Medium" pitchFamily="2" charset="0"/>
                <a:cs typeface="TeleGrotesk Next Medium" pitchFamily="2" charset="0"/>
              </a:rPr>
              <a:t>J.Hurwitz,G.Manne</a:t>
            </a:r>
            <a:r>
              <a:rPr lang="en-US" sz="1600" kern="1200" dirty="0">
                <a:latin typeface="TeleGrotesk Next Medium" pitchFamily="2" charset="0"/>
                <a:ea typeface="TeleGrotesk Next Medium" pitchFamily="2" charset="0"/>
                <a:cs typeface="TeleGrotesk Next Medium" pitchFamily="2" charset="0"/>
              </a:rPr>
              <a:t>, </a:t>
            </a:r>
            <a:r>
              <a:rPr lang="en-US" sz="1600" kern="1200" dirty="0" err="1">
                <a:latin typeface="TeleGrotesk Next Medium" pitchFamily="2" charset="0"/>
                <a:ea typeface="TeleGrotesk Next Medium" pitchFamily="2" charset="0"/>
                <a:cs typeface="TeleGrotesk Next Medium" pitchFamily="2" charset="0"/>
              </a:rPr>
              <a:t>J.Morris</a:t>
            </a:r>
            <a:r>
              <a:rPr lang="en-US" sz="1600" dirty="0">
                <a:latin typeface="TeleGrotesk Next Medium" pitchFamily="2" charset="0"/>
                <a:ea typeface="TeleGrotesk Next Medium" pitchFamily="2" charset="0"/>
                <a:cs typeface="TeleGrotesk Next Medium" pitchFamily="2" charset="0"/>
              </a:rPr>
              <a:t> &amp;</a:t>
            </a:r>
            <a:r>
              <a:rPr lang="en-US" sz="1600" kern="1200" dirty="0">
                <a:latin typeface="TeleGrotesk Next Medium" pitchFamily="2" charset="0"/>
                <a:ea typeface="TeleGrotesk Next Medium" pitchFamily="2" charset="0"/>
                <a:cs typeface="TeleGrotesk Next Medium" pitchFamily="2" charset="0"/>
              </a:rPr>
              <a:t> </a:t>
            </a:r>
            <a:r>
              <a:rPr lang="en-US" sz="1600" kern="1200" dirty="0" err="1">
                <a:latin typeface="TeleGrotesk Next Medium" pitchFamily="2" charset="0"/>
                <a:ea typeface="TeleGrotesk Next Medium" pitchFamily="2" charset="0"/>
                <a:cs typeface="TeleGrotesk Next Medium" pitchFamily="2" charset="0"/>
              </a:rPr>
              <a:t>A.Stap</a:t>
            </a:r>
            <a:endParaRPr lang="de-DE" sz="1600" dirty="0">
              <a:latin typeface="TeleGrotesk Next Medium" pitchFamily="2" charset="0"/>
              <a:ea typeface="TeleGrotesk Next Medium" pitchFamily="2" charset="0"/>
              <a:cs typeface="TeleGrotesk Next Medium" pitchFamily="2" charset="0"/>
            </a:endParaRPr>
          </a:p>
        </p:txBody>
      </p:sp>
      <p:sp>
        <p:nvSpPr>
          <p:cNvPr id="3" name="Inhaltsplatzhalter 2">
            <a:extLst>
              <a:ext uri="{FF2B5EF4-FFF2-40B4-BE49-F238E27FC236}">
                <a16:creationId xmlns:a16="http://schemas.microsoft.com/office/drawing/2014/main" id="{FFD4DD52-68FE-8452-4B79-15EB731F1547}"/>
              </a:ext>
            </a:extLst>
          </p:cNvPr>
          <p:cNvSpPr>
            <a:spLocks noGrp="1"/>
          </p:cNvSpPr>
          <p:nvPr>
            <p:ph idx="1"/>
          </p:nvPr>
        </p:nvSpPr>
        <p:spPr>
          <a:xfrm>
            <a:off x="343777" y="1630388"/>
            <a:ext cx="4900886" cy="4101284"/>
          </a:xfrm>
        </p:spPr>
        <p:txBody>
          <a:bodyPr>
            <a:normAutofit/>
          </a:bodyPr>
          <a:lstStyle/>
          <a:p>
            <a:pPr>
              <a:spcAft>
                <a:spcPts val="1200"/>
              </a:spcAft>
            </a:pPr>
            <a:r>
              <a:rPr lang="en-US" sz="2400" b="1" dirty="0">
                <a:latin typeface="Franklin Gothic Book" panose="020B0503020102020204" pitchFamily="34" charset="0"/>
                <a:ea typeface="TeleGrotesk Next Ultra" pitchFamily="2" charset="0"/>
                <a:cs typeface="TeleGrotesk Next Ultra" pitchFamily="2" charset="0"/>
              </a:rPr>
              <a:t>Price</a:t>
            </a:r>
            <a:r>
              <a:rPr lang="en-US" sz="2400" b="1" dirty="0">
                <a:latin typeface="Franklin Gothic Book" panose="020B0503020102020204" pitchFamily="34" charset="0"/>
                <a:ea typeface="TeleGrotesk Next Medium" pitchFamily="2" charset="0"/>
                <a:cs typeface="TeleGrotesk Next Medium" pitchFamily="2" charset="0"/>
              </a:rPr>
              <a:t>: </a:t>
            </a:r>
            <a:r>
              <a:rPr lang="en-US" sz="2400" dirty="0">
                <a:latin typeface="Franklin Gothic Book" panose="020B0503020102020204" pitchFamily="34" charset="0"/>
                <a:ea typeface="TeleGrotesk Next Medium" pitchFamily="2" charset="0"/>
                <a:cs typeface="TeleGrotesk Next Medium" pitchFamily="2" charset="0"/>
              </a:rPr>
              <a:t>“Of the ten studies about </a:t>
            </a:r>
            <a:r>
              <a:rPr lang="en-US" sz="2400" u="sng" dirty="0">
                <a:latin typeface="Franklin Gothic Book" panose="020B0503020102020204" pitchFamily="34" charset="0"/>
                <a:ea typeface="TeleGrotesk Next Medium" pitchFamily="2" charset="0"/>
                <a:cs typeface="TeleGrotesk Next Medium" pitchFamily="2" charset="0"/>
              </a:rPr>
              <a:t>half found that short-term prices decreased </a:t>
            </a:r>
            <a:r>
              <a:rPr lang="en-US" sz="2400" dirty="0">
                <a:latin typeface="Franklin Gothic Book" panose="020B0503020102020204" pitchFamily="34" charset="0"/>
                <a:ea typeface="TeleGrotesk Next Medium" pitchFamily="2" charset="0"/>
                <a:cs typeface="TeleGrotesk Next Medium" pitchFamily="2" charset="0"/>
              </a:rPr>
              <a:t>following a merger whereas </a:t>
            </a:r>
            <a:r>
              <a:rPr lang="en-US" sz="2400" u="sng" dirty="0">
                <a:latin typeface="Franklin Gothic Book" panose="020B0503020102020204" pitchFamily="34" charset="0"/>
                <a:ea typeface="TeleGrotesk Next Medium" pitchFamily="2" charset="0"/>
                <a:cs typeface="TeleGrotesk Next Medium" pitchFamily="2" charset="0"/>
              </a:rPr>
              <a:t>half found that short-term prices increased</a:t>
            </a:r>
            <a:r>
              <a:rPr lang="en-US" sz="2400" dirty="0">
                <a:latin typeface="Franklin Gothic Book" panose="020B0503020102020204" pitchFamily="34" charset="0"/>
                <a:ea typeface="TeleGrotesk Next Medium" pitchFamily="2" charset="0"/>
                <a:cs typeface="TeleGrotesk Next Medium" pitchFamily="2" charset="0"/>
              </a:rPr>
              <a:t>.“</a:t>
            </a:r>
          </a:p>
          <a:p>
            <a:r>
              <a:rPr lang="en-US" sz="2400" b="1" dirty="0">
                <a:latin typeface="Franklin Gothic Book" panose="020B0503020102020204" pitchFamily="34" charset="0"/>
                <a:ea typeface="TeleGrotesk Next Ultra" pitchFamily="2" charset="0"/>
                <a:cs typeface="TeleGrotesk Next Ultra" pitchFamily="2" charset="0"/>
              </a:rPr>
              <a:t>Investment: </a:t>
            </a:r>
            <a:r>
              <a:rPr lang="en-US" sz="2400" dirty="0">
                <a:latin typeface="Franklin Gothic Book" panose="020B0503020102020204" pitchFamily="34" charset="0"/>
                <a:ea typeface="TeleGrotesk Next Medium" pitchFamily="2" charset="0"/>
                <a:cs typeface="TeleGrotesk Next Medium" pitchFamily="2" charset="0"/>
              </a:rPr>
              <a:t>“studies that considered the effect on long-term investment of such mergers, </a:t>
            </a:r>
            <a:r>
              <a:rPr lang="en-US" sz="2400" u="sng" dirty="0">
                <a:latin typeface="Franklin Gothic Book" panose="020B0503020102020204" pitchFamily="34" charset="0"/>
                <a:ea typeface="TeleGrotesk Next Medium" pitchFamily="2" charset="0"/>
                <a:cs typeface="TeleGrotesk Next Medium" pitchFamily="2" charset="0"/>
              </a:rPr>
              <a:t>all found that capital expenditures increased post-merger.</a:t>
            </a:r>
            <a:r>
              <a:rPr lang="en-US" sz="2400" dirty="0">
                <a:latin typeface="Franklin Gothic Book" panose="020B0503020102020204" pitchFamily="34" charset="0"/>
                <a:ea typeface="TeleGrotesk Next Medium" pitchFamily="2" charset="0"/>
                <a:cs typeface="TeleGrotesk Next Medium" pitchFamily="2" charset="0"/>
              </a:rPr>
              <a:t>”</a:t>
            </a:r>
            <a:endParaRPr lang="de-DE" sz="2400" dirty="0">
              <a:latin typeface="Franklin Gothic Book" panose="020B0503020102020204" pitchFamily="34" charset="0"/>
              <a:ea typeface="TeleGrotesk Next Medium" pitchFamily="2" charset="0"/>
              <a:cs typeface="TeleGrotesk Next Medium" pitchFamily="2" charset="0"/>
            </a:endParaRPr>
          </a:p>
        </p:txBody>
      </p:sp>
      <p:pic>
        <p:nvPicPr>
          <p:cNvPr id="6" name="Grafik 5">
            <a:extLst>
              <a:ext uri="{FF2B5EF4-FFF2-40B4-BE49-F238E27FC236}">
                <a16:creationId xmlns:a16="http://schemas.microsoft.com/office/drawing/2014/main" id="{20AC0DB6-BC53-D9E6-3887-4682AD726B1C}"/>
              </a:ext>
            </a:extLst>
          </p:cNvPr>
          <p:cNvPicPr>
            <a:picLocks noChangeAspect="1"/>
          </p:cNvPicPr>
          <p:nvPr/>
        </p:nvPicPr>
        <p:blipFill>
          <a:blip r:embed="rId2"/>
          <a:stretch>
            <a:fillRect/>
          </a:stretch>
        </p:blipFill>
        <p:spPr>
          <a:xfrm>
            <a:off x="5213130" y="94593"/>
            <a:ext cx="6390289" cy="6663559"/>
          </a:xfrm>
          <a:prstGeom prst="rect">
            <a:avLst/>
          </a:prstGeom>
        </p:spPr>
      </p:pic>
      <p:sp>
        <p:nvSpPr>
          <p:cNvPr id="4" name="Titel 1">
            <a:extLst>
              <a:ext uri="{FF2B5EF4-FFF2-40B4-BE49-F238E27FC236}">
                <a16:creationId xmlns:a16="http://schemas.microsoft.com/office/drawing/2014/main" id="{17FE702A-7D03-1DD6-004C-828B49C46542}"/>
              </a:ext>
            </a:extLst>
          </p:cNvPr>
          <p:cNvSpPr txBox="1">
            <a:spLocks/>
          </p:cNvSpPr>
          <p:nvPr/>
        </p:nvSpPr>
        <p:spPr>
          <a:xfrm>
            <a:off x="375307" y="343996"/>
            <a:ext cx="5339083" cy="10369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dirty="0" err="1">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Metastudy</a:t>
            </a:r>
            <a:r>
              <a:rPr kumimoji="0" lang="de-DE" sz="3600" b="0" i="0" u="none" strike="noStrike" kern="1200" cap="none" spc="0" normalizeH="0" baseline="0" noProof="0" dirty="0">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 </a:t>
            </a:r>
            <a:r>
              <a:rPr kumimoji="0" lang="de-DE" sz="3600" b="0" i="0" u="none" strike="noStrike" kern="1200" cap="none" spc="0" normalizeH="0" baseline="0" noProof="0" dirty="0" err="1">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finds</a:t>
            </a:r>
            <a:r>
              <a:rPr kumimoji="0" lang="de-DE" sz="3600" b="0" i="0" u="none" strike="noStrike" kern="1200" cap="none" spc="0" normalizeH="0" baseline="0" noProof="0" dirty="0">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0" i="0" u="none" strike="noStrike" kern="1200" cap="none" spc="0" normalizeH="0" baseline="0" noProof="0" dirty="0" err="1">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mixed</a:t>
            </a:r>
            <a:r>
              <a:rPr kumimoji="0" lang="de-DE" sz="3600" b="0" i="0" u="none" strike="noStrike" kern="1200" cap="none" spc="0" normalizeH="0" baseline="0" noProof="0" dirty="0">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 </a:t>
            </a:r>
            <a:r>
              <a:rPr kumimoji="0" lang="de-DE" sz="3600" b="0" i="0" u="none" strike="noStrike" kern="1200" cap="none" spc="0" normalizeH="0" baseline="0" noProof="0" dirty="0" err="1">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price</a:t>
            </a:r>
            <a:r>
              <a:rPr kumimoji="0" lang="de-DE" sz="3600" b="0" i="0" u="none" strike="noStrike" kern="1200" cap="none" spc="0" normalizeH="0" baseline="0" noProof="0" dirty="0">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 </a:t>
            </a:r>
            <a:r>
              <a:rPr kumimoji="0" lang="de-DE" sz="3600" b="0" i="0" u="none" strike="noStrike" kern="1200" cap="none" spc="0" normalizeH="0" baseline="0" noProof="0" dirty="0" err="1">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effects</a:t>
            </a:r>
            <a:r>
              <a:rPr kumimoji="0" lang="de-DE" sz="3600" b="0" i="0" u="none" strike="noStrike" kern="1200" cap="none" spc="0" normalizeH="0" baseline="0" noProof="0" dirty="0">
                <a:ln>
                  <a:noFill/>
                </a:ln>
                <a:solidFill>
                  <a:prstClr val="black"/>
                </a:solidFill>
                <a:effectLst/>
                <a:uLnTx/>
                <a:uFillTx/>
                <a:latin typeface="Franklin Gothic Heavy" panose="020B0903020102020204" pitchFamily="34" charset="0"/>
                <a:ea typeface="TeleGrotesk Next Ultra" pitchFamily="2" charset="0"/>
                <a:cs typeface="TeleGrotesk Next Ultra" pitchFamily="2" charset="0"/>
              </a:rPr>
              <a:t> </a:t>
            </a:r>
          </a:p>
        </p:txBody>
      </p:sp>
      <p:sp>
        <p:nvSpPr>
          <p:cNvPr id="5" name="Ellipse 4">
            <a:extLst>
              <a:ext uri="{FF2B5EF4-FFF2-40B4-BE49-F238E27FC236}">
                <a16:creationId xmlns:a16="http://schemas.microsoft.com/office/drawing/2014/main" id="{B8243112-56AC-5390-FFBC-21AFB9369C4C}"/>
              </a:ext>
            </a:extLst>
          </p:cNvPr>
          <p:cNvSpPr/>
          <p:nvPr/>
        </p:nvSpPr>
        <p:spPr>
          <a:xfrm>
            <a:off x="8660525" y="3584028"/>
            <a:ext cx="1524000" cy="17131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434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CA304-66E0-B65D-4467-FE5C7D6F5BF3}"/>
              </a:ext>
            </a:extLst>
          </p:cNvPr>
          <p:cNvSpPr>
            <a:spLocks noGrp="1"/>
          </p:cNvSpPr>
          <p:nvPr>
            <p:ph type="title"/>
          </p:nvPr>
        </p:nvSpPr>
        <p:spPr>
          <a:xfrm>
            <a:off x="505382" y="264229"/>
            <a:ext cx="11161986" cy="1242039"/>
          </a:xfrm>
        </p:spPr>
        <p:txBody>
          <a:bodyPr>
            <a:normAutofit/>
          </a:bodyPr>
          <a:lstStyle/>
          <a:p>
            <a:r>
              <a:rPr lang="de-DE" sz="4000" dirty="0">
                <a:latin typeface="Franklin Gothic Heavy" panose="020B0903020102020204" pitchFamily="34" charset="0"/>
                <a:ea typeface="TeleGrotesk Next Ultra" pitchFamily="2" charset="0"/>
                <a:cs typeface="TeleGrotesk Next Ultra" pitchFamily="2" charset="0"/>
              </a:rPr>
              <a:t>Lear </a:t>
            </a:r>
            <a:r>
              <a:rPr lang="de-DE" sz="4000" dirty="0" err="1">
                <a:latin typeface="Franklin Gothic Heavy" panose="020B0903020102020204" pitchFamily="34" charset="0"/>
                <a:ea typeface="TeleGrotesk Next Ultra" pitchFamily="2" charset="0"/>
                <a:cs typeface="TeleGrotesk Next Ultra" pitchFamily="2" charset="0"/>
              </a:rPr>
              <a:t>study</a:t>
            </a:r>
            <a:r>
              <a:rPr lang="de-DE" sz="4000" dirty="0">
                <a:latin typeface="Franklin Gothic Heavy" panose="020B0903020102020204" pitchFamily="34" charset="0"/>
                <a:ea typeface="TeleGrotesk Next Ultra" pitchFamily="2" charset="0"/>
                <a:cs typeface="TeleGrotesk Next Ultra" pitchFamily="2" charset="0"/>
              </a:rPr>
              <a:t> </a:t>
            </a:r>
            <a:r>
              <a:rPr lang="de-DE" sz="4000" dirty="0" err="1">
                <a:latin typeface="Franklin Gothic Heavy" panose="020B0903020102020204" pitchFamily="34" charset="0"/>
                <a:ea typeface="TeleGrotesk Next Ultra" pitchFamily="2" charset="0"/>
                <a:cs typeface="TeleGrotesk Next Ultra" pitchFamily="2" charset="0"/>
              </a:rPr>
              <a:t>similar</a:t>
            </a:r>
            <a:r>
              <a:rPr lang="de-DE" sz="4000" dirty="0">
                <a:latin typeface="Franklin Gothic Heavy" panose="020B0903020102020204" pitchFamily="34" charset="0"/>
                <a:ea typeface="TeleGrotesk Next Ultra" pitchFamily="2" charset="0"/>
                <a:cs typeface="TeleGrotesk Next Ultra" pitchFamily="2" charset="0"/>
              </a:rPr>
              <a:t> </a:t>
            </a:r>
            <a:r>
              <a:rPr lang="de-DE" sz="4000" dirty="0" err="1">
                <a:latin typeface="Franklin Gothic Heavy" panose="020B0903020102020204" pitchFamily="34" charset="0"/>
                <a:ea typeface="TeleGrotesk Next Ultra" pitchFamily="2" charset="0"/>
                <a:cs typeface="TeleGrotesk Next Ultra" pitchFamily="2" charset="0"/>
              </a:rPr>
              <a:t>mixed</a:t>
            </a:r>
            <a:r>
              <a:rPr lang="de-DE" sz="4000" dirty="0">
                <a:latin typeface="Franklin Gothic Heavy" panose="020B0903020102020204" pitchFamily="34" charset="0"/>
                <a:ea typeface="TeleGrotesk Next Ultra" pitchFamily="2" charset="0"/>
                <a:cs typeface="TeleGrotesk Next Ultra" pitchFamily="2" charset="0"/>
              </a:rPr>
              <a:t> </a:t>
            </a:r>
            <a:r>
              <a:rPr lang="de-DE" sz="4000" dirty="0" err="1">
                <a:latin typeface="Franklin Gothic Heavy" panose="020B0903020102020204" pitchFamily="34" charset="0"/>
                <a:ea typeface="TeleGrotesk Next Ultra" pitchFamily="2" charset="0"/>
                <a:cs typeface="TeleGrotesk Next Ultra" pitchFamily="2" charset="0"/>
              </a:rPr>
              <a:t>price</a:t>
            </a:r>
            <a:r>
              <a:rPr lang="de-DE" sz="4000" dirty="0">
                <a:latin typeface="Franklin Gothic Heavy" panose="020B0903020102020204" pitchFamily="34" charset="0"/>
                <a:ea typeface="TeleGrotesk Next Ultra" pitchFamily="2" charset="0"/>
                <a:cs typeface="TeleGrotesk Next Ultra" pitchFamily="2" charset="0"/>
              </a:rPr>
              <a:t> </a:t>
            </a:r>
            <a:r>
              <a:rPr lang="de-DE" sz="4000" dirty="0" err="1">
                <a:latin typeface="Franklin Gothic Heavy" panose="020B0903020102020204" pitchFamily="34" charset="0"/>
                <a:ea typeface="TeleGrotesk Next Ultra" pitchFamily="2" charset="0"/>
                <a:cs typeface="TeleGrotesk Next Ultra" pitchFamily="2" charset="0"/>
              </a:rPr>
              <a:t>effect</a:t>
            </a:r>
            <a:r>
              <a:rPr lang="de-DE" sz="4000" dirty="0">
                <a:latin typeface="Franklin Gothic Heavy" panose="020B0903020102020204" pitchFamily="34" charset="0"/>
                <a:ea typeface="TeleGrotesk Next Ultra" pitchFamily="2" charset="0"/>
                <a:cs typeface="TeleGrotesk Next Ultra" pitchFamily="2" charset="0"/>
              </a:rPr>
              <a:t> </a:t>
            </a:r>
            <a:r>
              <a:rPr lang="de-DE" sz="4000" dirty="0" err="1">
                <a:latin typeface="Franklin Gothic Heavy" panose="020B0903020102020204" pitchFamily="34" charset="0"/>
                <a:ea typeface="TeleGrotesk Next Ultra" pitchFamily="2" charset="0"/>
                <a:cs typeface="TeleGrotesk Next Ultra" pitchFamily="2" charset="0"/>
              </a:rPr>
              <a:t>results</a:t>
            </a:r>
            <a:br>
              <a:rPr lang="de-DE" sz="4000" dirty="0">
                <a:latin typeface="Franklin Gothic Heavy" panose="020B0903020102020204" pitchFamily="34" charset="0"/>
                <a:ea typeface="TeleGrotesk Next Ultra" pitchFamily="2" charset="0"/>
                <a:cs typeface="TeleGrotesk Next Ultra" pitchFamily="2" charset="0"/>
              </a:rPr>
            </a:br>
            <a:r>
              <a:rPr lang="de-DE" sz="4000" dirty="0">
                <a:latin typeface="Franklin Gothic Heavy" panose="020B0903020102020204" pitchFamily="34" charset="0"/>
                <a:ea typeface="TeleGrotesk Next Ultra" pitchFamily="2" charset="0"/>
                <a:cs typeface="TeleGrotesk Next Ultra" pitchFamily="2" charset="0"/>
              </a:rPr>
              <a:t>	</a:t>
            </a:r>
            <a:r>
              <a:rPr lang="en-US" sz="2800" dirty="0">
                <a:latin typeface="Franklin Gothic Heavy" panose="020B0903020102020204" pitchFamily="34" charset="0"/>
                <a:ea typeface="TeleGrotesk Next Ultra" pitchFamily="2" charset="0"/>
                <a:cs typeface="TeleGrotesk Next Ultra" pitchFamily="2" charset="0"/>
              </a:rPr>
              <a:t>looking at baskets there is no significant impact on prices</a:t>
            </a:r>
            <a:endParaRPr lang="de-DE" sz="2800" dirty="0">
              <a:latin typeface="Franklin Gothic Heavy" panose="020B0903020102020204" pitchFamily="34" charset="0"/>
              <a:ea typeface="TeleGrotesk Next Ultra" pitchFamily="2" charset="0"/>
              <a:cs typeface="TeleGrotesk Next Ultra" pitchFamily="2" charset="0"/>
            </a:endParaRPr>
          </a:p>
        </p:txBody>
      </p:sp>
      <p:pic>
        <p:nvPicPr>
          <p:cNvPr id="5" name="Inhaltsplatzhalter 4">
            <a:extLst>
              <a:ext uri="{FF2B5EF4-FFF2-40B4-BE49-F238E27FC236}">
                <a16:creationId xmlns:a16="http://schemas.microsoft.com/office/drawing/2014/main" id="{C331F575-9215-30AF-8DAA-F78A71546B06}"/>
              </a:ext>
            </a:extLst>
          </p:cNvPr>
          <p:cNvPicPr>
            <a:picLocks noGrp="1" noChangeAspect="1"/>
          </p:cNvPicPr>
          <p:nvPr>
            <p:ph idx="1"/>
          </p:nvPr>
        </p:nvPicPr>
        <p:blipFill>
          <a:blip r:embed="rId2"/>
          <a:stretch>
            <a:fillRect/>
          </a:stretch>
        </p:blipFill>
        <p:spPr>
          <a:xfrm>
            <a:off x="776122" y="1478123"/>
            <a:ext cx="5348754" cy="5129490"/>
          </a:xfrm>
        </p:spPr>
      </p:pic>
      <p:pic>
        <p:nvPicPr>
          <p:cNvPr id="7" name="Grafik 6">
            <a:extLst>
              <a:ext uri="{FF2B5EF4-FFF2-40B4-BE49-F238E27FC236}">
                <a16:creationId xmlns:a16="http://schemas.microsoft.com/office/drawing/2014/main" id="{0EA7AF96-B7E9-CDA3-35DB-A7B949D3AA3A}"/>
              </a:ext>
            </a:extLst>
          </p:cNvPr>
          <p:cNvPicPr>
            <a:picLocks noChangeAspect="1"/>
          </p:cNvPicPr>
          <p:nvPr/>
        </p:nvPicPr>
        <p:blipFill>
          <a:blip r:embed="rId3"/>
          <a:stretch>
            <a:fillRect/>
          </a:stretch>
        </p:blipFill>
        <p:spPr>
          <a:xfrm>
            <a:off x="6086375" y="1645979"/>
            <a:ext cx="5454316" cy="3617164"/>
          </a:xfrm>
          <a:prstGeom prst="rect">
            <a:avLst/>
          </a:prstGeom>
        </p:spPr>
      </p:pic>
      <p:sp>
        <p:nvSpPr>
          <p:cNvPr id="8" name="Ellipse 7">
            <a:extLst>
              <a:ext uri="{FF2B5EF4-FFF2-40B4-BE49-F238E27FC236}">
                <a16:creationId xmlns:a16="http://schemas.microsoft.com/office/drawing/2014/main" id="{72DA0B3A-DA11-32EF-88E5-5507AFC10157}"/>
              </a:ext>
            </a:extLst>
          </p:cNvPr>
          <p:cNvSpPr/>
          <p:nvPr/>
        </p:nvSpPr>
        <p:spPr>
          <a:xfrm>
            <a:off x="4013735" y="2358082"/>
            <a:ext cx="327259" cy="1732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e 8">
            <a:extLst>
              <a:ext uri="{FF2B5EF4-FFF2-40B4-BE49-F238E27FC236}">
                <a16:creationId xmlns:a16="http://schemas.microsoft.com/office/drawing/2014/main" id="{EA41BEB1-18A3-81CA-4A1C-A6A98C391745}"/>
              </a:ext>
            </a:extLst>
          </p:cNvPr>
          <p:cNvSpPr/>
          <p:nvPr/>
        </p:nvSpPr>
        <p:spPr>
          <a:xfrm>
            <a:off x="8217410" y="2959436"/>
            <a:ext cx="327259" cy="1732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e 9">
            <a:extLst>
              <a:ext uri="{FF2B5EF4-FFF2-40B4-BE49-F238E27FC236}">
                <a16:creationId xmlns:a16="http://schemas.microsoft.com/office/drawing/2014/main" id="{0F7685E7-8A99-7D80-F757-6899B39385B4}"/>
              </a:ext>
            </a:extLst>
          </p:cNvPr>
          <p:cNvSpPr/>
          <p:nvPr/>
        </p:nvSpPr>
        <p:spPr>
          <a:xfrm>
            <a:off x="9062488" y="2969947"/>
            <a:ext cx="327259" cy="1732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lipse 10">
            <a:extLst>
              <a:ext uri="{FF2B5EF4-FFF2-40B4-BE49-F238E27FC236}">
                <a16:creationId xmlns:a16="http://schemas.microsoft.com/office/drawing/2014/main" id="{592BCA52-CBCB-0D9D-C89F-7DEC9A94C5C0}"/>
              </a:ext>
            </a:extLst>
          </p:cNvPr>
          <p:cNvSpPr/>
          <p:nvPr/>
        </p:nvSpPr>
        <p:spPr>
          <a:xfrm>
            <a:off x="5581049" y="2358081"/>
            <a:ext cx="327259" cy="1732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Ellipse 11">
            <a:extLst>
              <a:ext uri="{FF2B5EF4-FFF2-40B4-BE49-F238E27FC236}">
                <a16:creationId xmlns:a16="http://schemas.microsoft.com/office/drawing/2014/main" id="{C26438E5-A7C8-F7D3-D43E-AD8F94E87263}"/>
              </a:ext>
            </a:extLst>
          </p:cNvPr>
          <p:cNvSpPr/>
          <p:nvPr/>
        </p:nvSpPr>
        <p:spPr>
          <a:xfrm>
            <a:off x="5332396" y="5582545"/>
            <a:ext cx="452387" cy="17325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12">
            <a:extLst>
              <a:ext uri="{FF2B5EF4-FFF2-40B4-BE49-F238E27FC236}">
                <a16:creationId xmlns:a16="http://schemas.microsoft.com/office/drawing/2014/main" id="{E916C35D-153A-F8FB-D950-4BD1B1082B0A}"/>
              </a:ext>
            </a:extLst>
          </p:cNvPr>
          <p:cNvSpPr/>
          <p:nvPr/>
        </p:nvSpPr>
        <p:spPr>
          <a:xfrm>
            <a:off x="9703151" y="1725068"/>
            <a:ext cx="529389" cy="20526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3" name="Pfeil: nach rechts 2">
            <a:extLst>
              <a:ext uri="{FF2B5EF4-FFF2-40B4-BE49-F238E27FC236}">
                <a16:creationId xmlns:a16="http://schemas.microsoft.com/office/drawing/2014/main" id="{D14C5156-1685-A0B3-0277-07E64A9B097E}"/>
              </a:ext>
            </a:extLst>
          </p:cNvPr>
          <p:cNvSpPr/>
          <p:nvPr/>
        </p:nvSpPr>
        <p:spPr>
          <a:xfrm>
            <a:off x="695102" y="1007987"/>
            <a:ext cx="620110" cy="354830"/>
          </a:xfrm>
          <a:prstGeom prst="rightArrow">
            <a:avLst/>
          </a:prstGeom>
          <a:solidFill>
            <a:srgbClr val="DB00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08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6846ED1-1C2E-5266-B39C-B405450321F1}"/>
              </a:ext>
            </a:extLst>
          </p:cNvPr>
          <p:cNvPicPr>
            <a:picLocks noChangeAspect="1"/>
          </p:cNvPicPr>
          <p:nvPr/>
        </p:nvPicPr>
        <p:blipFill>
          <a:blip r:embed="rId2"/>
          <a:stretch>
            <a:fillRect/>
          </a:stretch>
        </p:blipFill>
        <p:spPr>
          <a:xfrm>
            <a:off x="1121983" y="1756713"/>
            <a:ext cx="2821365" cy="1073117"/>
          </a:xfrm>
          <a:prstGeom prst="rect">
            <a:avLst/>
          </a:prstGeom>
        </p:spPr>
      </p:pic>
      <p:pic>
        <p:nvPicPr>
          <p:cNvPr id="11" name="Grafik 10">
            <a:extLst>
              <a:ext uri="{FF2B5EF4-FFF2-40B4-BE49-F238E27FC236}">
                <a16:creationId xmlns:a16="http://schemas.microsoft.com/office/drawing/2014/main" id="{9824FCAB-190E-3815-7438-007BABDA2436}"/>
              </a:ext>
            </a:extLst>
          </p:cNvPr>
          <p:cNvPicPr>
            <a:picLocks noChangeAspect="1"/>
          </p:cNvPicPr>
          <p:nvPr/>
        </p:nvPicPr>
        <p:blipFill>
          <a:blip r:embed="rId3"/>
          <a:stretch>
            <a:fillRect/>
          </a:stretch>
        </p:blipFill>
        <p:spPr>
          <a:xfrm>
            <a:off x="4054680" y="1746930"/>
            <a:ext cx="6820909" cy="1007553"/>
          </a:xfrm>
          <a:prstGeom prst="rect">
            <a:avLst/>
          </a:prstGeom>
        </p:spPr>
      </p:pic>
      <p:pic>
        <p:nvPicPr>
          <p:cNvPr id="6" name="Grafik 5">
            <a:extLst>
              <a:ext uri="{FF2B5EF4-FFF2-40B4-BE49-F238E27FC236}">
                <a16:creationId xmlns:a16="http://schemas.microsoft.com/office/drawing/2014/main" id="{8E2E36F2-6711-1C0F-684F-8897644B4A00}"/>
              </a:ext>
            </a:extLst>
          </p:cNvPr>
          <p:cNvPicPr>
            <a:picLocks noChangeAspect="1"/>
          </p:cNvPicPr>
          <p:nvPr/>
        </p:nvPicPr>
        <p:blipFill>
          <a:blip r:embed="rId4"/>
          <a:stretch>
            <a:fillRect/>
          </a:stretch>
        </p:blipFill>
        <p:spPr>
          <a:xfrm>
            <a:off x="1257405" y="2829830"/>
            <a:ext cx="9677189" cy="3876630"/>
          </a:xfrm>
          <a:prstGeom prst="rect">
            <a:avLst/>
          </a:prstGeom>
        </p:spPr>
      </p:pic>
      <p:sp>
        <p:nvSpPr>
          <p:cNvPr id="7" name="Titel 1">
            <a:extLst>
              <a:ext uri="{FF2B5EF4-FFF2-40B4-BE49-F238E27FC236}">
                <a16:creationId xmlns:a16="http://schemas.microsoft.com/office/drawing/2014/main" id="{93754DBE-8ED1-6510-D082-755A655C4460}"/>
              </a:ext>
            </a:extLst>
          </p:cNvPr>
          <p:cNvSpPr>
            <a:spLocks noGrp="1"/>
          </p:cNvSpPr>
          <p:nvPr>
            <p:ph type="title"/>
          </p:nvPr>
        </p:nvSpPr>
        <p:spPr>
          <a:xfrm>
            <a:off x="671019" y="288175"/>
            <a:ext cx="10515600" cy="1242039"/>
          </a:xfrm>
        </p:spPr>
        <p:txBody>
          <a:bodyPr>
            <a:normAutofit fontScale="90000"/>
          </a:bodyPr>
          <a:lstStyle/>
          <a:p>
            <a:r>
              <a:rPr lang="de-DE" sz="4000" dirty="0">
                <a:latin typeface="Franklin Gothic Heavy" panose="020B0903020102020204" pitchFamily="34" charset="0"/>
                <a:ea typeface="TeleGrotesk Next Ultra" pitchFamily="2" charset="0"/>
                <a:cs typeface="TeleGrotesk Next Ultra" pitchFamily="2" charset="0"/>
              </a:rPr>
              <a:t>Most </a:t>
            </a:r>
            <a:r>
              <a:rPr lang="de-DE" sz="4000" dirty="0" err="1">
                <a:latin typeface="Franklin Gothic Heavy" panose="020B0903020102020204" pitchFamily="34" charset="0"/>
                <a:ea typeface="TeleGrotesk Next Ultra" pitchFamily="2" charset="0"/>
                <a:cs typeface="TeleGrotesk Next Ultra" pitchFamily="2" charset="0"/>
              </a:rPr>
              <a:t>operators</a:t>
            </a:r>
            <a:r>
              <a:rPr lang="de-DE" sz="4000" dirty="0">
                <a:latin typeface="Franklin Gothic Heavy" panose="020B0903020102020204" pitchFamily="34" charset="0"/>
                <a:ea typeface="TeleGrotesk Next Ultra" pitchFamily="2" charset="0"/>
                <a:cs typeface="TeleGrotesk Next Ultra" pitchFamily="2" charset="0"/>
              </a:rPr>
              <a:t> do not </a:t>
            </a:r>
            <a:r>
              <a:rPr lang="de-DE" sz="4000" dirty="0" err="1">
                <a:latin typeface="Franklin Gothic Heavy" panose="020B0903020102020204" pitchFamily="34" charset="0"/>
                <a:ea typeface="TeleGrotesk Next Ultra" pitchFamily="2" charset="0"/>
                <a:cs typeface="TeleGrotesk Next Ultra" pitchFamily="2" charset="0"/>
              </a:rPr>
              <a:t>earn</a:t>
            </a:r>
            <a:r>
              <a:rPr lang="de-DE" sz="4000" dirty="0">
                <a:latin typeface="Franklin Gothic Heavy" panose="020B0903020102020204" pitchFamily="34" charset="0"/>
                <a:ea typeface="TeleGrotesk Next Ultra" pitchFamily="2" charset="0"/>
                <a:cs typeface="TeleGrotesk Next Ultra" pitchFamily="2" charset="0"/>
              </a:rPr>
              <a:t> </a:t>
            </a:r>
            <a:r>
              <a:rPr lang="de-DE" sz="4000" dirty="0" err="1">
                <a:latin typeface="Franklin Gothic Heavy" panose="020B0903020102020204" pitchFamily="34" charset="0"/>
                <a:ea typeface="TeleGrotesk Next Ultra" pitchFamily="2" charset="0"/>
                <a:cs typeface="TeleGrotesk Next Ultra" pitchFamily="2" charset="0"/>
              </a:rPr>
              <a:t>their</a:t>
            </a:r>
            <a:r>
              <a:rPr lang="de-DE" sz="4000" dirty="0">
                <a:latin typeface="Franklin Gothic Heavy" panose="020B0903020102020204" pitchFamily="34" charset="0"/>
                <a:ea typeface="TeleGrotesk Next Ultra" pitchFamily="2" charset="0"/>
                <a:cs typeface="TeleGrotesk Next Ultra" pitchFamily="2" charset="0"/>
              </a:rPr>
              <a:t> </a:t>
            </a:r>
            <a:r>
              <a:rPr lang="de-DE" sz="4000" dirty="0" err="1">
                <a:latin typeface="Franklin Gothic Heavy" panose="020B0903020102020204" pitchFamily="34" charset="0"/>
                <a:ea typeface="TeleGrotesk Next Ultra" pitchFamily="2" charset="0"/>
                <a:cs typeface="TeleGrotesk Next Ultra" pitchFamily="2" charset="0"/>
              </a:rPr>
              <a:t>cost</a:t>
            </a:r>
            <a:r>
              <a:rPr lang="de-DE" sz="4000" dirty="0">
                <a:latin typeface="Franklin Gothic Heavy" panose="020B0903020102020204" pitchFamily="34" charset="0"/>
                <a:ea typeface="TeleGrotesk Next Ultra" pitchFamily="2" charset="0"/>
                <a:cs typeface="TeleGrotesk Next Ultra" pitchFamily="2" charset="0"/>
              </a:rPr>
              <a:t> of </a:t>
            </a:r>
            <a:r>
              <a:rPr lang="de-DE" sz="4000" dirty="0" err="1">
                <a:latin typeface="Franklin Gothic Heavy" panose="020B0903020102020204" pitchFamily="34" charset="0"/>
                <a:ea typeface="TeleGrotesk Next Ultra" pitchFamily="2" charset="0"/>
                <a:cs typeface="TeleGrotesk Next Ultra" pitchFamily="2" charset="0"/>
              </a:rPr>
              <a:t>capital</a:t>
            </a:r>
            <a:br>
              <a:rPr lang="de-DE" sz="4000" dirty="0">
                <a:latin typeface="TeleGrotesk Next Ultra" pitchFamily="2" charset="0"/>
                <a:ea typeface="TeleGrotesk Next Ultra" pitchFamily="2" charset="0"/>
                <a:cs typeface="TeleGrotesk Next Ultra" pitchFamily="2" charset="0"/>
              </a:rPr>
            </a:br>
            <a:r>
              <a:rPr lang="de-DE" sz="4000" dirty="0">
                <a:latin typeface="TeleGrotesk Next Ultra" pitchFamily="2" charset="0"/>
                <a:ea typeface="TeleGrotesk Next Ultra" pitchFamily="2" charset="0"/>
                <a:cs typeface="TeleGrotesk Next Ultra" pitchFamily="2" charset="0"/>
              </a:rPr>
              <a:t>          </a:t>
            </a:r>
            <a:r>
              <a:rPr lang="de-DE" sz="2800" dirty="0" err="1">
                <a:latin typeface="Franklin Gothic Heavy" panose="020B0903020102020204" pitchFamily="34" charset="0"/>
                <a:ea typeface="TeleGrotesk Next Ultra" pitchFamily="2" charset="0"/>
                <a:cs typeface="TeleGrotesk Next Ultra" pitchFamily="2" charset="0"/>
              </a:rPr>
              <a:t>therefore</a:t>
            </a:r>
            <a:r>
              <a:rPr lang="de-DE" sz="2800" dirty="0">
                <a:latin typeface="Franklin Gothic Heavy" panose="020B0903020102020204" pitchFamily="34" charset="0"/>
                <a:ea typeface="TeleGrotesk Next Ultra" pitchFamily="2" charset="0"/>
                <a:cs typeface="TeleGrotesk Next Ultra" pitchFamily="2" charset="0"/>
              </a:rPr>
              <a:t> lose </a:t>
            </a:r>
            <a:r>
              <a:rPr lang="de-DE" sz="2800" dirty="0" err="1">
                <a:latin typeface="Franklin Gothic Heavy" panose="020B0903020102020204" pitchFamily="34" charset="0"/>
                <a:ea typeface="TeleGrotesk Next Ultra" pitchFamily="2" charset="0"/>
                <a:cs typeface="TeleGrotesk Next Ultra" pitchFamily="2" charset="0"/>
              </a:rPr>
              <a:t>their</a:t>
            </a:r>
            <a:r>
              <a:rPr lang="de-DE" sz="2800" dirty="0">
                <a:latin typeface="Franklin Gothic Heavy" panose="020B0903020102020204" pitchFamily="34" charset="0"/>
                <a:ea typeface="TeleGrotesk Next Ultra" pitchFamily="2" charset="0"/>
                <a:cs typeface="TeleGrotesk Next Ultra" pitchFamily="2" charset="0"/>
              </a:rPr>
              <a:t> </a:t>
            </a:r>
            <a:r>
              <a:rPr lang="de-DE" sz="2800" dirty="0" err="1">
                <a:latin typeface="Franklin Gothic Heavy" panose="020B0903020102020204" pitchFamily="34" charset="0"/>
                <a:ea typeface="TeleGrotesk Next Ultra" pitchFamily="2" charset="0"/>
                <a:cs typeface="TeleGrotesk Next Ultra" pitchFamily="2" charset="0"/>
              </a:rPr>
              <a:t>incentive</a:t>
            </a:r>
            <a:r>
              <a:rPr lang="de-DE" sz="2800" dirty="0">
                <a:latin typeface="Franklin Gothic Heavy" panose="020B0903020102020204" pitchFamily="34" charset="0"/>
                <a:ea typeface="TeleGrotesk Next Ultra" pitchFamily="2" charset="0"/>
                <a:cs typeface="TeleGrotesk Next Ultra" pitchFamily="2" charset="0"/>
              </a:rPr>
              <a:t> and </a:t>
            </a:r>
            <a:r>
              <a:rPr lang="de-DE" sz="2800" dirty="0" err="1">
                <a:latin typeface="Franklin Gothic Heavy" panose="020B0903020102020204" pitchFamily="34" charset="0"/>
                <a:ea typeface="TeleGrotesk Next Ultra" pitchFamily="2" charset="0"/>
                <a:cs typeface="TeleGrotesk Next Ultra" pitchFamily="2" charset="0"/>
              </a:rPr>
              <a:t>ability</a:t>
            </a:r>
            <a:r>
              <a:rPr lang="de-DE" sz="2800" dirty="0">
                <a:latin typeface="Franklin Gothic Heavy" panose="020B0903020102020204" pitchFamily="34" charset="0"/>
                <a:ea typeface="TeleGrotesk Next Ultra" pitchFamily="2" charset="0"/>
                <a:cs typeface="TeleGrotesk Next Ultra" pitchFamily="2" charset="0"/>
              </a:rPr>
              <a:t> </a:t>
            </a:r>
            <a:r>
              <a:rPr lang="de-DE" sz="2800" dirty="0" err="1">
                <a:latin typeface="Franklin Gothic Heavy" panose="020B0903020102020204" pitchFamily="34" charset="0"/>
                <a:ea typeface="TeleGrotesk Next Ultra" pitchFamily="2" charset="0"/>
                <a:cs typeface="TeleGrotesk Next Ultra" pitchFamily="2" charset="0"/>
              </a:rPr>
              <a:t>to</a:t>
            </a:r>
            <a:r>
              <a:rPr lang="de-DE" sz="2800" dirty="0">
                <a:latin typeface="Franklin Gothic Heavy" panose="020B0903020102020204" pitchFamily="34" charset="0"/>
                <a:ea typeface="TeleGrotesk Next Ultra" pitchFamily="2" charset="0"/>
                <a:cs typeface="TeleGrotesk Next Ultra" pitchFamily="2" charset="0"/>
              </a:rPr>
              <a:t> </a:t>
            </a:r>
            <a:r>
              <a:rPr lang="de-DE" sz="2800" dirty="0" err="1">
                <a:latin typeface="Franklin Gothic Heavy" panose="020B0903020102020204" pitchFamily="34" charset="0"/>
                <a:ea typeface="TeleGrotesk Next Ultra" pitchFamily="2" charset="0"/>
                <a:cs typeface="TeleGrotesk Next Ultra" pitchFamily="2" charset="0"/>
              </a:rPr>
              <a:t>invest</a:t>
            </a:r>
            <a:r>
              <a:rPr lang="de-DE" sz="2800" dirty="0">
                <a:latin typeface="Franklin Gothic Heavy" panose="020B0903020102020204" pitchFamily="34" charset="0"/>
                <a:ea typeface="TeleGrotesk Next Ultra" pitchFamily="2" charset="0"/>
                <a:cs typeface="TeleGrotesk Next Ultra" pitchFamily="2" charset="0"/>
              </a:rPr>
              <a:t>    </a:t>
            </a:r>
          </a:p>
        </p:txBody>
      </p:sp>
      <p:sp>
        <p:nvSpPr>
          <p:cNvPr id="10" name="Pfeil: nach rechts 9">
            <a:extLst>
              <a:ext uri="{FF2B5EF4-FFF2-40B4-BE49-F238E27FC236}">
                <a16:creationId xmlns:a16="http://schemas.microsoft.com/office/drawing/2014/main" id="{30669407-EE67-A7A5-9168-088C0BC513DC}"/>
              </a:ext>
            </a:extLst>
          </p:cNvPr>
          <p:cNvSpPr/>
          <p:nvPr/>
        </p:nvSpPr>
        <p:spPr>
          <a:xfrm>
            <a:off x="947350" y="1042740"/>
            <a:ext cx="620110" cy="354830"/>
          </a:xfrm>
          <a:prstGeom prst="rightArrow">
            <a:avLst/>
          </a:prstGeom>
          <a:solidFill>
            <a:srgbClr val="DB00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761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4401139-5E5A-504A-6723-4997B6FDDCC7}"/>
              </a:ext>
            </a:extLst>
          </p:cNvPr>
          <p:cNvSpPr>
            <a:spLocks noGrp="1"/>
          </p:cNvSpPr>
          <p:nvPr>
            <p:ph type="title"/>
          </p:nvPr>
        </p:nvSpPr>
        <p:spPr>
          <a:xfrm>
            <a:off x="200267" y="85992"/>
            <a:ext cx="11836888" cy="1325563"/>
          </a:xfrm>
        </p:spPr>
        <p:txBody>
          <a:bodyPr>
            <a:normAutofit/>
          </a:bodyPr>
          <a:lstStyle/>
          <a:p>
            <a:r>
              <a:rPr lang="de-DE" sz="3800" dirty="0">
                <a:latin typeface="Franklin Gothic Heavy" panose="020B0903020102020204" pitchFamily="34" charset="0"/>
                <a:ea typeface="TeleGrotesk Next Ultra" pitchFamily="2" charset="0"/>
                <a:cs typeface="TeleGrotesk Next Ultra" pitchFamily="2" charset="0"/>
              </a:rPr>
              <a:t>Investment </a:t>
            </a:r>
            <a:r>
              <a:rPr lang="de-DE" sz="3800" dirty="0" err="1">
                <a:latin typeface="Franklin Gothic Heavy" panose="020B0903020102020204" pitchFamily="34" charset="0"/>
                <a:ea typeface="TeleGrotesk Next Ultra" pitchFamily="2" charset="0"/>
                <a:cs typeface="TeleGrotesk Next Ultra" pitchFamily="2" charset="0"/>
              </a:rPr>
              <a:t>gap</a:t>
            </a:r>
            <a:r>
              <a:rPr lang="de-DE" sz="3800" dirty="0">
                <a:latin typeface="Franklin Gothic Heavy" panose="020B0903020102020204" pitchFamily="34" charset="0"/>
                <a:ea typeface="TeleGrotesk Next Ultra" pitchFamily="2" charset="0"/>
                <a:cs typeface="TeleGrotesk Next Ultra" pitchFamily="2" charset="0"/>
              </a:rPr>
              <a:t> </a:t>
            </a:r>
            <a:r>
              <a:rPr lang="de-DE" sz="3800" dirty="0" err="1">
                <a:latin typeface="Franklin Gothic Heavy" panose="020B0903020102020204" pitchFamily="34" charset="0"/>
                <a:ea typeface="TeleGrotesk Next Ultra" pitchFamily="2" charset="0"/>
                <a:cs typeface="TeleGrotesk Next Ultra" pitchFamily="2" charset="0"/>
              </a:rPr>
              <a:t>effects</a:t>
            </a:r>
            <a:r>
              <a:rPr lang="de-DE" sz="3800" dirty="0">
                <a:latin typeface="Franklin Gothic Heavy" panose="020B0903020102020204" pitchFamily="34" charset="0"/>
                <a:ea typeface="TeleGrotesk Next Ultra" pitchFamily="2" charset="0"/>
                <a:cs typeface="TeleGrotesk Next Ultra" pitchFamily="2" charset="0"/>
              </a:rPr>
              <a:t> </a:t>
            </a:r>
            <a:r>
              <a:rPr lang="de-DE" sz="3800" dirty="0" err="1">
                <a:latin typeface="Franklin Gothic Heavy" panose="020B0903020102020204" pitchFamily="34" charset="0"/>
                <a:ea typeface="TeleGrotesk Next Ultra" pitchFamily="2" charset="0"/>
                <a:cs typeface="TeleGrotesk Next Ultra" pitchFamily="2" charset="0"/>
              </a:rPr>
              <a:t>overall</a:t>
            </a:r>
            <a:r>
              <a:rPr lang="de-DE" sz="3800" dirty="0">
                <a:latin typeface="Franklin Gothic Heavy" panose="020B0903020102020204" pitchFamily="34" charset="0"/>
                <a:ea typeface="TeleGrotesk Next Ultra" pitchFamily="2" charset="0"/>
                <a:cs typeface="TeleGrotesk Next Ultra" pitchFamily="2" charset="0"/>
              </a:rPr>
              <a:t> EU </a:t>
            </a:r>
            <a:r>
              <a:rPr lang="de-DE" sz="3800" dirty="0" err="1">
                <a:latin typeface="Franklin Gothic Heavy" panose="020B0903020102020204" pitchFamily="34" charset="0"/>
                <a:ea typeface="TeleGrotesk Next Ultra" pitchFamily="2" charset="0"/>
                <a:cs typeface="TeleGrotesk Next Ultra" pitchFamily="2" charset="0"/>
              </a:rPr>
              <a:t>competitivness</a:t>
            </a:r>
            <a:r>
              <a:rPr lang="de-DE" sz="3800" dirty="0">
                <a:latin typeface="Franklin Gothic Heavy" panose="020B0903020102020204" pitchFamily="34" charset="0"/>
                <a:ea typeface="TeleGrotesk Next Ultra" pitchFamily="2" charset="0"/>
                <a:cs typeface="TeleGrotesk Next Ultra" pitchFamily="2" charset="0"/>
              </a:rPr>
              <a:t> </a:t>
            </a:r>
          </a:p>
        </p:txBody>
      </p:sp>
      <p:pic>
        <p:nvPicPr>
          <p:cNvPr id="6" name="Grafik 5">
            <a:extLst>
              <a:ext uri="{FF2B5EF4-FFF2-40B4-BE49-F238E27FC236}">
                <a16:creationId xmlns:a16="http://schemas.microsoft.com/office/drawing/2014/main" id="{39D358DB-A80B-0A29-FDC3-82D828DF7435}"/>
              </a:ext>
            </a:extLst>
          </p:cNvPr>
          <p:cNvPicPr>
            <a:picLocks noChangeAspect="1"/>
          </p:cNvPicPr>
          <p:nvPr/>
        </p:nvPicPr>
        <p:blipFill>
          <a:blip r:embed="rId3"/>
          <a:stretch>
            <a:fillRect/>
          </a:stretch>
        </p:blipFill>
        <p:spPr>
          <a:xfrm>
            <a:off x="327844" y="1406926"/>
            <a:ext cx="7159783" cy="5020576"/>
          </a:xfrm>
          <a:prstGeom prst="rect">
            <a:avLst/>
          </a:prstGeom>
        </p:spPr>
      </p:pic>
      <p:sp>
        <p:nvSpPr>
          <p:cNvPr id="8" name="Inhaltsplatzhalter 7">
            <a:extLst>
              <a:ext uri="{FF2B5EF4-FFF2-40B4-BE49-F238E27FC236}">
                <a16:creationId xmlns:a16="http://schemas.microsoft.com/office/drawing/2014/main" id="{2DAC575C-A1B9-531D-4571-9187310BE52B}"/>
              </a:ext>
            </a:extLst>
          </p:cNvPr>
          <p:cNvSpPr>
            <a:spLocks noGrp="1"/>
          </p:cNvSpPr>
          <p:nvPr>
            <p:ph idx="1"/>
          </p:nvPr>
        </p:nvSpPr>
        <p:spPr>
          <a:xfrm>
            <a:off x="7887493" y="1528088"/>
            <a:ext cx="3947154" cy="4778251"/>
          </a:xfrm>
        </p:spPr>
        <p:txBody>
          <a:bodyPr>
            <a:noAutofit/>
          </a:bodyPr>
          <a:lstStyle/>
          <a:p>
            <a:pPr marL="0" indent="0">
              <a:spcAft>
                <a:spcPts val="1800"/>
              </a:spcAft>
              <a:buNone/>
            </a:pPr>
            <a:r>
              <a:rPr lang="en-US" sz="2500" dirty="0">
                <a:latin typeface="Franklin Gothic Book" panose="020B0503020102020204" pitchFamily="34" charset="0"/>
                <a:cs typeface="Arial" panose="020B0604020202020204" pitchFamily="34" charset="0"/>
              </a:rPr>
              <a:t>“The future competitiveness of all sectors of Europe’s economy depends on these advanced digital network infrastructures and services, as they form the basis for global </a:t>
            </a:r>
            <a:r>
              <a:rPr lang="en-US" sz="2500" dirty="0">
                <a:latin typeface="Franklin Gothic Demi" panose="020B0703020102020204" pitchFamily="34" charset="0"/>
                <a:cs typeface="Arial" panose="020B0604020202020204" pitchFamily="34" charset="0"/>
              </a:rPr>
              <a:t>GDP growth between EUR 1 and 2 trillion.</a:t>
            </a:r>
            <a:r>
              <a:rPr lang="en-US" sz="2500" dirty="0">
                <a:latin typeface="Franklin Gothic Book" panose="020B0503020102020204" pitchFamily="34" charset="0"/>
                <a:cs typeface="Arial" panose="020B0604020202020204" pitchFamily="34" charset="0"/>
              </a:rPr>
              <a:t>”</a:t>
            </a:r>
          </a:p>
          <a:p>
            <a:pPr marL="0" indent="0">
              <a:buNone/>
            </a:pPr>
            <a:r>
              <a:rPr lang="en-US" sz="2400" b="1" dirty="0">
                <a:latin typeface="Franklin Gothic Book" panose="020B0503020102020204" pitchFamily="34" charset="0"/>
              </a:rPr>
              <a:t>EC White Paper  “How to master Europe’s digital infrastructure needs?” 2024</a:t>
            </a:r>
          </a:p>
          <a:p>
            <a:pPr marL="0" indent="0">
              <a:buNone/>
            </a:pPr>
            <a:endParaRPr lang="de-DE" sz="2500" dirty="0">
              <a:latin typeface="Tele-GroteskHal" pitchFamily="2" charset="0"/>
              <a:cs typeface="Arial" panose="020B0604020202020204" pitchFamily="34" charset="0"/>
            </a:endParaRPr>
          </a:p>
        </p:txBody>
      </p:sp>
      <p:sp>
        <p:nvSpPr>
          <p:cNvPr id="9" name="Textfeld 8">
            <a:extLst>
              <a:ext uri="{FF2B5EF4-FFF2-40B4-BE49-F238E27FC236}">
                <a16:creationId xmlns:a16="http://schemas.microsoft.com/office/drawing/2014/main" id="{92A64D04-AE44-AC88-9858-C1BD0726E951}"/>
              </a:ext>
            </a:extLst>
          </p:cNvPr>
          <p:cNvSpPr txBox="1"/>
          <p:nvPr/>
        </p:nvSpPr>
        <p:spPr>
          <a:xfrm>
            <a:off x="320041" y="6427502"/>
            <a:ext cx="633342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Source: Connect Europe, State of Digital Communications 2024</a:t>
            </a:r>
          </a:p>
        </p:txBody>
      </p:sp>
    </p:spTree>
    <p:extLst>
      <p:ext uri="{BB962C8B-B14F-4D97-AF65-F5344CB8AC3E}">
        <p14:creationId xmlns:p14="http://schemas.microsoft.com/office/powerpoint/2010/main" val="1561522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F29AB81-DEB0-F2A4-D3A7-DA026CEC9C57}"/>
              </a:ext>
            </a:extLst>
          </p:cNvPr>
          <p:cNvSpPr>
            <a:spLocks noGrp="1"/>
          </p:cNvSpPr>
          <p:nvPr>
            <p:ph type="ctrTitle"/>
          </p:nvPr>
        </p:nvSpPr>
        <p:spPr/>
        <p:txBody>
          <a:bodyPr/>
          <a:lstStyle/>
          <a:p>
            <a:r>
              <a:rPr lang="en-US" dirty="0"/>
              <a:t>Competition, competitiveness and growth</a:t>
            </a:r>
          </a:p>
        </p:txBody>
      </p:sp>
      <p:sp>
        <p:nvSpPr>
          <p:cNvPr id="5" name="Sottotitolo 4">
            <a:extLst>
              <a:ext uri="{FF2B5EF4-FFF2-40B4-BE49-F238E27FC236}">
                <a16:creationId xmlns:a16="http://schemas.microsoft.com/office/drawing/2014/main" id="{48CA0A34-3DAD-C452-5996-E71DC8CC15A7}"/>
              </a:ext>
            </a:extLst>
          </p:cNvPr>
          <p:cNvSpPr>
            <a:spLocks noGrp="1"/>
          </p:cNvSpPr>
          <p:nvPr>
            <p:ph type="subTitle" idx="1"/>
          </p:nvPr>
        </p:nvSpPr>
        <p:spPr/>
        <p:txBody>
          <a:bodyPr/>
          <a:lstStyle/>
          <a:p>
            <a:r>
              <a:rPr lang="it-IT" dirty="0"/>
              <a:t>Paolo Buccirossi</a:t>
            </a:r>
          </a:p>
        </p:txBody>
      </p:sp>
      <p:sp>
        <p:nvSpPr>
          <p:cNvPr id="8" name="Date Placeholder 10">
            <a:extLst>
              <a:ext uri="{FF2B5EF4-FFF2-40B4-BE49-F238E27FC236}">
                <a16:creationId xmlns:a16="http://schemas.microsoft.com/office/drawing/2014/main" id="{BE23A139-7376-A541-F049-5DF3657E8CC6}"/>
              </a:ext>
            </a:extLst>
          </p:cNvPr>
          <p:cNvSpPr>
            <a:spLocks noGrp="1"/>
          </p:cNvSpPr>
          <p:nvPr>
            <p:ph type="dt" sz="half" idx="10"/>
          </p:nvPr>
        </p:nvSpPr>
        <p:spPr>
          <a:xfrm>
            <a:off x="101600" y="6068699"/>
            <a:ext cx="2743200" cy="6858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FFFF"/>
                </a:solidFill>
                <a:effectLst/>
                <a:uLnTx/>
                <a:uFillTx/>
                <a:latin typeface="Tw Cen MT"/>
                <a:ea typeface="+mn-ea"/>
                <a:cs typeface="+mn-cs"/>
              </a:rPr>
              <a:t>15/10/2024</a:t>
            </a:r>
          </a:p>
        </p:txBody>
      </p:sp>
    </p:spTree>
    <p:extLst>
      <p:ext uri="{BB962C8B-B14F-4D97-AF65-F5344CB8AC3E}">
        <p14:creationId xmlns:p14="http://schemas.microsoft.com/office/powerpoint/2010/main" val="2103440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6FD34-E4B6-0BEA-A722-3EA33865CDFB}"/>
              </a:ext>
            </a:extLst>
          </p:cNvPr>
          <p:cNvSpPr>
            <a:spLocks noGrp="1"/>
          </p:cNvSpPr>
          <p:nvPr>
            <p:ph type="title"/>
          </p:nvPr>
        </p:nvSpPr>
        <p:spPr/>
        <p:txBody>
          <a:bodyPr>
            <a:normAutofit/>
          </a:bodyPr>
          <a:lstStyle/>
          <a:p>
            <a:r>
              <a:rPr lang="en-US" noProof="0" dirty="0"/>
              <a:t>Questions</a:t>
            </a:r>
            <a:endParaRPr lang="en-GB" dirty="0"/>
          </a:p>
        </p:txBody>
      </p:sp>
      <p:sp>
        <p:nvSpPr>
          <p:cNvPr id="3" name="Slide Number Placeholder 2">
            <a:extLst>
              <a:ext uri="{FF2B5EF4-FFF2-40B4-BE49-F238E27FC236}">
                <a16:creationId xmlns:a16="http://schemas.microsoft.com/office/drawing/2014/main" id="{B623A836-A47A-E583-7200-934DF7D19805}"/>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it-IT"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5F2F5690-F072-5BFD-E69D-D11D73E4CFD0}"/>
              </a:ext>
            </a:extLst>
          </p:cNvPr>
          <p:cNvSpPr>
            <a:spLocks noGrp="1"/>
          </p:cNvSpPr>
          <p:nvPr>
            <p:ph sz="quarter" idx="1"/>
          </p:nvPr>
        </p:nvSpPr>
        <p:spPr/>
        <p:txBody>
          <a:bodyPr>
            <a:normAutofit/>
          </a:bodyPr>
          <a:lstStyle/>
          <a:p>
            <a:endParaRPr lang="en-US" noProof="0" dirty="0"/>
          </a:p>
          <a:p>
            <a:r>
              <a:rPr lang="en-US" noProof="0" dirty="0"/>
              <a:t>Does </a:t>
            </a:r>
            <a:r>
              <a:rPr lang="en-US" b="1" noProof="0" dirty="0"/>
              <a:t>domestic market competition </a:t>
            </a:r>
            <a:r>
              <a:rPr lang="en-US" noProof="0" dirty="0"/>
              <a:t>help firms to be competitive in foreign markets?</a:t>
            </a:r>
          </a:p>
          <a:p>
            <a:endParaRPr lang="en-US" b="1" noProof="0" dirty="0"/>
          </a:p>
          <a:p>
            <a:r>
              <a:rPr lang="en-US" noProof="0" dirty="0"/>
              <a:t>What is the </a:t>
            </a:r>
            <a:r>
              <a:rPr lang="en-US" b="1" noProof="0" dirty="0"/>
              <a:t>macroeconomic impact</a:t>
            </a:r>
            <a:r>
              <a:rPr lang="en-US" noProof="0" dirty="0"/>
              <a:t> of curbing market power?</a:t>
            </a:r>
          </a:p>
          <a:p>
            <a:pPr lvl="1"/>
            <a:endParaRPr lang="en-US" dirty="0"/>
          </a:p>
          <a:p>
            <a:endParaRPr lang="it-IT" dirty="0"/>
          </a:p>
        </p:txBody>
      </p:sp>
    </p:spTree>
    <p:extLst>
      <p:ext uri="{BB962C8B-B14F-4D97-AF65-F5344CB8AC3E}">
        <p14:creationId xmlns:p14="http://schemas.microsoft.com/office/powerpoint/2010/main" val="3298803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A01D2-1CC9-160F-C6E1-688645F5E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60011-6604-F504-5BED-4EAF0C9D57A8}"/>
              </a:ext>
            </a:extLst>
          </p:cNvPr>
          <p:cNvSpPr>
            <a:spLocks noGrp="1"/>
          </p:cNvSpPr>
          <p:nvPr>
            <p:ph type="title"/>
          </p:nvPr>
        </p:nvSpPr>
        <p:spPr/>
        <p:txBody>
          <a:bodyPr>
            <a:normAutofit/>
          </a:bodyPr>
          <a:lstStyle/>
          <a:p>
            <a:r>
              <a:rPr lang="en-US" noProof="0" dirty="0"/>
              <a:t>Competition and export competitiveness</a:t>
            </a:r>
            <a:endParaRPr lang="en-GB" dirty="0"/>
          </a:p>
        </p:txBody>
      </p:sp>
      <p:sp>
        <p:nvSpPr>
          <p:cNvPr id="3" name="Slide Number Placeholder 2">
            <a:extLst>
              <a:ext uri="{FF2B5EF4-FFF2-40B4-BE49-F238E27FC236}">
                <a16:creationId xmlns:a16="http://schemas.microsoft.com/office/drawing/2014/main" id="{1092C428-42DF-4B73-5426-8BEEB24CF152}"/>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it-IT"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4" name="Content Placeholder 3">
            <a:extLst>
              <a:ext uri="{FF2B5EF4-FFF2-40B4-BE49-F238E27FC236}">
                <a16:creationId xmlns:a16="http://schemas.microsoft.com/office/drawing/2014/main" id="{83AC43BD-B50F-ACC0-7227-B8EAB18824DF}"/>
              </a:ext>
            </a:extLst>
          </p:cNvPr>
          <p:cNvSpPr>
            <a:spLocks noGrp="1"/>
          </p:cNvSpPr>
          <p:nvPr>
            <p:ph sz="quarter" idx="1"/>
          </p:nvPr>
        </p:nvSpPr>
        <p:spPr/>
        <p:txBody>
          <a:bodyPr>
            <a:normAutofit lnSpcReduction="10000"/>
          </a:bodyPr>
          <a:lstStyle/>
          <a:p>
            <a:pPr marL="365760" lvl="1" indent="0">
              <a:buNone/>
            </a:pPr>
            <a:endParaRPr lang="en-US" dirty="0"/>
          </a:p>
          <a:p>
            <a:r>
              <a:rPr lang="en-US" b="1" noProof="0" dirty="0"/>
              <a:t>Competition in input markets</a:t>
            </a:r>
            <a:r>
              <a:rPr lang="en-US" noProof="0" dirty="0"/>
              <a:t>: </a:t>
            </a:r>
            <a:r>
              <a:rPr lang="en-US" b="1" noProof="0" dirty="0"/>
              <a:t>positive effect </a:t>
            </a:r>
            <a:r>
              <a:rPr lang="en-US" noProof="0" dirty="0"/>
              <a:t>on export performance (lower costs and higher quality of inputs)</a:t>
            </a:r>
          </a:p>
          <a:p>
            <a:endParaRPr lang="en-US" b="1" noProof="0" dirty="0"/>
          </a:p>
          <a:p>
            <a:r>
              <a:rPr lang="en-US" b="1" noProof="0" dirty="0"/>
              <a:t>Competition in the own market</a:t>
            </a:r>
            <a:r>
              <a:rPr lang="en-US" noProof="0" dirty="0"/>
              <a:t>:</a:t>
            </a:r>
          </a:p>
          <a:p>
            <a:pPr lvl="1"/>
            <a:r>
              <a:rPr lang="en-US" b="1" noProof="0" dirty="0"/>
              <a:t>Positive effect</a:t>
            </a:r>
            <a:r>
              <a:rPr lang="en-US" noProof="0" dirty="0"/>
              <a:t>: increased incentive to innovate and improve quality [</a:t>
            </a:r>
            <a:r>
              <a:rPr lang="en-US" noProof="0" dirty="0" err="1"/>
              <a:t>Donghwan</a:t>
            </a:r>
            <a:r>
              <a:rPr lang="en-US" noProof="0" dirty="0"/>
              <a:t> &amp; Marion, 1997; Hollis, 2003; Clougherty &amp; Zhang, 2009]</a:t>
            </a:r>
          </a:p>
          <a:p>
            <a:pPr lvl="1"/>
            <a:r>
              <a:rPr lang="en-US" b="1" noProof="0" dirty="0"/>
              <a:t>Negative effect</a:t>
            </a:r>
            <a:r>
              <a:rPr lang="en-US" noProof="0" dirty="0"/>
              <a:t>: competition prevents firms from reaching the scale that enables them to compete effectively in international markets (national export champions argument) [</a:t>
            </a:r>
            <a:r>
              <a:rPr lang="en-US" noProof="0" dirty="0" err="1"/>
              <a:t>Pagoulatos</a:t>
            </a:r>
            <a:r>
              <a:rPr lang="en-US" noProof="0" dirty="0"/>
              <a:t> &amp; Sorensen, 1976; Chou, 1986]</a:t>
            </a:r>
          </a:p>
        </p:txBody>
      </p:sp>
    </p:spTree>
    <p:extLst>
      <p:ext uri="{BB962C8B-B14F-4D97-AF65-F5344CB8AC3E}">
        <p14:creationId xmlns:p14="http://schemas.microsoft.com/office/powerpoint/2010/main" val="2360397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09600" y="387884"/>
            <a:ext cx="7467600" cy="442800"/>
          </a:xfrm>
        </p:spPr>
        <p:txBody>
          <a:bodyPr/>
          <a:lstStyle/>
          <a:p>
            <a:r>
              <a:rPr lang="en-US" sz="2400" dirty="0">
                <a:solidFill>
                  <a:srgbClr val="008080"/>
                </a:solidFill>
                <a:latin typeface="Calibri" pitchFamily="34" charset="0"/>
              </a:rPr>
              <a:t>Concentration in consumer-facing (B2C) markets is increasing even more</a:t>
            </a:r>
          </a:p>
        </p:txBody>
      </p:sp>
      <p:sp>
        <p:nvSpPr>
          <p:cNvPr id="6" name="TextBox 5">
            <a:extLst>
              <a:ext uri="{FF2B5EF4-FFF2-40B4-BE49-F238E27FC236}">
                <a16:creationId xmlns:a16="http://schemas.microsoft.com/office/drawing/2014/main" id="{9B011CED-59CA-9D64-545E-86CC25A3A2C0}"/>
              </a:ext>
            </a:extLst>
          </p:cNvPr>
          <p:cNvSpPr txBox="1"/>
          <p:nvPr/>
        </p:nvSpPr>
        <p:spPr>
          <a:xfrm>
            <a:off x="4953000" y="5203157"/>
            <a:ext cx="3429000"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DG COMP (2024)</a:t>
            </a:r>
          </a:p>
        </p:txBody>
      </p:sp>
      <p:sp>
        <p:nvSpPr>
          <p:cNvPr id="22" name="Slide Number Placeholder 8">
            <a:extLst>
              <a:ext uri="{FF2B5EF4-FFF2-40B4-BE49-F238E27FC236}">
                <a16:creationId xmlns:a16="http://schemas.microsoft.com/office/drawing/2014/main" id="{8E4BB945-F057-554E-BB20-F8DD0BDC578F}"/>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5</a:t>
            </a:fld>
            <a:endParaRPr lang="de-DE" dirty="0">
              <a:latin typeface="+mj-lt"/>
            </a:endParaRPr>
          </a:p>
        </p:txBody>
      </p:sp>
      <p:sp>
        <p:nvSpPr>
          <p:cNvPr id="23" name="Date Placeholder 7">
            <a:extLst>
              <a:ext uri="{FF2B5EF4-FFF2-40B4-BE49-F238E27FC236}">
                <a16:creationId xmlns:a16="http://schemas.microsoft.com/office/drawing/2014/main" id="{7C66D919-15D4-E8BF-7D82-92B9D56AADE7}"/>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5" name="Picture 4">
            <a:extLst>
              <a:ext uri="{FF2B5EF4-FFF2-40B4-BE49-F238E27FC236}">
                <a16:creationId xmlns:a16="http://schemas.microsoft.com/office/drawing/2014/main" id="{E8989F95-5C90-B079-D97E-1E4AFA9D914E}"/>
              </a:ext>
            </a:extLst>
          </p:cNvPr>
          <p:cNvPicPr>
            <a:picLocks noChangeAspect="1"/>
          </p:cNvPicPr>
          <p:nvPr/>
        </p:nvPicPr>
        <p:blipFill>
          <a:blip r:embed="rId2"/>
          <a:stretch>
            <a:fillRect/>
          </a:stretch>
        </p:blipFill>
        <p:spPr>
          <a:xfrm>
            <a:off x="643160" y="1143000"/>
            <a:ext cx="5399624" cy="3604734"/>
          </a:xfrm>
          <a:prstGeom prst="rect">
            <a:avLst/>
          </a:prstGeom>
        </p:spPr>
      </p:pic>
      <p:pic>
        <p:nvPicPr>
          <p:cNvPr id="8" name="Picture 7">
            <a:extLst>
              <a:ext uri="{FF2B5EF4-FFF2-40B4-BE49-F238E27FC236}">
                <a16:creationId xmlns:a16="http://schemas.microsoft.com/office/drawing/2014/main" id="{1CB44557-D21F-8E45-CA59-D2A0782A6465}"/>
              </a:ext>
            </a:extLst>
          </p:cNvPr>
          <p:cNvPicPr>
            <a:picLocks noChangeAspect="1"/>
          </p:cNvPicPr>
          <p:nvPr/>
        </p:nvPicPr>
        <p:blipFill>
          <a:blip r:embed="rId3"/>
          <a:stretch>
            <a:fillRect/>
          </a:stretch>
        </p:blipFill>
        <p:spPr>
          <a:xfrm>
            <a:off x="6832496" y="990600"/>
            <a:ext cx="5085185" cy="4258277"/>
          </a:xfrm>
          <a:prstGeom prst="rect">
            <a:avLst/>
          </a:prstGeom>
        </p:spPr>
      </p:pic>
      <p:sp>
        <p:nvSpPr>
          <p:cNvPr id="10" name="TextBox 9">
            <a:extLst>
              <a:ext uri="{FF2B5EF4-FFF2-40B4-BE49-F238E27FC236}">
                <a16:creationId xmlns:a16="http://schemas.microsoft.com/office/drawing/2014/main" id="{9E2A249E-1B56-2195-98BC-472AF215A717}"/>
              </a:ext>
            </a:extLst>
          </p:cNvPr>
          <p:cNvSpPr txBox="1"/>
          <p:nvPr/>
        </p:nvSpPr>
        <p:spPr bwMode="auto">
          <a:xfrm>
            <a:off x="454349" y="5492119"/>
            <a:ext cx="11468099" cy="725583"/>
          </a:xfrm>
          <a:prstGeom prst="rect">
            <a:avLst/>
          </a:prstGeom>
          <a:noFill/>
          <a:ln w="9525">
            <a:noFill/>
            <a:miter lim="800000"/>
            <a:headEnd/>
            <a:tailEnd/>
          </a:ln>
        </p:spPr>
        <p:txBody>
          <a:bodyPr wrap="square">
            <a:spAutoFit/>
          </a:bodyPr>
          <a:lstStyle/>
          <a:p>
            <a:pPr marL="180975" marR="0" lvl="2" indent="0" algn="just" defTabSz="457200" rtl="0" eaLnBrk="1" fontAlgn="base" latinLnBrk="0" hangingPunct="1">
              <a:lnSpc>
                <a:spcPct val="105000"/>
              </a:lnSpc>
              <a:spcBef>
                <a:spcPts val="0"/>
              </a:spcBef>
              <a:spcAft>
                <a:spcPts val="1200"/>
              </a:spcAft>
              <a:buClr>
                <a:srgbClr val="008080"/>
              </a:buClr>
              <a:buSzTx/>
              <a:buFontTx/>
              <a:buNone/>
              <a:tabLst/>
              <a:defRPr/>
            </a:pPr>
            <a:r>
              <a:rPr kumimoji="0" lang="en-US" sz="2000" b="0" i="0" u="none" strike="noStrike" kern="1200" cap="none" spc="0" normalizeH="0" baseline="0" noProof="0" dirty="0">
                <a:ln>
                  <a:noFill/>
                </a:ln>
                <a:solidFill>
                  <a:srgbClr val="131313"/>
                </a:solidFill>
                <a:effectLst/>
                <a:uLnTx/>
                <a:uFillTx/>
                <a:latin typeface="Calibri" pitchFamily="34" charset="0"/>
                <a:ea typeface="Kozuka Gothic Pro L" pitchFamily="34" charset="-128"/>
                <a:cs typeface="Times New Roman" pitchFamily="18" charset="0"/>
              </a:rPr>
              <a:t>Concentration has increased most in </a:t>
            </a:r>
            <a:r>
              <a:rPr kumimoji="0" lang="en-US" sz="2000" b="1" i="0" u="none" strike="noStrike" kern="1200" cap="none" spc="0" normalizeH="0" baseline="0" noProof="0" dirty="0">
                <a:ln>
                  <a:noFill/>
                </a:ln>
                <a:solidFill>
                  <a:srgbClr val="008080"/>
                </a:solidFill>
                <a:effectLst/>
                <a:uLnTx/>
                <a:uFillTx/>
                <a:latin typeface="Calibri" pitchFamily="34" charset="0"/>
                <a:ea typeface="Kozuka Gothic Pro L" pitchFamily="34" charset="-128"/>
                <a:cs typeface="Times New Roman" pitchFamily="18" charset="0"/>
              </a:rPr>
              <a:t>sectors crucial to low-income households</a:t>
            </a:r>
            <a:r>
              <a:rPr kumimoji="0" lang="en-US" sz="2000" b="0" i="0" u="none" strike="noStrike" kern="1200" cap="none" spc="0" normalizeH="0" baseline="0" noProof="0" dirty="0">
                <a:ln>
                  <a:noFill/>
                </a:ln>
                <a:solidFill>
                  <a:srgbClr val="131313"/>
                </a:solidFill>
                <a:effectLst/>
                <a:uLnTx/>
                <a:uFillTx/>
                <a:latin typeface="Calibri" pitchFamily="34" charset="0"/>
                <a:ea typeface="Kozuka Gothic Pro L" pitchFamily="34" charset="-128"/>
                <a:cs typeface="Times New Roman" pitchFamily="18" charset="0"/>
              </a:rPr>
              <a:t>, raising both </a:t>
            </a:r>
            <a:r>
              <a:rPr kumimoji="0" lang="en-US" sz="2000" b="1" i="0" u="none" strike="noStrike" kern="1200" cap="none" spc="0" normalizeH="0" baseline="0" noProof="0" dirty="0">
                <a:ln>
                  <a:noFill/>
                </a:ln>
                <a:solidFill>
                  <a:srgbClr val="008080"/>
                </a:solidFill>
                <a:effectLst/>
                <a:uLnTx/>
                <a:uFillTx/>
                <a:latin typeface="Calibri" pitchFamily="34" charset="0"/>
                <a:ea typeface="Kozuka Gothic Pro L" pitchFamily="34" charset="-128"/>
                <a:cs typeface="Times New Roman" pitchFamily="18" charset="0"/>
              </a:rPr>
              <a:t>efficiency and equity </a:t>
            </a:r>
            <a:r>
              <a:rPr kumimoji="0" lang="en-US" sz="2000" b="0" i="0" u="none" strike="noStrike" kern="1200" cap="none" spc="0" normalizeH="0" baseline="0" noProof="0" dirty="0">
                <a:ln>
                  <a:noFill/>
                </a:ln>
                <a:solidFill>
                  <a:srgbClr val="131313"/>
                </a:solidFill>
                <a:effectLst/>
                <a:uLnTx/>
                <a:uFillTx/>
                <a:latin typeface="Calibri" pitchFamily="34" charset="0"/>
                <a:ea typeface="Kozuka Gothic Pro L" pitchFamily="34" charset="-128"/>
                <a:cs typeface="Times New Roman" pitchFamily="18" charset="0"/>
              </a:rPr>
              <a:t>concerns.</a:t>
            </a:r>
            <a:endParaRPr kumimoji="0" lang="en-US" sz="2000" b="1" i="0" u="none" strike="noStrike" kern="1200" cap="none" spc="0" normalizeH="0" baseline="0" noProof="0" dirty="0">
              <a:ln>
                <a:noFill/>
              </a:ln>
              <a:solidFill>
                <a:srgbClr val="00786B"/>
              </a:solidFill>
              <a:effectLst/>
              <a:uLnTx/>
              <a:uFillTx/>
              <a:latin typeface="Calibri" pitchFamily="34" charset="0"/>
              <a:ea typeface="Kozuka Gothic Pro L" pitchFamily="34" charset="-128"/>
              <a:cs typeface="Times New Roman" pitchFamily="18" charset="0"/>
            </a:endParaRPr>
          </a:p>
        </p:txBody>
      </p:sp>
    </p:spTree>
    <p:extLst>
      <p:ext uri="{BB962C8B-B14F-4D97-AF65-F5344CB8AC3E}">
        <p14:creationId xmlns:p14="http://schemas.microsoft.com/office/powerpoint/2010/main" val="12462777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C14B56-434B-47B8-95C4-7E2AEA297D91}"/>
              </a:ext>
            </a:extLst>
          </p:cNvPr>
          <p:cNvSpPr>
            <a:spLocks noGrp="1"/>
          </p:cNvSpPr>
          <p:nvPr>
            <p:ph type="title"/>
          </p:nvPr>
        </p:nvSpPr>
        <p:spPr/>
        <p:txBody>
          <a:bodyPr>
            <a:normAutofit/>
          </a:bodyPr>
          <a:lstStyle/>
          <a:p>
            <a:r>
              <a:rPr lang="en-US" noProof="0" dirty="0"/>
              <a:t>Domestic market for the export product (I)</a:t>
            </a:r>
          </a:p>
        </p:txBody>
      </p:sp>
      <p:sp>
        <p:nvSpPr>
          <p:cNvPr id="4" name="Slide Number Placeholder 3">
            <a:extLst>
              <a:ext uri="{FF2B5EF4-FFF2-40B4-BE49-F238E27FC236}">
                <a16:creationId xmlns:a16="http://schemas.microsoft.com/office/drawing/2014/main" id="{4D455E1F-BC37-F23C-0956-74389336A587}"/>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3" name="Content Placeholder 2">
            <a:extLst>
              <a:ext uri="{FF2B5EF4-FFF2-40B4-BE49-F238E27FC236}">
                <a16:creationId xmlns:a16="http://schemas.microsoft.com/office/drawing/2014/main" id="{2802FA67-E40D-8A9D-9B8F-998C255904DB}"/>
              </a:ext>
            </a:extLst>
          </p:cNvPr>
          <p:cNvSpPr>
            <a:spLocks noGrp="1"/>
          </p:cNvSpPr>
          <p:nvPr>
            <p:ph sz="quarter" idx="1"/>
          </p:nvPr>
        </p:nvSpPr>
        <p:spPr/>
        <p:txBody>
          <a:bodyPr>
            <a:normAutofit/>
          </a:bodyPr>
          <a:lstStyle/>
          <a:p>
            <a:r>
              <a:rPr lang="en-US" sz="2600" noProof="0" dirty="0"/>
              <a:t>Perceived effect of domestic competition on performance in export markets:</a:t>
            </a:r>
          </a:p>
          <a:p>
            <a:endParaRPr lang="en-US" sz="2000" noProof="0" dirty="0"/>
          </a:p>
          <a:p>
            <a:endParaRPr lang="en-US" sz="2000" noProof="0" dirty="0"/>
          </a:p>
          <a:p>
            <a:endParaRPr lang="en-US" sz="2000" noProof="0" dirty="0"/>
          </a:p>
          <a:p>
            <a:endParaRPr lang="en-US" sz="2000" noProof="0" dirty="0"/>
          </a:p>
          <a:p>
            <a:endParaRPr lang="en-US" sz="2000" noProof="0" dirty="0"/>
          </a:p>
          <a:p>
            <a:endParaRPr lang="en-US" sz="2000" noProof="0" dirty="0"/>
          </a:p>
          <a:p>
            <a:endParaRPr lang="en-US" sz="2000" noProof="0" dirty="0"/>
          </a:p>
          <a:p>
            <a:pPr marL="0" indent="0">
              <a:buNone/>
            </a:pPr>
            <a:endParaRPr lang="en-US" sz="2000" b="1" noProof="0" dirty="0"/>
          </a:p>
          <a:p>
            <a:endParaRPr lang="en-US" sz="2000" b="1" noProof="0" dirty="0"/>
          </a:p>
          <a:p>
            <a:endParaRPr lang="en-US" sz="2000" b="1" noProof="0" dirty="0"/>
          </a:p>
          <a:p>
            <a:endParaRPr lang="en-US" sz="2000" b="1" noProof="0" dirty="0"/>
          </a:p>
        </p:txBody>
      </p:sp>
      <p:pic>
        <p:nvPicPr>
          <p:cNvPr id="8" name="Immagine 7">
            <a:extLst>
              <a:ext uri="{FF2B5EF4-FFF2-40B4-BE49-F238E27FC236}">
                <a16:creationId xmlns:a16="http://schemas.microsoft.com/office/drawing/2014/main" id="{3CD615EB-8A8A-530D-ECB2-2E29EBD7D486}"/>
              </a:ext>
            </a:extLst>
          </p:cNvPr>
          <p:cNvPicPr>
            <a:picLocks noChangeAspect="1"/>
          </p:cNvPicPr>
          <p:nvPr/>
        </p:nvPicPr>
        <p:blipFill>
          <a:blip r:embed="rId2"/>
          <a:stretch>
            <a:fillRect/>
          </a:stretch>
        </p:blipFill>
        <p:spPr>
          <a:xfrm>
            <a:off x="1648100" y="1959429"/>
            <a:ext cx="8330424" cy="4383365"/>
          </a:xfrm>
          <a:prstGeom prst="rect">
            <a:avLst/>
          </a:prstGeom>
        </p:spPr>
      </p:pic>
    </p:spTree>
    <p:extLst>
      <p:ext uri="{BB962C8B-B14F-4D97-AF65-F5344CB8AC3E}">
        <p14:creationId xmlns:p14="http://schemas.microsoft.com/office/powerpoint/2010/main" val="2980001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85D1-F161-DAF5-EED1-16499D5917BA}"/>
              </a:ext>
            </a:extLst>
          </p:cNvPr>
          <p:cNvSpPr>
            <a:spLocks noGrp="1"/>
          </p:cNvSpPr>
          <p:nvPr>
            <p:ph type="title"/>
          </p:nvPr>
        </p:nvSpPr>
        <p:spPr/>
        <p:txBody>
          <a:bodyPr>
            <a:normAutofit/>
          </a:bodyPr>
          <a:lstStyle/>
          <a:p>
            <a:r>
              <a:rPr lang="en-US" noProof="0" dirty="0"/>
              <a:t>Domestic market for the export product</a:t>
            </a:r>
          </a:p>
        </p:txBody>
      </p:sp>
      <p:sp>
        <p:nvSpPr>
          <p:cNvPr id="4" name="Slide Number Placeholder 3">
            <a:extLst>
              <a:ext uri="{FF2B5EF4-FFF2-40B4-BE49-F238E27FC236}">
                <a16:creationId xmlns:a16="http://schemas.microsoft.com/office/drawing/2014/main" id="{4D455E1F-BC37-F23C-0956-74389336A587}"/>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3" name="Content Placeholder 2">
            <a:extLst>
              <a:ext uri="{FF2B5EF4-FFF2-40B4-BE49-F238E27FC236}">
                <a16:creationId xmlns:a16="http://schemas.microsoft.com/office/drawing/2014/main" id="{2802FA67-E40D-8A9D-9B8F-998C255904DB}"/>
              </a:ext>
            </a:extLst>
          </p:cNvPr>
          <p:cNvSpPr>
            <a:spLocks noGrp="1"/>
          </p:cNvSpPr>
          <p:nvPr>
            <p:ph sz="quarter" idx="1"/>
          </p:nvPr>
        </p:nvSpPr>
        <p:spPr/>
        <p:txBody>
          <a:bodyPr>
            <a:normAutofit/>
          </a:bodyPr>
          <a:lstStyle/>
          <a:p>
            <a:r>
              <a:rPr lang="en-US" sz="2600" noProof="0" dirty="0"/>
              <a:t>Channels through which domestic competition affects export performance:</a:t>
            </a:r>
          </a:p>
        </p:txBody>
      </p:sp>
      <p:pic>
        <p:nvPicPr>
          <p:cNvPr id="10" name="Picture 44" descr="Immagine che contiene testo, schermata, Carattere, Parallelo&#10;&#10;Descrizione generata automaticamente">
            <a:extLst>
              <a:ext uri="{FF2B5EF4-FFF2-40B4-BE49-F238E27FC236}">
                <a16:creationId xmlns:a16="http://schemas.microsoft.com/office/drawing/2014/main" id="{752B28F6-41EA-4FF0-B873-0C4F054C6F1F}"/>
              </a:ext>
            </a:extLst>
          </p:cNvPr>
          <p:cNvPicPr/>
          <p:nvPr/>
        </p:nvPicPr>
        <p:blipFill>
          <a:blip r:embed="rId3"/>
          <a:stretch>
            <a:fillRect/>
          </a:stretch>
        </p:blipFill>
        <p:spPr>
          <a:xfrm>
            <a:off x="1513114" y="2253343"/>
            <a:ext cx="8785063" cy="3863557"/>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put penna 5">
                <a:extLst>
                  <a:ext uri="{FF2B5EF4-FFF2-40B4-BE49-F238E27FC236}">
                    <a16:creationId xmlns:a16="http://schemas.microsoft.com/office/drawing/2014/main" id="{74B699A8-2438-94E5-B594-0D98AA47A556}"/>
                  </a:ext>
                </a:extLst>
              </p14:cNvPr>
              <p14:cNvContentPartPr/>
              <p14:nvPr/>
            </p14:nvContentPartPr>
            <p14:xfrm>
              <a:off x="2710303" y="3668280"/>
              <a:ext cx="360" cy="360"/>
            </p14:xfrm>
          </p:contentPart>
        </mc:Choice>
        <mc:Fallback xmlns="">
          <p:pic>
            <p:nvPicPr>
              <p:cNvPr id="6" name="Input penna 5">
                <a:extLst>
                  <a:ext uri="{FF2B5EF4-FFF2-40B4-BE49-F238E27FC236}">
                    <a16:creationId xmlns:a16="http://schemas.microsoft.com/office/drawing/2014/main" id="{74B699A8-2438-94E5-B594-0D98AA47A556}"/>
                  </a:ext>
                </a:extLst>
              </p:cNvPr>
              <p:cNvPicPr/>
              <p:nvPr/>
            </p:nvPicPr>
            <p:blipFill>
              <a:blip r:embed="rId5"/>
              <a:stretch>
                <a:fillRect/>
              </a:stretch>
            </p:blipFill>
            <p:spPr>
              <a:xfrm>
                <a:off x="2656663" y="356028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put penna 6">
                <a:extLst>
                  <a:ext uri="{FF2B5EF4-FFF2-40B4-BE49-F238E27FC236}">
                    <a16:creationId xmlns:a16="http://schemas.microsoft.com/office/drawing/2014/main" id="{9C013DE4-8EE5-A64C-AB97-CE36C924A28D}"/>
                  </a:ext>
                </a:extLst>
              </p14:cNvPr>
              <p14:cNvContentPartPr/>
              <p14:nvPr/>
            </p14:nvContentPartPr>
            <p14:xfrm>
              <a:off x="2819023" y="3625080"/>
              <a:ext cx="360" cy="360"/>
            </p14:xfrm>
          </p:contentPart>
        </mc:Choice>
        <mc:Fallback xmlns="">
          <p:pic>
            <p:nvPicPr>
              <p:cNvPr id="7" name="Input penna 6">
                <a:extLst>
                  <a:ext uri="{FF2B5EF4-FFF2-40B4-BE49-F238E27FC236}">
                    <a16:creationId xmlns:a16="http://schemas.microsoft.com/office/drawing/2014/main" id="{9C013DE4-8EE5-A64C-AB97-CE36C924A28D}"/>
                  </a:ext>
                </a:extLst>
              </p:cNvPr>
              <p:cNvPicPr/>
              <p:nvPr/>
            </p:nvPicPr>
            <p:blipFill>
              <a:blip r:embed="rId5"/>
              <a:stretch>
                <a:fillRect/>
              </a:stretch>
            </p:blipFill>
            <p:spPr>
              <a:xfrm>
                <a:off x="2765023" y="351708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put penna 7">
                <a:extLst>
                  <a:ext uri="{FF2B5EF4-FFF2-40B4-BE49-F238E27FC236}">
                    <a16:creationId xmlns:a16="http://schemas.microsoft.com/office/drawing/2014/main" id="{52EB5C0B-0974-4848-C64E-DF8544D0E7F0}"/>
                  </a:ext>
                </a:extLst>
              </p14:cNvPr>
              <p14:cNvContentPartPr/>
              <p14:nvPr/>
            </p14:nvContentPartPr>
            <p14:xfrm>
              <a:off x="2592583" y="3657480"/>
              <a:ext cx="259560" cy="55800"/>
            </p14:xfrm>
          </p:contentPart>
        </mc:Choice>
        <mc:Fallback xmlns="">
          <p:pic>
            <p:nvPicPr>
              <p:cNvPr id="8" name="Input penna 7">
                <a:extLst>
                  <a:ext uri="{FF2B5EF4-FFF2-40B4-BE49-F238E27FC236}">
                    <a16:creationId xmlns:a16="http://schemas.microsoft.com/office/drawing/2014/main" id="{52EB5C0B-0974-4848-C64E-DF8544D0E7F0}"/>
                  </a:ext>
                </a:extLst>
              </p:cNvPr>
              <p:cNvPicPr/>
              <p:nvPr/>
            </p:nvPicPr>
            <p:blipFill>
              <a:blip r:embed="rId8"/>
              <a:stretch>
                <a:fillRect/>
              </a:stretch>
            </p:blipFill>
            <p:spPr>
              <a:xfrm>
                <a:off x="2538943" y="3549480"/>
                <a:ext cx="36720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put penna 8">
                <a:extLst>
                  <a:ext uri="{FF2B5EF4-FFF2-40B4-BE49-F238E27FC236}">
                    <a16:creationId xmlns:a16="http://schemas.microsoft.com/office/drawing/2014/main" id="{89CD1766-F31F-E845-16EA-55B6D4CEDC86}"/>
                  </a:ext>
                </a:extLst>
              </p14:cNvPr>
              <p14:cNvContentPartPr/>
              <p14:nvPr/>
            </p14:nvContentPartPr>
            <p14:xfrm>
              <a:off x="3058423" y="4298640"/>
              <a:ext cx="442080" cy="55440"/>
            </p14:xfrm>
          </p:contentPart>
        </mc:Choice>
        <mc:Fallback xmlns="">
          <p:pic>
            <p:nvPicPr>
              <p:cNvPr id="9" name="Input penna 8">
                <a:extLst>
                  <a:ext uri="{FF2B5EF4-FFF2-40B4-BE49-F238E27FC236}">
                    <a16:creationId xmlns:a16="http://schemas.microsoft.com/office/drawing/2014/main" id="{89CD1766-F31F-E845-16EA-55B6D4CEDC86}"/>
                  </a:ext>
                </a:extLst>
              </p:cNvPr>
              <p:cNvPicPr/>
              <p:nvPr/>
            </p:nvPicPr>
            <p:blipFill>
              <a:blip r:embed="rId10"/>
              <a:stretch>
                <a:fillRect/>
              </a:stretch>
            </p:blipFill>
            <p:spPr>
              <a:xfrm>
                <a:off x="3004783" y="4191000"/>
                <a:ext cx="54972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put penna 10">
                <a:extLst>
                  <a:ext uri="{FF2B5EF4-FFF2-40B4-BE49-F238E27FC236}">
                    <a16:creationId xmlns:a16="http://schemas.microsoft.com/office/drawing/2014/main" id="{14DB9ED3-6E74-6DCD-CE07-A145B1E6EB77}"/>
                  </a:ext>
                </a:extLst>
              </p14:cNvPr>
              <p14:cNvContentPartPr/>
              <p14:nvPr/>
            </p14:nvContentPartPr>
            <p14:xfrm>
              <a:off x="2177143" y="2797440"/>
              <a:ext cx="561600" cy="54000"/>
            </p14:xfrm>
          </p:contentPart>
        </mc:Choice>
        <mc:Fallback xmlns="">
          <p:pic>
            <p:nvPicPr>
              <p:cNvPr id="11" name="Input penna 10">
                <a:extLst>
                  <a:ext uri="{FF2B5EF4-FFF2-40B4-BE49-F238E27FC236}">
                    <a16:creationId xmlns:a16="http://schemas.microsoft.com/office/drawing/2014/main" id="{14DB9ED3-6E74-6DCD-CE07-A145B1E6EB77}"/>
                  </a:ext>
                </a:extLst>
              </p:cNvPr>
              <p:cNvPicPr/>
              <p:nvPr/>
            </p:nvPicPr>
            <p:blipFill>
              <a:blip r:embed="rId12"/>
              <a:stretch>
                <a:fillRect/>
              </a:stretch>
            </p:blipFill>
            <p:spPr>
              <a:xfrm>
                <a:off x="2123503" y="2689440"/>
                <a:ext cx="6692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put penna 11">
                <a:extLst>
                  <a:ext uri="{FF2B5EF4-FFF2-40B4-BE49-F238E27FC236}">
                    <a16:creationId xmlns:a16="http://schemas.microsoft.com/office/drawing/2014/main" id="{E9E91A08-D72B-5CA7-572C-DD2BDF03BE91}"/>
                  </a:ext>
                </a:extLst>
              </p14:cNvPr>
              <p14:cNvContentPartPr/>
              <p14:nvPr/>
            </p14:nvContentPartPr>
            <p14:xfrm>
              <a:off x="2329423" y="4941960"/>
              <a:ext cx="371520" cy="9000"/>
            </p14:xfrm>
          </p:contentPart>
        </mc:Choice>
        <mc:Fallback xmlns="">
          <p:pic>
            <p:nvPicPr>
              <p:cNvPr id="12" name="Input penna 11">
                <a:extLst>
                  <a:ext uri="{FF2B5EF4-FFF2-40B4-BE49-F238E27FC236}">
                    <a16:creationId xmlns:a16="http://schemas.microsoft.com/office/drawing/2014/main" id="{E9E91A08-D72B-5CA7-572C-DD2BDF03BE91}"/>
                  </a:ext>
                </a:extLst>
              </p:cNvPr>
              <p:cNvPicPr/>
              <p:nvPr/>
            </p:nvPicPr>
            <p:blipFill>
              <a:blip r:embed="rId14"/>
              <a:stretch>
                <a:fillRect/>
              </a:stretch>
            </p:blipFill>
            <p:spPr>
              <a:xfrm>
                <a:off x="2275783" y="4834320"/>
                <a:ext cx="479160" cy="224640"/>
              </a:xfrm>
              <a:prstGeom prst="rect">
                <a:avLst/>
              </a:prstGeom>
            </p:spPr>
          </p:pic>
        </mc:Fallback>
      </mc:AlternateContent>
    </p:spTree>
    <p:extLst>
      <p:ext uri="{BB962C8B-B14F-4D97-AF65-F5344CB8AC3E}">
        <p14:creationId xmlns:p14="http://schemas.microsoft.com/office/powerpoint/2010/main" val="24120892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0E0E6-C773-5BB0-40FC-93255599F3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C1023-61BF-4E90-A54C-992A386CFD2A}"/>
              </a:ext>
            </a:extLst>
          </p:cNvPr>
          <p:cNvSpPr>
            <a:spLocks noGrp="1"/>
          </p:cNvSpPr>
          <p:nvPr>
            <p:ph type="title"/>
          </p:nvPr>
        </p:nvSpPr>
        <p:spPr/>
        <p:txBody>
          <a:bodyPr>
            <a:normAutofit fontScale="90000"/>
          </a:bodyPr>
          <a:lstStyle/>
          <a:p>
            <a:r>
              <a:rPr lang="en-US" noProof="0" dirty="0"/>
              <a:t>Macroeconomic impact of market power: channels</a:t>
            </a:r>
          </a:p>
        </p:txBody>
      </p:sp>
      <p:sp>
        <p:nvSpPr>
          <p:cNvPr id="4" name="Slide Number Placeholder 3">
            <a:extLst>
              <a:ext uri="{FF2B5EF4-FFF2-40B4-BE49-F238E27FC236}">
                <a16:creationId xmlns:a16="http://schemas.microsoft.com/office/drawing/2014/main" id="{6D3244A7-98AF-87DB-33D1-853AF3960456}"/>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3" name="Content Placeholder 2">
            <a:extLst>
              <a:ext uri="{FF2B5EF4-FFF2-40B4-BE49-F238E27FC236}">
                <a16:creationId xmlns:a16="http://schemas.microsoft.com/office/drawing/2014/main" id="{C1EEBF85-E793-EB73-6A61-E6BC204961BF}"/>
              </a:ext>
            </a:extLst>
          </p:cNvPr>
          <p:cNvSpPr>
            <a:spLocks noGrp="1"/>
          </p:cNvSpPr>
          <p:nvPr>
            <p:ph sz="quarter" idx="1"/>
          </p:nvPr>
        </p:nvSpPr>
        <p:spPr/>
        <p:txBody>
          <a:bodyPr>
            <a:normAutofit/>
          </a:bodyPr>
          <a:lstStyle/>
          <a:p>
            <a:r>
              <a:rPr lang="en-GB" sz="2800" b="1" dirty="0"/>
              <a:t>Consumption</a:t>
            </a:r>
            <a:r>
              <a:rPr lang="en-GB" sz="2800" dirty="0"/>
              <a:t>: Higher prices from monopolies or oligopolies reduce consumer purchasing power, lowering overall consumption</a:t>
            </a:r>
          </a:p>
          <a:p>
            <a:r>
              <a:rPr lang="en-GB" sz="2800" b="1" dirty="0"/>
              <a:t>Investment</a:t>
            </a:r>
            <a:r>
              <a:rPr lang="en-GB" sz="2800" dirty="0"/>
              <a:t>: Lack of competitive pressure leads to reduced business incentives to innovate and invest in new technologies, decreasing capital formation</a:t>
            </a:r>
          </a:p>
          <a:p>
            <a:r>
              <a:rPr lang="en-GB" sz="2800" b="1" dirty="0"/>
              <a:t>Government Spending</a:t>
            </a:r>
            <a:r>
              <a:rPr lang="en-GB" sz="2800" dirty="0"/>
              <a:t>: Reduced tax revenue from lower economic growth impacts government capacity for public spending and services</a:t>
            </a:r>
          </a:p>
          <a:p>
            <a:r>
              <a:rPr lang="en-GB" sz="2800" b="1" dirty="0"/>
              <a:t>Net Exports</a:t>
            </a:r>
            <a:r>
              <a:rPr lang="en-GB" sz="2800" dirty="0"/>
              <a:t>: Domestic firms may become less competitive globally, reducing exports and increasing imports</a:t>
            </a:r>
          </a:p>
        </p:txBody>
      </p:sp>
    </p:spTree>
    <p:extLst>
      <p:ext uri="{BB962C8B-B14F-4D97-AF65-F5344CB8AC3E}">
        <p14:creationId xmlns:p14="http://schemas.microsoft.com/office/powerpoint/2010/main" val="1139470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C037F-3577-8ED9-5FA7-1CFA5B4E2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F02FC-1899-C412-5DF0-99D04CA1CB14}"/>
              </a:ext>
            </a:extLst>
          </p:cNvPr>
          <p:cNvSpPr>
            <a:spLocks noGrp="1"/>
          </p:cNvSpPr>
          <p:nvPr>
            <p:ph type="title"/>
          </p:nvPr>
        </p:nvSpPr>
        <p:spPr/>
        <p:txBody>
          <a:bodyPr>
            <a:normAutofit/>
          </a:bodyPr>
          <a:lstStyle/>
          <a:p>
            <a:r>
              <a:rPr lang="en-US" noProof="0" dirty="0"/>
              <a:t>Macroeconomic impact of market power: size</a:t>
            </a:r>
          </a:p>
        </p:txBody>
      </p:sp>
      <p:sp>
        <p:nvSpPr>
          <p:cNvPr id="4" name="Slide Number Placeholder 3">
            <a:extLst>
              <a:ext uri="{FF2B5EF4-FFF2-40B4-BE49-F238E27FC236}">
                <a16:creationId xmlns:a16="http://schemas.microsoft.com/office/drawing/2014/main" id="{4D03B1CE-514E-9614-0BA5-EFB642D7BEA2}"/>
              </a:ext>
            </a:extLst>
          </p:cNvPr>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400" b="1" i="0" u="none" strike="noStrike" kern="1200" cap="none" spc="0" normalizeH="0" baseline="0" noProof="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it-IT" sz="1400" b="1" i="0" u="none" strike="noStrike" kern="1200" cap="none" spc="0" normalizeH="0" baseline="0" noProof="0">
              <a:ln>
                <a:noFill/>
              </a:ln>
              <a:solidFill>
                <a:srgbClr val="FFFFFF"/>
              </a:solidFill>
              <a:effectLst/>
              <a:uLnTx/>
              <a:uFillTx/>
              <a:latin typeface="Tw Cen MT"/>
              <a:ea typeface="+mn-ea"/>
              <a:cs typeface="+mn-cs"/>
            </a:endParaRPr>
          </a:p>
        </p:txBody>
      </p:sp>
      <p:sp>
        <p:nvSpPr>
          <p:cNvPr id="3" name="Content Placeholder 2">
            <a:extLst>
              <a:ext uri="{FF2B5EF4-FFF2-40B4-BE49-F238E27FC236}">
                <a16:creationId xmlns:a16="http://schemas.microsoft.com/office/drawing/2014/main" id="{1EF42C6E-460C-C828-4A9C-F710C3D1AFFA}"/>
              </a:ext>
            </a:extLst>
          </p:cNvPr>
          <p:cNvSpPr>
            <a:spLocks noGrp="1"/>
          </p:cNvSpPr>
          <p:nvPr>
            <p:ph sz="quarter" idx="1"/>
          </p:nvPr>
        </p:nvSpPr>
        <p:spPr/>
        <p:txBody>
          <a:bodyPr>
            <a:normAutofit fontScale="92500"/>
          </a:bodyPr>
          <a:lstStyle/>
          <a:p>
            <a:pPr marL="76200" indent="0">
              <a:buNone/>
            </a:pPr>
            <a:r>
              <a:rPr lang="en-GB" sz="2800" dirty="0">
                <a:latin typeface="+mj-lt"/>
                <a:ea typeface="Times New Roman" panose="02020603050405020304" pitchFamily="18" charset="0"/>
                <a:cs typeface="Times New Roman" panose="02020603050405020304" pitchFamily="18" charset="0"/>
              </a:rPr>
              <a:t>T</a:t>
            </a:r>
            <a:r>
              <a:rPr lang="en-GB" sz="2800" dirty="0">
                <a:effectLst/>
                <a:latin typeface="+mj-lt"/>
                <a:ea typeface="Times New Roman" panose="02020603050405020304" pitchFamily="18" charset="0"/>
                <a:cs typeface="Times New Roman" panose="02020603050405020304" pitchFamily="18" charset="0"/>
              </a:rPr>
              <a:t>hree hypothetical scenarios </a:t>
            </a:r>
            <a:r>
              <a:rPr lang="en-GB" sz="2800" dirty="0">
                <a:latin typeface="+mj-lt"/>
                <a:ea typeface="Times New Roman" panose="02020603050405020304" pitchFamily="18" charset="0"/>
                <a:cs typeface="Times New Roman" panose="02020603050405020304" pitchFamily="18" charset="0"/>
              </a:rPr>
              <a:t>relying on</a:t>
            </a:r>
            <a:r>
              <a:rPr lang="en-GB" sz="2800" dirty="0">
                <a:effectLst/>
                <a:latin typeface="+mj-lt"/>
                <a:ea typeface="Times New Roman" panose="02020603050405020304" pitchFamily="18" charset="0"/>
                <a:cs typeface="Times New Roman" panose="02020603050405020304" pitchFamily="18" charset="0"/>
              </a:rPr>
              <a:t> an established macroeconomic model</a:t>
            </a:r>
          </a:p>
          <a:p>
            <a:pPr marL="76200" indent="0">
              <a:buNone/>
            </a:pPr>
            <a:endParaRPr lang="en-GB" sz="2800" dirty="0">
              <a:latin typeface="+mj-lt"/>
              <a:cs typeface="Times New Roman" panose="02020603050405020304" pitchFamily="18" charset="0"/>
            </a:endParaRPr>
          </a:p>
          <a:p>
            <a:r>
              <a:rPr lang="en-GB" sz="2800" b="1" dirty="0">
                <a:latin typeface="+mj-lt"/>
                <a:cs typeface="Times New Roman" panose="02020603050405020304" pitchFamily="18" charset="0"/>
              </a:rPr>
              <a:t>Backward-looking simulation</a:t>
            </a:r>
            <a:r>
              <a:rPr lang="en-GB" sz="2800" dirty="0">
                <a:latin typeface="+mj-lt"/>
                <a:cs typeface="Times New Roman" panose="02020603050405020304" pitchFamily="18" charset="0"/>
              </a:rPr>
              <a:t>: the increase in markups observed in the EU since 2000 may have reduced EU GDP by </a:t>
            </a:r>
            <a:r>
              <a:rPr lang="en-GB" sz="2800" b="1" dirty="0">
                <a:latin typeface="+mj-lt"/>
                <a:cs typeface="Times New Roman" panose="02020603050405020304" pitchFamily="18" charset="0"/>
              </a:rPr>
              <a:t>up to</a:t>
            </a:r>
            <a:r>
              <a:rPr lang="en-GB" sz="2800" dirty="0">
                <a:latin typeface="+mj-lt"/>
                <a:cs typeface="Times New Roman" panose="02020603050405020304" pitchFamily="18" charset="0"/>
              </a:rPr>
              <a:t> </a:t>
            </a:r>
            <a:r>
              <a:rPr lang="en-GB" sz="2800" b="1" dirty="0">
                <a:latin typeface="+mj-lt"/>
                <a:cs typeface="Times New Roman" panose="02020603050405020304" pitchFamily="18" charset="0"/>
              </a:rPr>
              <a:t>5</a:t>
            </a:r>
            <a:r>
              <a:rPr lang="en-GB" sz="1100" b="1" dirty="0">
                <a:latin typeface="+mj-lt"/>
                <a:cs typeface="Times New Roman" panose="02020603050405020304" pitchFamily="18" charset="0"/>
              </a:rPr>
              <a:t> </a:t>
            </a:r>
            <a:r>
              <a:rPr lang="en-GB" sz="2800" b="1" dirty="0">
                <a:latin typeface="+mj-lt"/>
                <a:cs typeface="Times New Roman" panose="02020603050405020304" pitchFamily="18" charset="0"/>
              </a:rPr>
              <a:t>-</a:t>
            </a:r>
            <a:r>
              <a:rPr lang="en-GB" sz="1100" b="1" dirty="0">
                <a:latin typeface="+mj-lt"/>
                <a:cs typeface="Times New Roman" panose="02020603050405020304" pitchFamily="18" charset="0"/>
              </a:rPr>
              <a:t> </a:t>
            </a:r>
            <a:r>
              <a:rPr lang="en-GB" sz="2800" b="1" dirty="0">
                <a:latin typeface="+mj-lt"/>
                <a:cs typeface="Times New Roman" panose="02020603050405020304" pitchFamily="18" charset="0"/>
              </a:rPr>
              <a:t>7% </a:t>
            </a:r>
            <a:r>
              <a:rPr lang="en-GB" sz="2800" dirty="0">
                <a:latin typeface="+mj-lt"/>
                <a:cs typeface="Times New Roman" panose="02020603050405020304" pitchFamily="18" charset="0"/>
              </a:rPr>
              <a:t>compared to the counterfactual</a:t>
            </a:r>
          </a:p>
          <a:p>
            <a:pPr marL="76200" indent="0">
              <a:buNone/>
            </a:pPr>
            <a:endParaRPr lang="en-GB" sz="2800" dirty="0">
              <a:latin typeface="+mj-lt"/>
              <a:cs typeface="Times New Roman" panose="02020603050405020304" pitchFamily="18" charset="0"/>
            </a:endParaRPr>
          </a:p>
          <a:p>
            <a:r>
              <a:rPr lang="en-GB" sz="2800" b="1" dirty="0">
                <a:latin typeface="+mj-lt"/>
                <a:cs typeface="Times New Roman" panose="02020603050405020304" pitchFamily="18" charset="0"/>
              </a:rPr>
              <a:t>Two alternative forward-looking simulations</a:t>
            </a:r>
            <a:r>
              <a:rPr lang="en-GB" sz="2800" dirty="0">
                <a:latin typeface="+mj-lt"/>
                <a:cs typeface="Times New Roman" panose="02020603050405020304" pitchFamily="18" charset="0"/>
              </a:rPr>
              <a:t>: (1) measures limiting the market power of firms at the top of the markup distribution (“</a:t>
            </a:r>
            <a:r>
              <a:rPr lang="en-GB" sz="2800" b="1" dirty="0">
                <a:latin typeface="+mj-lt"/>
                <a:cs typeface="Times New Roman" panose="02020603050405020304" pitchFamily="18" charset="0"/>
              </a:rPr>
              <a:t>trimming</a:t>
            </a:r>
            <a:r>
              <a:rPr lang="en-GB" sz="2800" dirty="0">
                <a:latin typeface="+mj-lt"/>
                <a:cs typeface="Times New Roman" panose="02020603050405020304" pitchFamily="18" charset="0"/>
              </a:rPr>
              <a:t> scenario”) or (2) pro-competitive reforms across the EU (“</a:t>
            </a:r>
            <a:r>
              <a:rPr lang="en-GB" sz="2800" b="1" dirty="0">
                <a:latin typeface="+mj-lt"/>
                <a:cs typeface="Times New Roman" panose="02020603050405020304" pitchFamily="18" charset="0"/>
              </a:rPr>
              <a:t>convergence</a:t>
            </a:r>
            <a:r>
              <a:rPr lang="en-GB" sz="2800" dirty="0">
                <a:latin typeface="+mj-lt"/>
                <a:cs typeface="Times New Roman" panose="02020603050405020304" pitchFamily="18" charset="0"/>
              </a:rPr>
              <a:t> scenario”) might increase GDP by </a:t>
            </a:r>
            <a:r>
              <a:rPr lang="en-GB" sz="2800" b="1" dirty="0">
                <a:latin typeface="+mj-lt"/>
                <a:cs typeface="Times New Roman" panose="02020603050405020304" pitchFamily="18" charset="0"/>
              </a:rPr>
              <a:t>up to 2</a:t>
            </a:r>
            <a:r>
              <a:rPr lang="en-GB" sz="1100" b="1" dirty="0">
                <a:latin typeface="+mj-lt"/>
                <a:cs typeface="Times New Roman" panose="02020603050405020304" pitchFamily="18" charset="0"/>
              </a:rPr>
              <a:t> </a:t>
            </a:r>
            <a:r>
              <a:rPr lang="en-GB" sz="2800" b="1" dirty="0">
                <a:latin typeface="+mj-lt"/>
                <a:cs typeface="Times New Roman" panose="02020603050405020304" pitchFamily="18" charset="0"/>
              </a:rPr>
              <a:t>-</a:t>
            </a:r>
            <a:r>
              <a:rPr lang="en-GB" sz="1100" b="1" dirty="0">
                <a:latin typeface="+mj-lt"/>
                <a:cs typeface="Times New Roman" panose="02020603050405020304" pitchFamily="18" charset="0"/>
              </a:rPr>
              <a:t> </a:t>
            </a:r>
            <a:r>
              <a:rPr lang="en-GB" sz="2800" b="1" dirty="0">
                <a:latin typeface="+mj-lt"/>
                <a:cs typeface="Times New Roman" panose="02020603050405020304" pitchFamily="18" charset="0"/>
              </a:rPr>
              <a:t>4 %</a:t>
            </a:r>
            <a:endParaRPr lang="en-GB" sz="2800" dirty="0">
              <a:latin typeface="+mj-lt"/>
              <a:cs typeface="Times New Roman" panose="02020603050405020304" pitchFamily="18" charset="0"/>
            </a:endParaRPr>
          </a:p>
        </p:txBody>
      </p:sp>
    </p:spTree>
    <p:extLst>
      <p:ext uri="{BB962C8B-B14F-4D97-AF65-F5344CB8AC3E}">
        <p14:creationId xmlns:p14="http://schemas.microsoft.com/office/powerpoint/2010/main" val="911229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EBC0304-1D37-4D6B-917E-DF6B6AEF3FAC}"/>
              </a:ext>
            </a:extLst>
          </p:cNvPr>
          <p:cNvSpPr txBox="1">
            <a:spLocks/>
          </p:cNvSpPr>
          <p:nvPr/>
        </p:nvSpPr>
        <p:spPr>
          <a:xfrm>
            <a:off x="502694" y="4713376"/>
            <a:ext cx="6955035" cy="1295806"/>
          </a:xfrm>
          <a:prstGeom prst="rect">
            <a:avLst/>
          </a:prstGeom>
          <a:solidFill>
            <a:schemeClr val="bg1"/>
          </a:solidFill>
        </p:spPr>
        <p:txBody>
          <a:bodyPr vert="horz" lIns="91416" tIns="45708" rIns="91416" bIns="45708" rtlCol="0" anchor="t">
            <a:normAutofit/>
          </a:bodyPr>
          <a:lst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000000"/>
                </a:solidFill>
                <a:effectLst/>
                <a:uLnTx/>
                <a:uFillTx/>
                <a:latin typeface="Times New Roman"/>
                <a:ea typeface="+mj-ea"/>
                <a:cs typeface="+mj-cs"/>
              </a:rPr>
              <a:t>Maarten Pieter Schinkel</a:t>
            </a:r>
          </a:p>
        </p:txBody>
      </p:sp>
      <p:sp>
        <p:nvSpPr>
          <p:cNvPr id="4" name="Subtitle 3"/>
          <p:cNvSpPr>
            <a:spLocks noGrp="1"/>
          </p:cNvSpPr>
          <p:nvPr>
            <p:ph type="subTitle" idx="1"/>
          </p:nvPr>
        </p:nvSpPr>
        <p:spPr>
          <a:xfrm>
            <a:off x="502693" y="2848369"/>
            <a:ext cx="6478677" cy="1677456"/>
          </a:xfrm>
        </p:spPr>
        <p:txBody>
          <a:bodyPr>
            <a:noAutofit/>
          </a:bodyPr>
          <a:lstStyle/>
          <a:p>
            <a:r>
              <a:rPr lang="en-US" sz="2799" dirty="0">
                <a:solidFill>
                  <a:srgbClr val="C00000"/>
                </a:solidFill>
                <a:latin typeface="+mj-lt"/>
              </a:rPr>
              <a:t>Comments in Panel 3:</a:t>
            </a:r>
          </a:p>
          <a:p>
            <a:r>
              <a:rPr lang="en-US" sz="2799" dirty="0">
                <a:solidFill>
                  <a:srgbClr val="C00000"/>
                </a:solidFill>
                <a:latin typeface="+mj-lt"/>
              </a:rPr>
              <a:t>Competition, productivity, competitiveness, and growth</a:t>
            </a:r>
          </a:p>
        </p:txBody>
      </p:sp>
      <p:sp>
        <p:nvSpPr>
          <p:cNvPr id="2" name="Text Placeholder 1"/>
          <p:cNvSpPr>
            <a:spLocks noGrp="1"/>
          </p:cNvSpPr>
          <p:nvPr>
            <p:ph type="body" sz="quarter" idx="13"/>
          </p:nvPr>
        </p:nvSpPr>
        <p:spPr>
          <a:xfrm>
            <a:off x="505697" y="5187814"/>
            <a:ext cx="6327701" cy="863871"/>
          </a:xfrm>
        </p:spPr>
        <p:txBody>
          <a:bodyPr>
            <a:noAutofit/>
          </a:bodyPr>
          <a:lstStyle/>
          <a:p>
            <a:r>
              <a:rPr lang="en-US" sz="2799" dirty="0"/>
              <a:t>Brussels, October 15</a:t>
            </a:r>
            <a:r>
              <a:rPr lang="en-US" sz="2799" baseline="30000" dirty="0"/>
              <a:t>th</a:t>
            </a:r>
            <a:r>
              <a:rPr lang="en-US" sz="2799" dirty="0"/>
              <a:t> 2024</a:t>
            </a:r>
          </a:p>
        </p:txBody>
      </p:sp>
      <p:sp>
        <p:nvSpPr>
          <p:cNvPr id="3" name="Title 2"/>
          <p:cNvSpPr>
            <a:spLocks noGrp="1"/>
          </p:cNvSpPr>
          <p:nvPr>
            <p:ph type="ctrTitle"/>
          </p:nvPr>
        </p:nvSpPr>
        <p:spPr>
          <a:xfrm>
            <a:off x="502694" y="1331900"/>
            <a:ext cx="7495937" cy="1295806"/>
          </a:xfrm>
        </p:spPr>
        <p:txBody>
          <a:bodyPr>
            <a:normAutofit fontScale="90000"/>
          </a:bodyPr>
          <a:lstStyle/>
          <a:p>
            <a:r>
              <a:rPr lang="en-US" sz="4199" dirty="0">
                <a:solidFill>
                  <a:srgbClr val="C00000"/>
                </a:solidFill>
              </a:rPr>
              <a:t>Protecting competition in a changing world – public workshop </a:t>
            </a:r>
          </a:p>
        </p:txBody>
      </p:sp>
      <p:pic>
        <p:nvPicPr>
          <p:cNvPr id="5" name="Picture 4">
            <a:extLst>
              <a:ext uri="{FF2B5EF4-FFF2-40B4-BE49-F238E27FC236}">
                <a16:creationId xmlns:a16="http://schemas.microsoft.com/office/drawing/2014/main" id="{33607666-3478-79E9-A510-F308E8D66E95}"/>
              </a:ext>
            </a:extLst>
          </p:cNvPr>
          <p:cNvPicPr>
            <a:picLocks noChangeAspect="1"/>
          </p:cNvPicPr>
          <p:nvPr/>
        </p:nvPicPr>
        <p:blipFill>
          <a:blip r:embed="rId3"/>
          <a:stretch>
            <a:fillRect/>
          </a:stretch>
        </p:blipFill>
        <p:spPr>
          <a:xfrm>
            <a:off x="7922742" y="587829"/>
            <a:ext cx="4168624" cy="5875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4478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3D0627-3426-3CB2-22BA-F6F02C6C1E2E}"/>
              </a:ext>
            </a:extLst>
          </p:cNvPr>
          <p:cNvGrpSpPr/>
          <p:nvPr/>
        </p:nvGrpSpPr>
        <p:grpSpPr>
          <a:xfrm>
            <a:off x="3986928" y="1502229"/>
            <a:ext cx="8205072" cy="4878756"/>
            <a:chOff x="2209004" y="852755"/>
            <a:chExt cx="9052776" cy="5789488"/>
          </a:xfrm>
        </p:grpSpPr>
        <p:pic>
          <p:nvPicPr>
            <p:cNvPr id="2050" name="Picture 2">
              <a:extLst>
                <a:ext uri="{FF2B5EF4-FFF2-40B4-BE49-F238E27FC236}">
                  <a16:creationId xmlns:a16="http://schemas.microsoft.com/office/drawing/2014/main" id="{9D90971F-2023-802C-7BFB-923FE5D6C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004" y="852755"/>
              <a:ext cx="9052776" cy="578948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41BDB0D2-4E31-074D-B3D6-AB460EDF5827}"/>
                </a:ext>
              </a:extLst>
            </p:cNvPr>
            <p:cNvSpPr/>
            <p:nvPr/>
          </p:nvSpPr>
          <p:spPr>
            <a:xfrm rot="716133">
              <a:off x="8126111" y="2001986"/>
              <a:ext cx="2093469" cy="796808"/>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grpSp>
      <p:pic>
        <p:nvPicPr>
          <p:cNvPr id="5" name="Picture 4">
            <a:extLst>
              <a:ext uri="{FF2B5EF4-FFF2-40B4-BE49-F238E27FC236}">
                <a16:creationId xmlns:a16="http://schemas.microsoft.com/office/drawing/2014/main" id="{33D28415-C2E0-AD48-3959-4C4DCC5ADF9A}"/>
              </a:ext>
            </a:extLst>
          </p:cNvPr>
          <p:cNvPicPr>
            <a:picLocks noChangeAspect="1"/>
          </p:cNvPicPr>
          <p:nvPr/>
        </p:nvPicPr>
        <p:blipFill>
          <a:blip r:embed="rId4"/>
          <a:stretch>
            <a:fillRect/>
          </a:stretch>
        </p:blipFill>
        <p:spPr>
          <a:xfrm>
            <a:off x="146449" y="1071154"/>
            <a:ext cx="3651381" cy="51467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4706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172EE-87E8-A24B-96D9-C78F3FA47472}"/>
              </a:ext>
            </a:extLst>
          </p:cNvPr>
          <p:cNvPicPr>
            <a:picLocks noChangeAspect="1"/>
          </p:cNvPicPr>
          <p:nvPr/>
        </p:nvPicPr>
        <p:blipFill rotWithShape="1">
          <a:blip r:embed="rId3"/>
          <a:srcRect l="1613" r="5517"/>
          <a:stretch/>
        </p:blipFill>
        <p:spPr>
          <a:xfrm>
            <a:off x="3513909" y="1074853"/>
            <a:ext cx="8678091" cy="5421276"/>
          </a:xfrm>
          <a:prstGeom prst="rect">
            <a:avLst/>
          </a:prstGeom>
        </p:spPr>
      </p:pic>
      <p:sp>
        <p:nvSpPr>
          <p:cNvPr id="4" name="Oval 3">
            <a:extLst>
              <a:ext uri="{FF2B5EF4-FFF2-40B4-BE49-F238E27FC236}">
                <a16:creationId xmlns:a16="http://schemas.microsoft.com/office/drawing/2014/main" id="{7C880B2B-D71B-AA8F-37A7-9991746B0E7E}"/>
              </a:ext>
            </a:extLst>
          </p:cNvPr>
          <p:cNvSpPr/>
          <p:nvPr/>
        </p:nvSpPr>
        <p:spPr>
          <a:xfrm>
            <a:off x="3737413" y="2514600"/>
            <a:ext cx="3349375" cy="9144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2" name="Picture 11">
            <a:extLst>
              <a:ext uri="{FF2B5EF4-FFF2-40B4-BE49-F238E27FC236}">
                <a16:creationId xmlns:a16="http://schemas.microsoft.com/office/drawing/2014/main" id="{08DE66D2-644B-BEAE-1A08-8CA7DA77254B}"/>
              </a:ext>
            </a:extLst>
          </p:cNvPr>
          <p:cNvPicPr>
            <a:picLocks noChangeAspect="1"/>
          </p:cNvPicPr>
          <p:nvPr/>
        </p:nvPicPr>
        <p:blipFill>
          <a:blip r:embed="rId4"/>
          <a:stretch>
            <a:fillRect/>
          </a:stretch>
        </p:blipFill>
        <p:spPr>
          <a:xfrm>
            <a:off x="104797" y="1421836"/>
            <a:ext cx="3291546" cy="46395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1141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7376F51-9C23-5E81-4FA8-4A419484D1FC}"/>
              </a:ext>
            </a:extLst>
          </p:cNvPr>
          <p:cNvGrpSpPr/>
          <p:nvPr/>
        </p:nvGrpSpPr>
        <p:grpSpPr>
          <a:xfrm>
            <a:off x="3083352" y="1304536"/>
            <a:ext cx="8960049" cy="2228525"/>
            <a:chOff x="1706615" y="1429074"/>
            <a:chExt cx="8960049" cy="2228525"/>
          </a:xfrm>
        </p:grpSpPr>
        <p:pic>
          <p:nvPicPr>
            <p:cNvPr id="6" name="Picture 5">
              <a:extLst>
                <a:ext uri="{FF2B5EF4-FFF2-40B4-BE49-F238E27FC236}">
                  <a16:creationId xmlns:a16="http://schemas.microsoft.com/office/drawing/2014/main" id="{70E546EA-D801-8539-F482-C1F3127925D5}"/>
                </a:ext>
              </a:extLst>
            </p:cNvPr>
            <p:cNvPicPr>
              <a:picLocks noChangeAspect="1"/>
            </p:cNvPicPr>
            <p:nvPr/>
          </p:nvPicPr>
          <p:blipFill>
            <a:blip r:embed="rId3"/>
            <a:stretch>
              <a:fillRect/>
            </a:stretch>
          </p:blipFill>
          <p:spPr>
            <a:xfrm>
              <a:off x="1706615" y="1429074"/>
              <a:ext cx="8960049" cy="2228525"/>
            </a:xfrm>
            <a:prstGeom prst="rect">
              <a:avLst/>
            </a:prstGeom>
          </p:spPr>
        </p:pic>
        <p:sp>
          <p:nvSpPr>
            <p:cNvPr id="7" name="Oval 6">
              <a:extLst>
                <a:ext uri="{FF2B5EF4-FFF2-40B4-BE49-F238E27FC236}">
                  <a16:creationId xmlns:a16="http://schemas.microsoft.com/office/drawing/2014/main" id="{30AE6978-3644-365E-53BD-D8B5DAE03E64}"/>
                </a:ext>
              </a:extLst>
            </p:cNvPr>
            <p:cNvSpPr/>
            <p:nvPr/>
          </p:nvSpPr>
          <p:spPr>
            <a:xfrm>
              <a:off x="4839129" y="1947435"/>
              <a:ext cx="3010328" cy="59590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grpSp>
      <p:grpSp>
        <p:nvGrpSpPr>
          <p:cNvPr id="10" name="Group 9">
            <a:extLst>
              <a:ext uri="{FF2B5EF4-FFF2-40B4-BE49-F238E27FC236}">
                <a16:creationId xmlns:a16="http://schemas.microsoft.com/office/drawing/2014/main" id="{6C89E52C-E3FA-C249-DD23-9654AC29C672}"/>
              </a:ext>
            </a:extLst>
          </p:cNvPr>
          <p:cNvGrpSpPr/>
          <p:nvPr/>
        </p:nvGrpSpPr>
        <p:grpSpPr>
          <a:xfrm>
            <a:off x="3586669" y="4065100"/>
            <a:ext cx="7953413" cy="1798987"/>
            <a:chOff x="2207729" y="4108919"/>
            <a:chExt cx="7953413" cy="1798987"/>
          </a:xfrm>
        </p:grpSpPr>
        <p:pic>
          <p:nvPicPr>
            <p:cNvPr id="5" name="Picture 4">
              <a:extLst>
                <a:ext uri="{FF2B5EF4-FFF2-40B4-BE49-F238E27FC236}">
                  <a16:creationId xmlns:a16="http://schemas.microsoft.com/office/drawing/2014/main" id="{5501FED8-FE0C-D3C0-7B7E-F3532B434A20}"/>
                </a:ext>
              </a:extLst>
            </p:cNvPr>
            <p:cNvPicPr>
              <a:picLocks noChangeAspect="1"/>
            </p:cNvPicPr>
            <p:nvPr/>
          </p:nvPicPr>
          <p:blipFill>
            <a:blip r:embed="rId4"/>
            <a:stretch>
              <a:fillRect/>
            </a:stretch>
          </p:blipFill>
          <p:spPr>
            <a:xfrm>
              <a:off x="2207729" y="4108919"/>
              <a:ext cx="7953413" cy="1798987"/>
            </a:xfrm>
            <a:prstGeom prst="rect">
              <a:avLst/>
            </a:prstGeom>
          </p:spPr>
        </p:pic>
        <p:sp>
          <p:nvSpPr>
            <p:cNvPr id="8" name="Oval 7">
              <a:extLst>
                <a:ext uri="{FF2B5EF4-FFF2-40B4-BE49-F238E27FC236}">
                  <a16:creationId xmlns:a16="http://schemas.microsoft.com/office/drawing/2014/main" id="{9D7F8DF5-D95A-ADC9-22C6-8B057002D1CD}"/>
                </a:ext>
              </a:extLst>
            </p:cNvPr>
            <p:cNvSpPr/>
            <p:nvPr/>
          </p:nvSpPr>
          <p:spPr>
            <a:xfrm>
              <a:off x="5856272" y="4684776"/>
              <a:ext cx="3215810" cy="647272"/>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grpSp>
      <p:pic>
        <p:nvPicPr>
          <p:cNvPr id="12" name="Picture 11">
            <a:extLst>
              <a:ext uri="{FF2B5EF4-FFF2-40B4-BE49-F238E27FC236}">
                <a16:creationId xmlns:a16="http://schemas.microsoft.com/office/drawing/2014/main" id="{16469DE0-C20E-B15A-09B9-DF00C5AAB8F3}"/>
              </a:ext>
            </a:extLst>
          </p:cNvPr>
          <p:cNvPicPr>
            <a:picLocks noChangeAspect="1"/>
          </p:cNvPicPr>
          <p:nvPr/>
        </p:nvPicPr>
        <p:blipFill>
          <a:blip r:embed="rId5"/>
          <a:stretch>
            <a:fillRect/>
          </a:stretch>
        </p:blipFill>
        <p:spPr>
          <a:xfrm>
            <a:off x="611038" y="3845588"/>
            <a:ext cx="2134671" cy="3012412"/>
          </a:xfrm>
          <a:prstGeom prst="rect">
            <a:avLst/>
          </a:prstGeom>
        </p:spPr>
      </p:pic>
      <p:pic>
        <p:nvPicPr>
          <p:cNvPr id="14" name="Picture 13">
            <a:extLst>
              <a:ext uri="{FF2B5EF4-FFF2-40B4-BE49-F238E27FC236}">
                <a16:creationId xmlns:a16="http://schemas.microsoft.com/office/drawing/2014/main" id="{C3D42A84-A80A-3AD9-BEAF-FFCD3E97DC1C}"/>
              </a:ext>
            </a:extLst>
          </p:cNvPr>
          <p:cNvPicPr>
            <a:picLocks noChangeAspect="1"/>
          </p:cNvPicPr>
          <p:nvPr/>
        </p:nvPicPr>
        <p:blipFill>
          <a:blip r:embed="rId6"/>
          <a:stretch>
            <a:fillRect/>
          </a:stretch>
        </p:blipFill>
        <p:spPr>
          <a:xfrm>
            <a:off x="608548" y="707109"/>
            <a:ext cx="2137161" cy="30124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6651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25947-A947-0EEC-98BF-5A5DBC3DB815}"/>
              </a:ext>
            </a:extLst>
          </p:cNvPr>
          <p:cNvSpPr txBox="1"/>
          <p:nvPr/>
        </p:nvSpPr>
        <p:spPr>
          <a:xfrm>
            <a:off x="2229257" y="4272677"/>
            <a:ext cx="8530119"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“We look at the US economy and we see that most of the productivity is concentrated in the high-tech sector. So we did this experiment: we took the high-tech sector out of the US economy and we asked the question: ‘How are the two continents comparable? How is productivity now?’ Well, as a matter of fact, in the European Union, productivity has been slightly better than it was in the US if you take the high-tech sector out.”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Mario Draghi in the 17-09-2024 press conference – at 1:05:50.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327C19FB-5FB0-EBE0-13F1-55E241F82E24}"/>
              </a:ext>
            </a:extLst>
          </p:cNvPr>
          <p:cNvPicPr>
            <a:picLocks noChangeAspect="1"/>
          </p:cNvPicPr>
          <p:nvPr/>
        </p:nvPicPr>
        <p:blipFill rotWithShape="1">
          <a:blip r:embed="rId3"/>
          <a:srcRect t="8333" r="31392" b="21970"/>
          <a:stretch/>
        </p:blipFill>
        <p:spPr>
          <a:xfrm>
            <a:off x="3121544" y="103909"/>
            <a:ext cx="7477184" cy="4272677"/>
          </a:xfrm>
          <a:prstGeom prst="rect">
            <a:avLst/>
          </a:prstGeom>
        </p:spPr>
      </p:pic>
      <p:sp>
        <p:nvSpPr>
          <p:cNvPr id="2" name="Oval 1">
            <a:extLst>
              <a:ext uri="{FF2B5EF4-FFF2-40B4-BE49-F238E27FC236}">
                <a16:creationId xmlns:a16="http://schemas.microsoft.com/office/drawing/2014/main" id="{E1BEFE95-0701-8969-7095-0B982226A484}"/>
              </a:ext>
            </a:extLst>
          </p:cNvPr>
          <p:cNvSpPr/>
          <p:nvPr/>
        </p:nvSpPr>
        <p:spPr>
          <a:xfrm>
            <a:off x="3512633" y="5538952"/>
            <a:ext cx="5775685" cy="59590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284198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E3AC3-D633-14F9-AB67-133B6CF24FF0}"/>
              </a:ext>
            </a:extLst>
          </p:cNvPr>
          <p:cNvPicPr>
            <a:picLocks noChangeAspect="1"/>
          </p:cNvPicPr>
          <p:nvPr/>
        </p:nvPicPr>
        <p:blipFill>
          <a:blip r:embed="rId3"/>
          <a:stretch>
            <a:fillRect/>
          </a:stretch>
        </p:blipFill>
        <p:spPr>
          <a:xfrm>
            <a:off x="3903828" y="169524"/>
            <a:ext cx="4624881" cy="65189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73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09600" y="387884"/>
            <a:ext cx="7467600" cy="442800"/>
          </a:xfrm>
        </p:spPr>
        <p:txBody>
          <a:bodyPr/>
          <a:lstStyle/>
          <a:p>
            <a:r>
              <a:rPr lang="en-US" sz="2400" dirty="0">
                <a:solidFill>
                  <a:srgbClr val="008080"/>
                </a:solidFill>
                <a:latin typeface="Calibri" pitchFamily="34" charset="0"/>
              </a:rPr>
              <a:t>…and in antitrust markets too</a:t>
            </a:r>
          </a:p>
        </p:txBody>
      </p:sp>
      <p:sp>
        <p:nvSpPr>
          <p:cNvPr id="9" name="Textplatzhalter 2">
            <a:extLst>
              <a:ext uri="{FF2B5EF4-FFF2-40B4-BE49-F238E27FC236}">
                <a16:creationId xmlns:a16="http://schemas.microsoft.com/office/drawing/2014/main" id="{2A84D162-3B31-73C6-99FA-0FC88C64E9BA}"/>
              </a:ext>
            </a:extLst>
          </p:cNvPr>
          <p:cNvSpPr txBox="1">
            <a:spLocks/>
          </p:cNvSpPr>
          <p:nvPr/>
        </p:nvSpPr>
        <p:spPr>
          <a:xfrm>
            <a:off x="-589592" y="6011994"/>
            <a:ext cx="12192000" cy="66894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6262" lvl="3" indent="0" algn="ctr">
              <a:lnSpc>
                <a:spcPct val="105000"/>
              </a:lnSpc>
              <a:spcBef>
                <a:spcPts val="0"/>
              </a:spcBef>
              <a:spcAft>
                <a:spcPts val="200"/>
              </a:spcAft>
              <a:buClr>
                <a:srgbClr val="008080"/>
              </a:buClr>
              <a:buNone/>
              <a:defRPr/>
            </a:pPr>
            <a:r>
              <a:rPr lang="de-DE" sz="1400" dirty="0">
                <a:solidFill>
                  <a:schemeClr val="bg1">
                    <a:lumMod val="65000"/>
                  </a:schemeClr>
                </a:solidFill>
                <a:latin typeface="+mj-lt"/>
                <a:ea typeface="Kozuka Gothic Pro L" pitchFamily="34" charset="-128"/>
                <a:cs typeface="Times New Roman" pitchFamily="18" charset="0"/>
              </a:rPr>
              <a:t>Source: </a:t>
            </a:r>
            <a:r>
              <a:rPr lang="en-US" sz="1400" dirty="0">
                <a:solidFill>
                  <a:schemeClr val="bg2">
                    <a:lumMod val="75000"/>
                  </a:schemeClr>
                </a:solidFill>
                <a:latin typeface="+mj-lt"/>
              </a:rPr>
              <a:t>Affeldt, P., T. Duso, K. Gugler, J. </a:t>
            </a:r>
            <a:r>
              <a:rPr lang="en-US" sz="1400" dirty="0" err="1">
                <a:solidFill>
                  <a:schemeClr val="bg2">
                    <a:lumMod val="75000"/>
                  </a:schemeClr>
                </a:solidFill>
                <a:latin typeface="+mj-lt"/>
              </a:rPr>
              <a:t>Piechucka</a:t>
            </a:r>
            <a:r>
              <a:rPr lang="en-US" sz="1400" dirty="0">
                <a:solidFill>
                  <a:schemeClr val="bg2">
                    <a:lumMod val="75000"/>
                  </a:schemeClr>
                </a:solidFill>
                <a:latin typeface="+mj-lt"/>
              </a:rPr>
              <a:t>, 2021, “</a:t>
            </a:r>
            <a:r>
              <a:rPr lang="en-US" sz="1400" dirty="0">
                <a:solidFill>
                  <a:schemeClr val="bg2">
                    <a:lumMod val="75000"/>
                  </a:schemeClr>
                </a:solidFill>
                <a:latin typeface="+mj-lt"/>
                <a:hlinkClick r:id="rId2">
                  <a:extLst>
                    <a:ext uri="{A12FA001-AC4F-418D-AE19-62706E023703}">
                      <ahyp:hlinkClr xmlns:ahyp="http://schemas.microsoft.com/office/drawing/2018/hyperlinkcolor" val="tx"/>
                    </a:ext>
                  </a:extLst>
                </a:hlinkClick>
              </a:rPr>
              <a:t>Market Concentration in Europe: Evidence from Antitrust Markets</a:t>
            </a:r>
            <a:r>
              <a:rPr lang="en-US" sz="1400" dirty="0">
                <a:solidFill>
                  <a:schemeClr val="bg2">
                    <a:lumMod val="75000"/>
                  </a:schemeClr>
                </a:solidFill>
                <a:latin typeface="+mj-lt"/>
              </a:rPr>
              <a:t>,” CEPR DP 15699</a:t>
            </a:r>
          </a:p>
          <a:p>
            <a:pPr marL="576262" lvl="3" indent="0" algn="ctr">
              <a:lnSpc>
                <a:spcPct val="105000"/>
              </a:lnSpc>
              <a:spcBef>
                <a:spcPts val="0"/>
              </a:spcBef>
              <a:spcAft>
                <a:spcPts val="200"/>
              </a:spcAft>
              <a:buClr>
                <a:srgbClr val="008080"/>
              </a:buClr>
              <a:buNone/>
              <a:defRPr/>
            </a:pPr>
            <a:endParaRPr lang="en-US" dirty="0">
              <a:solidFill>
                <a:schemeClr val="bg1">
                  <a:lumMod val="65000"/>
                </a:schemeClr>
              </a:solidFill>
              <a:latin typeface="Calibri" pitchFamily="34" charset="0"/>
              <a:ea typeface="Kozuka Gothic Pro L" pitchFamily="34" charset="-128"/>
              <a:cs typeface="Times New Roman" pitchFamily="18" charset="0"/>
            </a:endParaRPr>
          </a:p>
        </p:txBody>
      </p:sp>
      <p:sp>
        <p:nvSpPr>
          <p:cNvPr id="12" name="Textplatzhalter 2">
            <a:extLst>
              <a:ext uri="{FF2B5EF4-FFF2-40B4-BE49-F238E27FC236}">
                <a16:creationId xmlns:a16="http://schemas.microsoft.com/office/drawing/2014/main" id="{748152D9-79FB-173A-63E4-3ACCBD4A8408}"/>
              </a:ext>
            </a:extLst>
          </p:cNvPr>
          <p:cNvSpPr txBox="1">
            <a:spLocks/>
          </p:cNvSpPr>
          <p:nvPr/>
        </p:nvSpPr>
        <p:spPr>
          <a:xfrm>
            <a:off x="152400" y="2301586"/>
            <a:ext cx="1752600" cy="66894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lvl="3" indent="0" algn="ctr">
              <a:lnSpc>
                <a:spcPct val="105000"/>
              </a:lnSpc>
              <a:spcBef>
                <a:spcPts val="0"/>
              </a:spcBef>
              <a:spcAft>
                <a:spcPts val="200"/>
              </a:spcAft>
              <a:buClr>
                <a:srgbClr val="008080"/>
              </a:buClr>
              <a:buNone/>
              <a:defRPr/>
            </a:pPr>
            <a:r>
              <a:rPr lang="de-DE" sz="1600" b="1" dirty="0">
                <a:solidFill>
                  <a:srgbClr val="008080"/>
                </a:solidFill>
                <a:latin typeface="Calibri" pitchFamily="34" charset="0"/>
                <a:ea typeface="Kozuka Gothic Pro L" pitchFamily="34" charset="-128"/>
                <a:cs typeface="Times New Roman" pitchFamily="18" charset="0"/>
              </a:rPr>
              <a:t>Manufacturing</a:t>
            </a:r>
            <a:endParaRPr lang="en-US" sz="1600" b="1" dirty="0">
              <a:solidFill>
                <a:srgbClr val="008080"/>
              </a:solidFill>
              <a:latin typeface="Calibri" pitchFamily="34" charset="0"/>
              <a:ea typeface="Kozuka Gothic Pro L" pitchFamily="34" charset="-128"/>
              <a:cs typeface="Times New Roman" pitchFamily="18" charset="0"/>
            </a:endParaRPr>
          </a:p>
        </p:txBody>
      </p:sp>
      <p:sp>
        <p:nvSpPr>
          <p:cNvPr id="13" name="Textplatzhalter 2">
            <a:extLst>
              <a:ext uri="{FF2B5EF4-FFF2-40B4-BE49-F238E27FC236}">
                <a16:creationId xmlns:a16="http://schemas.microsoft.com/office/drawing/2014/main" id="{09CDE844-C376-92DC-8C0B-83C0858AD419}"/>
              </a:ext>
            </a:extLst>
          </p:cNvPr>
          <p:cNvSpPr txBox="1">
            <a:spLocks/>
          </p:cNvSpPr>
          <p:nvPr/>
        </p:nvSpPr>
        <p:spPr>
          <a:xfrm>
            <a:off x="130042" y="4284060"/>
            <a:ext cx="1752600" cy="66894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lvl="3" indent="0" algn="ctr">
              <a:lnSpc>
                <a:spcPct val="105000"/>
              </a:lnSpc>
              <a:spcBef>
                <a:spcPts val="0"/>
              </a:spcBef>
              <a:spcAft>
                <a:spcPts val="200"/>
              </a:spcAft>
              <a:buClr>
                <a:srgbClr val="008080"/>
              </a:buClr>
              <a:buNone/>
              <a:defRPr/>
            </a:pPr>
            <a:r>
              <a:rPr lang="de-DE" sz="1600" b="1" dirty="0">
                <a:solidFill>
                  <a:srgbClr val="008080"/>
                </a:solidFill>
                <a:latin typeface="Calibri" pitchFamily="34" charset="0"/>
                <a:ea typeface="Kozuka Gothic Pro L" pitchFamily="34" charset="-128"/>
                <a:cs typeface="Times New Roman" pitchFamily="18" charset="0"/>
              </a:rPr>
              <a:t>Services</a:t>
            </a:r>
            <a:endParaRPr lang="en-US" sz="1600" b="1" dirty="0">
              <a:solidFill>
                <a:srgbClr val="008080"/>
              </a:solidFill>
              <a:latin typeface="Calibri" pitchFamily="34" charset="0"/>
              <a:ea typeface="Kozuka Gothic Pro L" pitchFamily="34" charset="-128"/>
              <a:cs typeface="Times New Roman" pitchFamily="18" charset="0"/>
            </a:endParaRPr>
          </a:p>
        </p:txBody>
      </p:sp>
      <p:sp>
        <p:nvSpPr>
          <p:cNvPr id="14" name="Textplatzhalter 2">
            <a:extLst>
              <a:ext uri="{FF2B5EF4-FFF2-40B4-BE49-F238E27FC236}">
                <a16:creationId xmlns:a16="http://schemas.microsoft.com/office/drawing/2014/main" id="{4BA87DBC-390D-9C65-1FA0-09F3C19CB39A}"/>
              </a:ext>
            </a:extLst>
          </p:cNvPr>
          <p:cNvSpPr txBox="1">
            <a:spLocks/>
          </p:cNvSpPr>
          <p:nvPr/>
        </p:nvSpPr>
        <p:spPr>
          <a:xfrm>
            <a:off x="2702510" y="990600"/>
            <a:ext cx="1752600" cy="66894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lvl="3" indent="0" algn="ctr">
              <a:lnSpc>
                <a:spcPct val="105000"/>
              </a:lnSpc>
              <a:spcBef>
                <a:spcPts val="0"/>
              </a:spcBef>
              <a:spcAft>
                <a:spcPts val="200"/>
              </a:spcAft>
              <a:buClr>
                <a:srgbClr val="008080"/>
              </a:buClr>
              <a:buNone/>
              <a:defRPr/>
            </a:pPr>
            <a:r>
              <a:rPr lang="de-DE" sz="1600" b="1" dirty="0">
                <a:latin typeface="Calibri" pitchFamily="34" charset="0"/>
                <a:ea typeface="Kozuka Gothic Pro L" pitchFamily="34" charset="-128"/>
                <a:cs typeface="Times New Roman" pitchFamily="18" charset="0"/>
              </a:rPr>
              <a:t>National-</a:t>
            </a:r>
            <a:r>
              <a:rPr lang="de-DE" sz="1600" b="1" dirty="0" err="1">
                <a:latin typeface="Calibri" pitchFamily="34" charset="0"/>
                <a:ea typeface="Kozuka Gothic Pro L" pitchFamily="34" charset="-128"/>
                <a:cs typeface="Times New Roman" pitchFamily="18" charset="0"/>
              </a:rPr>
              <a:t>wide</a:t>
            </a:r>
            <a:endParaRPr lang="en-US" sz="1600" b="1" dirty="0">
              <a:latin typeface="Calibri" pitchFamily="34" charset="0"/>
              <a:ea typeface="Kozuka Gothic Pro L" pitchFamily="34" charset="-128"/>
              <a:cs typeface="Times New Roman" pitchFamily="18" charset="0"/>
            </a:endParaRPr>
          </a:p>
        </p:txBody>
      </p:sp>
      <p:sp>
        <p:nvSpPr>
          <p:cNvPr id="15" name="Textplatzhalter 2">
            <a:extLst>
              <a:ext uri="{FF2B5EF4-FFF2-40B4-BE49-F238E27FC236}">
                <a16:creationId xmlns:a16="http://schemas.microsoft.com/office/drawing/2014/main" id="{C49988B3-55B2-BD7A-110D-33D88068AAD5}"/>
              </a:ext>
            </a:extLst>
          </p:cNvPr>
          <p:cNvSpPr txBox="1">
            <a:spLocks/>
          </p:cNvSpPr>
          <p:nvPr/>
        </p:nvSpPr>
        <p:spPr>
          <a:xfrm>
            <a:off x="5259812" y="990600"/>
            <a:ext cx="1752600" cy="66894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lvl="3" indent="0" algn="ctr">
              <a:lnSpc>
                <a:spcPct val="105000"/>
              </a:lnSpc>
              <a:spcBef>
                <a:spcPts val="0"/>
              </a:spcBef>
              <a:spcAft>
                <a:spcPts val="200"/>
              </a:spcAft>
              <a:buClr>
                <a:srgbClr val="008080"/>
              </a:buClr>
              <a:buNone/>
              <a:defRPr/>
            </a:pPr>
            <a:r>
              <a:rPr lang="de-DE" sz="1600" b="1" dirty="0">
                <a:latin typeface="Calibri" pitchFamily="34" charset="0"/>
                <a:ea typeface="Kozuka Gothic Pro L" pitchFamily="34" charset="-128"/>
                <a:cs typeface="Times New Roman" pitchFamily="18" charset="0"/>
              </a:rPr>
              <a:t>EU-</a:t>
            </a:r>
            <a:r>
              <a:rPr lang="de-DE" sz="1600" b="1" dirty="0" err="1">
                <a:latin typeface="Calibri" pitchFamily="34" charset="0"/>
                <a:ea typeface="Kozuka Gothic Pro L" pitchFamily="34" charset="-128"/>
                <a:cs typeface="Times New Roman" pitchFamily="18" charset="0"/>
              </a:rPr>
              <a:t>wide</a:t>
            </a:r>
            <a:endParaRPr lang="en-US" sz="1600" b="1" dirty="0">
              <a:latin typeface="Calibri" pitchFamily="34" charset="0"/>
              <a:ea typeface="Kozuka Gothic Pro L" pitchFamily="34" charset="-128"/>
              <a:cs typeface="Times New Roman" pitchFamily="18" charset="0"/>
            </a:endParaRPr>
          </a:p>
        </p:txBody>
      </p:sp>
      <p:sp>
        <p:nvSpPr>
          <p:cNvPr id="16" name="Textplatzhalter 2">
            <a:extLst>
              <a:ext uri="{FF2B5EF4-FFF2-40B4-BE49-F238E27FC236}">
                <a16:creationId xmlns:a16="http://schemas.microsoft.com/office/drawing/2014/main" id="{881A2128-1178-0F1E-3934-6AB006824C69}"/>
              </a:ext>
            </a:extLst>
          </p:cNvPr>
          <p:cNvSpPr txBox="1">
            <a:spLocks/>
          </p:cNvSpPr>
          <p:nvPr/>
        </p:nvSpPr>
        <p:spPr>
          <a:xfrm>
            <a:off x="7924800" y="996904"/>
            <a:ext cx="1752600" cy="66894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3" lvl="3" indent="0" algn="ctr">
              <a:lnSpc>
                <a:spcPct val="105000"/>
              </a:lnSpc>
              <a:spcBef>
                <a:spcPts val="0"/>
              </a:spcBef>
              <a:spcAft>
                <a:spcPts val="200"/>
              </a:spcAft>
              <a:buClr>
                <a:srgbClr val="008080"/>
              </a:buClr>
              <a:buNone/>
              <a:defRPr/>
            </a:pPr>
            <a:r>
              <a:rPr lang="de-DE" sz="1600" b="1" dirty="0">
                <a:latin typeface="Calibri" pitchFamily="34" charset="0"/>
                <a:ea typeface="Kozuka Gothic Pro L" pitchFamily="34" charset="-128"/>
                <a:cs typeface="Times New Roman" pitchFamily="18" charset="0"/>
              </a:rPr>
              <a:t>World-</a:t>
            </a:r>
            <a:r>
              <a:rPr lang="de-DE" sz="1600" b="1" dirty="0" err="1">
                <a:latin typeface="Calibri" pitchFamily="34" charset="0"/>
                <a:ea typeface="Kozuka Gothic Pro L" pitchFamily="34" charset="-128"/>
                <a:cs typeface="Times New Roman" pitchFamily="18" charset="0"/>
              </a:rPr>
              <a:t>wide</a:t>
            </a:r>
            <a:endParaRPr lang="en-US" sz="1600" b="1" dirty="0">
              <a:latin typeface="Calibri" pitchFamily="34" charset="0"/>
              <a:ea typeface="Kozuka Gothic Pro L" pitchFamily="34" charset="-128"/>
              <a:cs typeface="Times New Roman" pitchFamily="18" charset="0"/>
            </a:endParaRPr>
          </a:p>
        </p:txBody>
      </p:sp>
      <p:pic>
        <p:nvPicPr>
          <p:cNvPr id="8" name="Picture 7">
            <a:extLst>
              <a:ext uri="{FF2B5EF4-FFF2-40B4-BE49-F238E27FC236}">
                <a16:creationId xmlns:a16="http://schemas.microsoft.com/office/drawing/2014/main" id="{0529710F-7EE4-F2F4-68A3-B09675CB791A}"/>
              </a:ext>
            </a:extLst>
          </p:cNvPr>
          <p:cNvPicPr>
            <a:picLocks noChangeAspect="1"/>
          </p:cNvPicPr>
          <p:nvPr/>
        </p:nvPicPr>
        <p:blipFill>
          <a:blip r:embed="rId3"/>
          <a:stretch>
            <a:fillRect/>
          </a:stretch>
        </p:blipFill>
        <p:spPr>
          <a:xfrm>
            <a:off x="2133600" y="1434118"/>
            <a:ext cx="8229600" cy="4563467"/>
          </a:xfrm>
          <a:prstGeom prst="rect">
            <a:avLst/>
          </a:prstGeom>
        </p:spPr>
      </p:pic>
      <p:sp>
        <p:nvSpPr>
          <p:cNvPr id="18" name="Slide Number Placeholder 8">
            <a:extLst>
              <a:ext uri="{FF2B5EF4-FFF2-40B4-BE49-F238E27FC236}">
                <a16:creationId xmlns:a16="http://schemas.microsoft.com/office/drawing/2014/main" id="{1D5D02B8-B3BA-4CF1-4201-192128C94B92}"/>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6</a:t>
            </a:fld>
            <a:endParaRPr lang="de-DE" dirty="0">
              <a:latin typeface="+mj-lt"/>
            </a:endParaRPr>
          </a:p>
        </p:txBody>
      </p:sp>
      <p:sp>
        <p:nvSpPr>
          <p:cNvPr id="19" name="Date Placeholder 7">
            <a:extLst>
              <a:ext uri="{FF2B5EF4-FFF2-40B4-BE49-F238E27FC236}">
                <a16:creationId xmlns:a16="http://schemas.microsoft.com/office/drawing/2014/main" id="{FD47C394-6134-7374-E2A7-3B9AAD14B2B6}"/>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Tree>
    <p:extLst>
      <p:ext uri="{BB962C8B-B14F-4D97-AF65-F5344CB8AC3E}">
        <p14:creationId xmlns:p14="http://schemas.microsoft.com/office/powerpoint/2010/main" val="6126856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96EEBB-327B-4B80-1B5C-7304839D6817}"/>
              </a:ext>
            </a:extLst>
          </p:cNvPr>
          <p:cNvPicPr>
            <a:picLocks noChangeAspect="1"/>
          </p:cNvPicPr>
          <p:nvPr/>
        </p:nvPicPr>
        <p:blipFill>
          <a:blip r:embed="rId3"/>
          <a:stretch>
            <a:fillRect/>
          </a:stretch>
        </p:blipFill>
        <p:spPr>
          <a:xfrm>
            <a:off x="0" y="1557032"/>
            <a:ext cx="6096000" cy="4592051"/>
          </a:xfrm>
          <a:prstGeom prst="rect">
            <a:avLst/>
          </a:prstGeom>
        </p:spPr>
      </p:pic>
      <p:pic>
        <p:nvPicPr>
          <p:cNvPr id="4" name="Picture 3">
            <a:extLst>
              <a:ext uri="{FF2B5EF4-FFF2-40B4-BE49-F238E27FC236}">
                <a16:creationId xmlns:a16="http://schemas.microsoft.com/office/drawing/2014/main" id="{F05BC641-DC72-20EF-8BEC-567D375147FE}"/>
              </a:ext>
            </a:extLst>
          </p:cNvPr>
          <p:cNvPicPr>
            <a:picLocks noChangeAspect="1"/>
          </p:cNvPicPr>
          <p:nvPr/>
        </p:nvPicPr>
        <p:blipFill>
          <a:blip r:embed="rId4"/>
          <a:stretch>
            <a:fillRect/>
          </a:stretch>
        </p:blipFill>
        <p:spPr>
          <a:xfrm>
            <a:off x="5795170" y="2513054"/>
            <a:ext cx="6468749" cy="3636029"/>
          </a:xfrm>
          <a:prstGeom prst="rect">
            <a:avLst/>
          </a:prstGeom>
        </p:spPr>
      </p:pic>
      <p:sp>
        <p:nvSpPr>
          <p:cNvPr id="5" name="Oval 4">
            <a:extLst>
              <a:ext uri="{FF2B5EF4-FFF2-40B4-BE49-F238E27FC236}">
                <a16:creationId xmlns:a16="http://schemas.microsoft.com/office/drawing/2014/main" id="{F785828B-0ED4-6572-D5CF-61841319415B}"/>
              </a:ext>
            </a:extLst>
          </p:cNvPr>
          <p:cNvSpPr/>
          <p:nvPr/>
        </p:nvSpPr>
        <p:spPr>
          <a:xfrm>
            <a:off x="578783" y="4018157"/>
            <a:ext cx="1250018" cy="83728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6" name="Oval 5">
            <a:extLst>
              <a:ext uri="{FF2B5EF4-FFF2-40B4-BE49-F238E27FC236}">
                <a16:creationId xmlns:a16="http://schemas.microsoft.com/office/drawing/2014/main" id="{FF93EEEB-7832-A070-B1A6-8295B3CBFF99}"/>
              </a:ext>
            </a:extLst>
          </p:cNvPr>
          <p:cNvSpPr/>
          <p:nvPr/>
        </p:nvSpPr>
        <p:spPr>
          <a:xfrm rot="3180067">
            <a:off x="10120600" y="3745891"/>
            <a:ext cx="1643865" cy="9144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Oval 6">
            <a:extLst>
              <a:ext uri="{FF2B5EF4-FFF2-40B4-BE49-F238E27FC236}">
                <a16:creationId xmlns:a16="http://schemas.microsoft.com/office/drawing/2014/main" id="{AD1A6E07-FAA6-4806-1BCD-90842B6DBA38}"/>
              </a:ext>
            </a:extLst>
          </p:cNvPr>
          <p:cNvSpPr/>
          <p:nvPr/>
        </p:nvSpPr>
        <p:spPr>
          <a:xfrm rot="17730874">
            <a:off x="6029876" y="3737370"/>
            <a:ext cx="1643865" cy="9144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Oval 1">
            <a:extLst>
              <a:ext uri="{FF2B5EF4-FFF2-40B4-BE49-F238E27FC236}">
                <a16:creationId xmlns:a16="http://schemas.microsoft.com/office/drawing/2014/main" id="{BB14E7AA-2EF0-949E-A056-B7AA0D79BBEF}"/>
              </a:ext>
            </a:extLst>
          </p:cNvPr>
          <p:cNvSpPr/>
          <p:nvPr/>
        </p:nvSpPr>
        <p:spPr>
          <a:xfrm rot="17730874">
            <a:off x="8653763" y="3644442"/>
            <a:ext cx="1643865" cy="9144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Oval 9">
            <a:extLst>
              <a:ext uri="{FF2B5EF4-FFF2-40B4-BE49-F238E27FC236}">
                <a16:creationId xmlns:a16="http://schemas.microsoft.com/office/drawing/2014/main" id="{7751D4E1-4084-8FFA-5EC9-5E11CBE17C9C}"/>
              </a:ext>
            </a:extLst>
          </p:cNvPr>
          <p:cNvSpPr/>
          <p:nvPr/>
        </p:nvSpPr>
        <p:spPr>
          <a:xfrm rot="16200000">
            <a:off x="820109" y="3483512"/>
            <a:ext cx="2754592" cy="106928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0160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6AFC718-AF26-9227-F815-64820FE0996E}"/>
              </a:ext>
            </a:extLst>
          </p:cNvPr>
          <p:cNvGrpSpPr/>
          <p:nvPr/>
        </p:nvGrpSpPr>
        <p:grpSpPr>
          <a:xfrm>
            <a:off x="1717546" y="923127"/>
            <a:ext cx="9387180" cy="5011745"/>
            <a:chOff x="1613043" y="1118182"/>
            <a:chExt cx="9387180" cy="5011745"/>
          </a:xfrm>
        </p:grpSpPr>
        <p:pic>
          <p:nvPicPr>
            <p:cNvPr id="6" name="Content Placeholder 3">
              <a:extLst>
                <a:ext uri="{FF2B5EF4-FFF2-40B4-BE49-F238E27FC236}">
                  <a16:creationId xmlns:a16="http://schemas.microsoft.com/office/drawing/2014/main" id="{B9D51CD0-62A6-377D-AF67-3E993F3E8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13043" y="1118182"/>
              <a:ext cx="9387180" cy="4258761"/>
            </a:xfrm>
            <a:prstGeom prst="rect">
              <a:avLst/>
            </a:prstGeom>
          </p:spPr>
        </p:pic>
        <p:pic>
          <p:nvPicPr>
            <p:cNvPr id="7" name="Picture 4">
              <a:extLst>
                <a:ext uri="{FF2B5EF4-FFF2-40B4-BE49-F238E27FC236}">
                  <a16:creationId xmlns:a16="http://schemas.microsoft.com/office/drawing/2014/main" id="{052DB29D-9C7E-05FD-D7E4-6C901FBC1B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3043" y="5349709"/>
              <a:ext cx="9238959" cy="7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6F5A50B7-36E2-95CD-CDEF-64BE62868B2F}"/>
              </a:ext>
            </a:extLst>
          </p:cNvPr>
          <p:cNvSpPr txBox="1"/>
          <p:nvPr/>
        </p:nvSpPr>
        <p:spPr>
          <a:xfrm>
            <a:off x="1118565" y="6211669"/>
            <a:ext cx="1058514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Source: Reinhilde Veugelers, </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Coordination for EU competitiveness</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presentation in The Hague, 11 October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05173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5659ED-B677-08D8-2610-37C48405F078}"/>
              </a:ext>
            </a:extLst>
          </p:cNvPr>
          <p:cNvGrpSpPr/>
          <p:nvPr/>
        </p:nvGrpSpPr>
        <p:grpSpPr>
          <a:xfrm>
            <a:off x="3962400" y="1550260"/>
            <a:ext cx="8229600" cy="2176690"/>
            <a:chOff x="1304818" y="2205237"/>
            <a:chExt cx="9055841" cy="2447525"/>
          </a:xfrm>
        </p:grpSpPr>
        <p:pic>
          <p:nvPicPr>
            <p:cNvPr id="3" name="Picture 2">
              <a:extLst>
                <a:ext uri="{FF2B5EF4-FFF2-40B4-BE49-F238E27FC236}">
                  <a16:creationId xmlns:a16="http://schemas.microsoft.com/office/drawing/2014/main" id="{0C5B808E-ED0E-E37E-096A-B7083686A47E}"/>
                </a:ext>
              </a:extLst>
            </p:cNvPr>
            <p:cNvPicPr>
              <a:picLocks noChangeAspect="1"/>
            </p:cNvPicPr>
            <p:nvPr/>
          </p:nvPicPr>
          <p:blipFill>
            <a:blip r:embed="rId3"/>
            <a:stretch>
              <a:fillRect/>
            </a:stretch>
          </p:blipFill>
          <p:spPr>
            <a:xfrm>
              <a:off x="1304818" y="2205237"/>
              <a:ext cx="9055841" cy="2447525"/>
            </a:xfrm>
            <a:prstGeom prst="rect">
              <a:avLst/>
            </a:prstGeom>
          </p:spPr>
        </p:pic>
        <p:sp>
          <p:nvSpPr>
            <p:cNvPr id="4" name="Oval 3">
              <a:extLst>
                <a:ext uri="{FF2B5EF4-FFF2-40B4-BE49-F238E27FC236}">
                  <a16:creationId xmlns:a16="http://schemas.microsoft.com/office/drawing/2014/main" id="{A4EBEED2-F87E-D68B-8AD8-2DC7EEE7EC85}"/>
                </a:ext>
              </a:extLst>
            </p:cNvPr>
            <p:cNvSpPr/>
            <p:nvPr/>
          </p:nvSpPr>
          <p:spPr>
            <a:xfrm>
              <a:off x="1490969" y="2332233"/>
              <a:ext cx="3122127" cy="56507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 name="Oval 4">
              <a:extLst>
                <a:ext uri="{FF2B5EF4-FFF2-40B4-BE49-F238E27FC236}">
                  <a16:creationId xmlns:a16="http://schemas.microsoft.com/office/drawing/2014/main" id="{51780A68-1BA9-2536-67F1-4624AE26EB9D}"/>
                </a:ext>
              </a:extLst>
            </p:cNvPr>
            <p:cNvSpPr/>
            <p:nvPr/>
          </p:nvSpPr>
          <p:spPr>
            <a:xfrm>
              <a:off x="3268398" y="3492497"/>
              <a:ext cx="3009111" cy="647988"/>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Times New Roman"/>
                <a:ea typeface="+mn-ea"/>
                <a:cs typeface="+mn-cs"/>
              </a:endParaRPr>
            </a:p>
          </p:txBody>
        </p:sp>
      </p:grpSp>
      <p:pic>
        <p:nvPicPr>
          <p:cNvPr id="8" name="Picture 7">
            <a:extLst>
              <a:ext uri="{FF2B5EF4-FFF2-40B4-BE49-F238E27FC236}">
                <a16:creationId xmlns:a16="http://schemas.microsoft.com/office/drawing/2014/main" id="{91A65C1C-5B1A-1FDA-4314-5214A45DB972}"/>
              </a:ext>
            </a:extLst>
          </p:cNvPr>
          <p:cNvPicPr>
            <a:picLocks noChangeAspect="1"/>
          </p:cNvPicPr>
          <p:nvPr/>
        </p:nvPicPr>
        <p:blipFill>
          <a:blip r:embed="rId4"/>
          <a:stretch>
            <a:fillRect/>
          </a:stretch>
        </p:blipFill>
        <p:spPr>
          <a:xfrm>
            <a:off x="135193" y="1365253"/>
            <a:ext cx="3802045" cy="53692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6681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6215C-BE66-6188-1D5C-1FE75E82EE64}"/>
              </a:ext>
            </a:extLst>
          </p:cNvPr>
          <p:cNvPicPr>
            <a:picLocks noChangeAspect="1"/>
          </p:cNvPicPr>
          <p:nvPr/>
        </p:nvPicPr>
        <p:blipFill>
          <a:blip r:embed="rId3"/>
          <a:stretch>
            <a:fillRect/>
          </a:stretch>
        </p:blipFill>
        <p:spPr>
          <a:xfrm>
            <a:off x="2200447" y="1270239"/>
            <a:ext cx="7791105" cy="5026158"/>
          </a:xfrm>
          <a:prstGeom prst="rect">
            <a:avLst/>
          </a:prstGeom>
        </p:spPr>
      </p:pic>
    </p:spTree>
    <p:extLst>
      <p:ext uri="{BB962C8B-B14F-4D97-AF65-F5344CB8AC3E}">
        <p14:creationId xmlns:p14="http://schemas.microsoft.com/office/powerpoint/2010/main" val="2797488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7F7D2-068C-3CAB-A8FC-CF2052C761AB}"/>
              </a:ext>
            </a:extLst>
          </p:cNvPr>
          <p:cNvPicPr>
            <a:picLocks noChangeAspect="1"/>
          </p:cNvPicPr>
          <p:nvPr/>
        </p:nvPicPr>
        <p:blipFill rotWithShape="1">
          <a:blip r:embed="rId3"/>
          <a:srcRect l="1393" t="10286" r="1393" b="5144"/>
          <a:stretch/>
        </p:blipFill>
        <p:spPr>
          <a:xfrm>
            <a:off x="0" y="840754"/>
            <a:ext cx="12296503" cy="6017246"/>
          </a:xfrm>
          <a:prstGeom prst="rect">
            <a:avLst/>
          </a:prstGeom>
        </p:spPr>
      </p:pic>
      <p:sp>
        <p:nvSpPr>
          <p:cNvPr id="4" name="Oval 3">
            <a:extLst>
              <a:ext uri="{FF2B5EF4-FFF2-40B4-BE49-F238E27FC236}">
                <a16:creationId xmlns:a16="http://schemas.microsoft.com/office/drawing/2014/main" id="{E8FE24C4-3B7E-78E7-7200-EDD9B2521F83}"/>
              </a:ext>
            </a:extLst>
          </p:cNvPr>
          <p:cNvSpPr/>
          <p:nvPr/>
        </p:nvSpPr>
        <p:spPr>
          <a:xfrm>
            <a:off x="195111" y="2852716"/>
            <a:ext cx="5147597" cy="576284"/>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690CD7AA-672C-D41C-CD95-CF4F98E6B50D}"/>
              </a:ext>
            </a:extLst>
          </p:cNvPr>
          <p:cNvPicPr>
            <a:picLocks noChangeAspect="1"/>
          </p:cNvPicPr>
          <p:nvPr/>
        </p:nvPicPr>
        <p:blipFill rotWithShape="1">
          <a:blip r:embed="rId4"/>
          <a:srcRect t="33442" r="39421"/>
          <a:stretch/>
        </p:blipFill>
        <p:spPr>
          <a:xfrm>
            <a:off x="7904760" y="1687615"/>
            <a:ext cx="3838750" cy="3482770"/>
          </a:xfrm>
          <a:prstGeom prst="rect">
            <a:avLst/>
          </a:prstGeom>
        </p:spPr>
      </p:pic>
    </p:spTree>
    <p:extLst>
      <p:ext uri="{BB962C8B-B14F-4D97-AF65-F5344CB8AC3E}">
        <p14:creationId xmlns:p14="http://schemas.microsoft.com/office/powerpoint/2010/main" val="124735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9B2FF-B0E6-8F6E-7B20-7288B325F0DF}"/>
              </a:ext>
            </a:extLst>
          </p:cNvPr>
          <p:cNvPicPr>
            <a:picLocks noChangeAspect="1"/>
          </p:cNvPicPr>
          <p:nvPr/>
        </p:nvPicPr>
        <p:blipFill>
          <a:blip r:embed="rId3"/>
          <a:stretch>
            <a:fillRect/>
          </a:stretch>
        </p:blipFill>
        <p:spPr>
          <a:xfrm>
            <a:off x="6275300" y="1484757"/>
            <a:ext cx="4511350" cy="3883349"/>
          </a:xfrm>
          <a:prstGeom prst="rect">
            <a:avLst/>
          </a:prstGeom>
        </p:spPr>
      </p:pic>
      <p:sp>
        <p:nvSpPr>
          <p:cNvPr id="7" name="Oval 6">
            <a:extLst>
              <a:ext uri="{FF2B5EF4-FFF2-40B4-BE49-F238E27FC236}">
                <a16:creationId xmlns:a16="http://schemas.microsoft.com/office/drawing/2014/main" id="{26738CF9-F6ED-6A01-D610-A99C717BC92A}"/>
              </a:ext>
            </a:extLst>
          </p:cNvPr>
          <p:cNvSpPr/>
          <p:nvPr/>
        </p:nvSpPr>
        <p:spPr>
          <a:xfrm>
            <a:off x="6347220" y="2825394"/>
            <a:ext cx="2685917" cy="59590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9" name="Picture 8">
            <a:extLst>
              <a:ext uri="{FF2B5EF4-FFF2-40B4-BE49-F238E27FC236}">
                <a16:creationId xmlns:a16="http://schemas.microsoft.com/office/drawing/2014/main" id="{9A0711A6-295D-92C7-AF6A-F2707A616E72}"/>
              </a:ext>
            </a:extLst>
          </p:cNvPr>
          <p:cNvPicPr>
            <a:picLocks noChangeAspect="1"/>
          </p:cNvPicPr>
          <p:nvPr/>
        </p:nvPicPr>
        <p:blipFill>
          <a:blip r:embed="rId4"/>
          <a:stretch>
            <a:fillRect/>
          </a:stretch>
        </p:blipFill>
        <p:spPr>
          <a:xfrm>
            <a:off x="587283" y="685597"/>
            <a:ext cx="4807645" cy="60670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6227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CADF82-1FC4-45C9-90BD-6130770B7CBA}"/>
              </a:ext>
            </a:extLst>
          </p:cNvPr>
          <p:cNvGrpSpPr/>
          <p:nvPr/>
        </p:nvGrpSpPr>
        <p:grpSpPr>
          <a:xfrm>
            <a:off x="1344532" y="2634540"/>
            <a:ext cx="9502934" cy="3848143"/>
            <a:chOff x="2018506" y="1860326"/>
            <a:chExt cx="8154988" cy="3137347"/>
          </a:xfrm>
        </p:grpSpPr>
        <p:pic>
          <p:nvPicPr>
            <p:cNvPr id="3" name="Picture 2">
              <a:extLst>
                <a:ext uri="{FF2B5EF4-FFF2-40B4-BE49-F238E27FC236}">
                  <a16:creationId xmlns:a16="http://schemas.microsoft.com/office/drawing/2014/main" id="{3BF94C8F-8800-CA9A-6CE3-A2B7B41F3243}"/>
                </a:ext>
              </a:extLst>
            </p:cNvPr>
            <p:cNvPicPr>
              <a:picLocks noChangeAspect="1"/>
            </p:cNvPicPr>
            <p:nvPr/>
          </p:nvPicPr>
          <p:blipFill>
            <a:blip r:embed="rId3"/>
            <a:stretch>
              <a:fillRect/>
            </a:stretch>
          </p:blipFill>
          <p:spPr>
            <a:xfrm>
              <a:off x="2018506" y="1860326"/>
              <a:ext cx="8154988" cy="3137347"/>
            </a:xfrm>
            <a:prstGeom prst="rect">
              <a:avLst/>
            </a:prstGeom>
          </p:spPr>
        </p:pic>
        <p:sp>
          <p:nvSpPr>
            <p:cNvPr id="4" name="Oval 3">
              <a:extLst>
                <a:ext uri="{FF2B5EF4-FFF2-40B4-BE49-F238E27FC236}">
                  <a16:creationId xmlns:a16="http://schemas.microsoft.com/office/drawing/2014/main" id="{D81A757B-8890-63D0-1929-6D66437CF5F0}"/>
                </a:ext>
              </a:extLst>
            </p:cNvPr>
            <p:cNvSpPr/>
            <p:nvPr/>
          </p:nvSpPr>
          <p:spPr>
            <a:xfrm>
              <a:off x="2222902" y="3121714"/>
              <a:ext cx="1019094" cy="38342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grpSp>
      <p:pic>
        <p:nvPicPr>
          <p:cNvPr id="8" name="Picture 7">
            <a:extLst>
              <a:ext uri="{FF2B5EF4-FFF2-40B4-BE49-F238E27FC236}">
                <a16:creationId xmlns:a16="http://schemas.microsoft.com/office/drawing/2014/main" id="{1E416C16-2B19-0055-561C-2B3908CD17BB}"/>
              </a:ext>
            </a:extLst>
          </p:cNvPr>
          <p:cNvPicPr>
            <a:picLocks noChangeAspect="1"/>
          </p:cNvPicPr>
          <p:nvPr/>
        </p:nvPicPr>
        <p:blipFill>
          <a:blip r:embed="rId4"/>
          <a:stretch>
            <a:fillRect/>
          </a:stretch>
        </p:blipFill>
        <p:spPr>
          <a:xfrm>
            <a:off x="4673135" y="259330"/>
            <a:ext cx="7436760" cy="2375210"/>
          </a:xfrm>
          <a:prstGeom prst="rect">
            <a:avLst/>
          </a:prstGeom>
        </p:spPr>
      </p:pic>
    </p:spTree>
    <p:extLst>
      <p:ext uri="{BB962C8B-B14F-4D97-AF65-F5344CB8AC3E}">
        <p14:creationId xmlns:p14="http://schemas.microsoft.com/office/powerpoint/2010/main" val="1535730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C7B05C-7E09-F553-FAE9-07D3983BBFE6}"/>
              </a:ext>
            </a:extLst>
          </p:cNvPr>
          <p:cNvPicPr>
            <a:picLocks noChangeAspect="1"/>
          </p:cNvPicPr>
          <p:nvPr/>
        </p:nvPicPr>
        <p:blipFill>
          <a:blip r:embed="rId3"/>
          <a:stretch>
            <a:fillRect/>
          </a:stretch>
        </p:blipFill>
        <p:spPr>
          <a:xfrm>
            <a:off x="4153064" y="2423908"/>
            <a:ext cx="7635311" cy="2171381"/>
          </a:xfrm>
          <a:prstGeom prst="rect">
            <a:avLst/>
          </a:prstGeom>
        </p:spPr>
      </p:pic>
      <p:pic>
        <p:nvPicPr>
          <p:cNvPr id="15" name="Picture 14">
            <a:extLst>
              <a:ext uri="{FF2B5EF4-FFF2-40B4-BE49-F238E27FC236}">
                <a16:creationId xmlns:a16="http://schemas.microsoft.com/office/drawing/2014/main" id="{6349A373-1C67-8A21-7DE9-605D5B92F32B}"/>
              </a:ext>
            </a:extLst>
          </p:cNvPr>
          <p:cNvPicPr>
            <a:picLocks noChangeAspect="1"/>
          </p:cNvPicPr>
          <p:nvPr/>
        </p:nvPicPr>
        <p:blipFill>
          <a:blip r:embed="rId4"/>
          <a:stretch>
            <a:fillRect/>
          </a:stretch>
        </p:blipFill>
        <p:spPr>
          <a:xfrm>
            <a:off x="403625" y="1282389"/>
            <a:ext cx="3555058" cy="5030847"/>
          </a:xfrm>
          <a:prstGeom prst="rect">
            <a:avLst/>
          </a:prstGeom>
          <a:effectLst>
            <a:outerShdw blurRad="50800" dist="38100" dir="2700000" algn="tl" rotWithShape="0">
              <a:prstClr val="black">
                <a:alpha val="40000"/>
              </a:prstClr>
            </a:outerShdw>
          </a:effectLst>
        </p:spPr>
      </p:pic>
      <p:sp>
        <p:nvSpPr>
          <p:cNvPr id="16" name="Oval 15">
            <a:extLst>
              <a:ext uri="{FF2B5EF4-FFF2-40B4-BE49-F238E27FC236}">
                <a16:creationId xmlns:a16="http://schemas.microsoft.com/office/drawing/2014/main" id="{80BA7DC5-B47D-8E3B-DA77-84A47B05B217}"/>
              </a:ext>
            </a:extLst>
          </p:cNvPr>
          <p:cNvSpPr/>
          <p:nvPr/>
        </p:nvSpPr>
        <p:spPr>
          <a:xfrm>
            <a:off x="7376948" y="3657600"/>
            <a:ext cx="1187541" cy="47028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833720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3DBBAA-3B71-1A64-DFB4-2A8EBF573CDA}"/>
              </a:ext>
            </a:extLst>
          </p:cNvPr>
          <p:cNvGrpSpPr/>
          <p:nvPr/>
        </p:nvGrpSpPr>
        <p:grpSpPr>
          <a:xfrm>
            <a:off x="1298482" y="2615573"/>
            <a:ext cx="9595035" cy="2822158"/>
            <a:chOff x="1298482" y="1823836"/>
            <a:chExt cx="9595035" cy="2822158"/>
          </a:xfrm>
        </p:grpSpPr>
        <p:pic>
          <p:nvPicPr>
            <p:cNvPr id="3" name="Picture 2">
              <a:extLst>
                <a:ext uri="{FF2B5EF4-FFF2-40B4-BE49-F238E27FC236}">
                  <a16:creationId xmlns:a16="http://schemas.microsoft.com/office/drawing/2014/main" id="{196D11FC-6DD0-9C17-8F3C-B1FC25BA0A68}"/>
                </a:ext>
              </a:extLst>
            </p:cNvPr>
            <p:cNvPicPr>
              <a:picLocks noChangeAspect="1"/>
            </p:cNvPicPr>
            <p:nvPr/>
          </p:nvPicPr>
          <p:blipFill rotWithShape="1">
            <a:blip r:embed="rId3"/>
            <a:srcRect b="51760"/>
            <a:stretch/>
          </p:blipFill>
          <p:spPr>
            <a:xfrm>
              <a:off x="1298482" y="1823836"/>
              <a:ext cx="9595035" cy="1185840"/>
            </a:xfrm>
            <a:prstGeom prst="rect">
              <a:avLst/>
            </a:prstGeom>
          </p:spPr>
        </p:pic>
        <p:pic>
          <p:nvPicPr>
            <p:cNvPr id="5" name="Picture 4">
              <a:extLst>
                <a:ext uri="{FF2B5EF4-FFF2-40B4-BE49-F238E27FC236}">
                  <a16:creationId xmlns:a16="http://schemas.microsoft.com/office/drawing/2014/main" id="{E7A3C20C-CAF3-52C6-CC9D-F7F5E457E0DF}"/>
                </a:ext>
              </a:extLst>
            </p:cNvPr>
            <p:cNvPicPr>
              <a:picLocks noChangeAspect="1"/>
            </p:cNvPicPr>
            <p:nvPr/>
          </p:nvPicPr>
          <p:blipFill>
            <a:blip r:embed="rId4"/>
            <a:stretch>
              <a:fillRect/>
            </a:stretch>
          </p:blipFill>
          <p:spPr>
            <a:xfrm>
              <a:off x="1613647" y="3480945"/>
              <a:ext cx="9279870" cy="1165049"/>
            </a:xfrm>
            <a:prstGeom prst="rect">
              <a:avLst/>
            </a:prstGeom>
          </p:spPr>
        </p:pic>
        <p:sp>
          <p:nvSpPr>
            <p:cNvPr id="6" name="Oval 5">
              <a:extLst>
                <a:ext uri="{FF2B5EF4-FFF2-40B4-BE49-F238E27FC236}">
                  <a16:creationId xmlns:a16="http://schemas.microsoft.com/office/drawing/2014/main" id="{99CC07E9-4696-CE05-2E1A-4A0A2D82039E}"/>
                </a:ext>
              </a:extLst>
            </p:cNvPr>
            <p:cNvSpPr/>
            <p:nvPr/>
          </p:nvSpPr>
          <p:spPr>
            <a:xfrm>
              <a:off x="5843239" y="3635849"/>
              <a:ext cx="3676187" cy="50567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grpSp>
      <p:pic>
        <p:nvPicPr>
          <p:cNvPr id="10" name="Picture 9">
            <a:extLst>
              <a:ext uri="{FF2B5EF4-FFF2-40B4-BE49-F238E27FC236}">
                <a16:creationId xmlns:a16="http://schemas.microsoft.com/office/drawing/2014/main" id="{3849E47B-630E-0731-B5EF-A0383C6B213F}"/>
              </a:ext>
            </a:extLst>
          </p:cNvPr>
          <p:cNvPicPr>
            <a:picLocks noChangeAspect="1"/>
          </p:cNvPicPr>
          <p:nvPr/>
        </p:nvPicPr>
        <p:blipFill>
          <a:blip r:embed="rId5"/>
          <a:stretch>
            <a:fillRect/>
          </a:stretch>
        </p:blipFill>
        <p:spPr>
          <a:xfrm>
            <a:off x="4438057" y="62409"/>
            <a:ext cx="7753943" cy="2002042"/>
          </a:xfrm>
          <a:prstGeom prst="rect">
            <a:avLst/>
          </a:prstGeom>
        </p:spPr>
      </p:pic>
    </p:spTree>
    <p:extLst>
      <p:ext uri="{BB962C8B-B14F-4D97-AF65-F5344CB8AC3E}">
        <p14:creationId xmlns:p14="http://schemas.microsoft.com/office/powerpoint/2010/main" val="37743411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15E81-8C01-0B0C-9EDF-9C3E9C7AEAFB}"/>
              </a:ext>
            </a:extLst>
          </p:cNvPr>
          <p:cNvPicPr>
            <a:picLocks noChangeAspect="1"/>
          </p:cNvPicPr>
          <p:nvPr/>
        </p:nvPicPr>
        <p:blipFill rotWithShape="1">
          <a:blip r:embed="rId3"/>
          <a:srcRect l="13636" t="9848" r="12323" b="7197"/>
          <a:stretch/>
        </p:blipFill>
        <p:spPr>
          <a:xfrm>
            <a:off x="158356" y="0"/>
            <a:ext cx="10881984" cy="6858000"/>
          </a:xfrm>
          <a:prstGeom prst="rect">
            <a:avLst/>
          </a:prstGeom>
        </p:spPr>
      </p:pic>
      <p:sp>
        <p:nvSpPr>
          <p:cNvPr id="4" name="Oval 3">
            <a:extLst>
              <a:ext uri="{FF2B5EF4-FFF2-40B4-BE49-F238E27FC236}">
                <a16:creationId xmlns:a16="http://schemas.microsoft.com/office/drawing/2014/main" id="{101B3CC6-BC58-8323-2314-48B9ED9DE71D}"/>
              </a:ext>
            </a:extLst>
          </p:cNvPr>
          <p:cNvSpPr/>
          <p:nvPr/>
        </p:nvSpPr>
        <p:spPr>
          <a:xfrm>
            <a:off x="1151660" y="5052830"/>
            <a:ext cx="1200859" cy="56507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845335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09600" y="387884"/>
            <a:ext cx="7467600" cy="442800"/>
          </a:xfrm>
        </p:spPr>
        <p:txBody>
          <a:bodyPr/>
          <a:lstStyle/>
          <a:p>
            <a:r>
              <a:rPr lang="en-US" sz="2400" dirty="0">
                <a:solidFill>
                  <a:srgbClr val="008080"/>
                </a:solidFill>
                <a:latin typeface="Calibri" pitchFamily="34" charset="0"/>
              </a:rPr>
              <a:t>Concentration in mobile telecoms increases prices and reduces investment</a:t>
            </a:r>
          </a:p>
        </p:txBody>
      </p:sp>
      <p:sp>
        <p:nvSpPr>
          <p:cNvPr id="18" name="Slide Number Placeholder 8">
            <a:extLst>
              <a:ext uri="{FF2B5EF4-FFF2-40B4-BE49-F238E27FC236}">
                <a16:creationId xmlns:a16="http://schemas.microsoft.com/office/drawing/2014/main" id="{B5E96E2C-6A52-7BAD-531B-D6F882793773}"/>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7</a:t>
            </a:fld>
            <a:endParaRPr lang="de-DE" dirty="0">
              <a:latin typeface="+mj-lt"/>
            </a:endParaRPr>
          </a:p>
        </p:txBody>
      </p:sp>
      <p:sp>
        <p:nvSpPr>
          <p:cNvPr id="19" name="Date Placeholder 7">
            <a:extLst>
              <a:ext uri="{FF2B5EF4-FFF2-40B4-BE49-F238E27FC236}">
                <a16:creationId xmlns:a16="http://schemas.microsoft.com/office/drawing/2014/main" id="{3877A34D-BE80-10C2-2D00-53FC7ED66054}"/>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23" name="Picture 22">
            <a:extLst>
              <a:ext uri="{FF2B5EF4-FFF2-40B4-BE49-F238E27FC236}">
                <a16:creationId xmlns:a16="http://schemas.microsoft.com/office/drawing/2014/main" id="{829D317C-9A8A-D56F-E0FA-49F3CF73B200}"/>
              </a:ext>
            </a:extLst>
          </p:cNvPr>
          <p:cNvPicPr>
            <a:picLocks noChangeAspect="1"/>
          </p:cNvPicPr>
          <p:nvPr/>
        </p:nvPicPr>
        <p:blipFill>
          <a:blip r:embed="rId3"/>
          <a:stretch>
            <a:fillRect/>
          </a:stretch>
        </p:blipFill>
        <p:spPr>
          <a:xfrm>
            <a:off x="643105" y="1157345"/>
            <a:ext cx="5702665" cy="2731878"/>
          </a:xfrm>
          <a:prstGeom prst="rect">
            <a:avLst/>
          </a:prstGeom>
        </p:spPr>
      </p:pic>
      <p:sp>
        <p:nvSpPr>
          <p:cNvPr id="24" name="TextBox 23">
            <a:extLst>
              <a:ext uri="{FF2B5EF4-FFF2-40B4-BE49-F238E27FC236}">
                <a16:creationId xmlns:a16="http://schemas.microsoft.com/office/drawing/2014/main" id="{B7069517-2544-7DE1-93AB-E29D968814E6}"/>
              </a:ext>
            </a:extLst>
          </p:cNvPr>
          <p:cNvSpPr txBox="1"/>
          <p:nvPr/>
        </p:nvSpPr>
        <p:spPr>
          <a:xfrm>
            <a:off x="2209800" y="6016823"/>
            <a:ext cx="2569276"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LEAR et al. (2024)</a:t>
            </a:r>
          </a:p>
        </p:txBody>
      </p:sp>
      <p:sp>
        <p:nvSpPr>
          <p:cNvPr id="25" name="Textplatzhalter 2">
            <a:extLst>
              <a:ext uri="{FF2B5EF4-FFF2-40B4-BE49-F238E27FC236}">
                <a16:creationId xmlns:a16="http://schemas.microsoft.com/office/drawing/2014/main" id="{A9627238-8739-E7E5-B34E-F551FD96E40C}"/>
              </a:ext>
            </a:extLst>
          </p:cNvPr>
          <p:cNvSpPr txBox="1">
            <a:spLocks/>
          </p:cNvSpPr>
          <p:nvPr/>
        </p:nvSpPr>
        <p:spPr>
          <a:xfrm>
            <a:off x="6514526" y="1185144"/>
            <a:ext cx="5184241" cy="33528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lvl="2" indent="0" algn="just">
              <a:lnSpc>
                <a:spcPct val="105000"/>
              </a:lnSpc>
              <a:spcBef>
                <a:spcPts val="0"/>
              </a:spcBef>
              <a:spcAft>
                <a:spcPts val="600"/>
              </a:spcAft>
              <a:buClr>
                <a:srgbClr val="008080"/>
              </a:buClr>
              <a:buNone/>
              <a:defRPr/>
            </a:pPr>
            <a:r>
              <a:rPr lang="en-US" sz="2000" dirty="0">
                <a:latin typeface="Calibri" pitchFamily="34" charset="0"/>
                <a:ea typeface="Kozuka Gothic Pro L" pitchFamily="34" charset="-128"/>
                <a:cs typeface="Times New Roman" pitchFamily="18" charset="0"/>
              </a:rPr>
              <a:t>Regression analysis suggests that </a:t>
            </a:r>
            <a:r>
              <a:rPr lang="en-US" sz="2000" b="1" dirty="0">
                <a:solidFill>
                  <a:schemeClr val="accent1"/>
                </a:solidFill>
                <a:latin typeface="Calibri" pitchFamily="34" charset="0"/>
                <a:ea typeface="Kozuka Gothic Pro L" pitchFamily="34" charset="-128"/>
                <a:cs typeface="Times New Roman" pitchFamily="18" charset="0"/>
              </a:rPr>
              <a:t>one additional mobile network operator (MNO)</a:t>
            </a:r>
            <a:r>
              <a:rPr lang="en-US" sz="2000" dirty="0">
                <a:latin typeface="Calibri" pitchFamily="34" charset="0"/>
                <a:ea typeface="Kozuka Gothic Pro L" pitchFamily="34" charset="-128"/>
                <a:cs typeface="Times New Roman" pitchFamily="18" charset="0"/>
              </a:rPr>
              <a:t> is associated with </a:t>
            </a:r>
          </a:p>
          <a:p>
            <a:pPr marL="180975" lvl="2" indent="0" algn="just">
              <a:lnSpc>
                <a:spcPct val="105000"/>
              </a:lnSpc>
              <a:spcBef>
                <a:spcPts val="0"/>
              </a:spcBef>
              <a:spcAft>
                <a:spcPts val="600"/>
              </a:spcAft>
              <a:buClr>
                <a:srgbClr val="008080"/>
              </a:buClr>
              <a:buNone/>
              <a:defRPr/>
            </a:pPr>
            <a:endParaRPr lang="en-US" sz="2000" dirty="0">
              <a:latin typeface="Calibri" pitchFamily="34" charset="0"/>
              <a:ea typeface="Kozuka Gothic Pro L" pitchFamily="34" charset="-128"/>
              <a:cs typeface="Times New Roman" pitchFamily="18" charset="0"/>
            </a:endParaRPr>
          </a:p>
          <a:p>
            <a:pPr marL="466725" lvl="2" indent="-285750" algn="just">
              <a:lnSpc>
                <a:spcPct val="105000"/>
              </a:lnSpc>
              <a:spcBef>
                <a:spcPts val="0"/>
              </a:spcBef>
              <a:spcAft>
                <a:spcPts val="600"/>
              </a:spcAft>
              <a:buClr>
                <a:srgbClr val="008080"/>
              </a:buClr>
              <a:buFont typeface="Symbol" panose="05050102010706020507" pitchFamily="18" charset="2"/>
              <a:buChar char="-"/>
              <a:defRPr/>
            </a:pPr>
            <a:r>
              <a:rPr lang="en-US" sz="2000" b="1" dirty="0">
                <a:solidFill>
                  <a:schemeClr val="accent1"/>
                </a:solidFill>
                <a:latin typeface="Calibri" pitchFamily="34" charset="0"/>
                <a:ea typeface="Kozuka Gothic Pro L" pitchFamily="34" charset="-128"/>
                <a:cs typeface="Times New Roman" pitchFamily="18" charset="0"/>
              </a:rPr>
              <a:t>7% reduction in ARPU (9% w</a:t>
            </a:r>
            <a:r>
              <a:rPr lang="en-US" sz="2000" dirty="0">
                <a:latin typeface="Calibri" pitchFamily="34" charset="0"/>
                <a:ea typeface="Kozuka Gothic Pro L" pitchFamily="34" charset="-128"/>
                <a:cs typeface="Times New Roman" pitchFamily="18" charset="0"/>
              </a:rPr>
              <a:t>hen only focusing on </a:t>
            </a:r>
            <a:r>
              <a:rPr lang="en-US" sz="2000" b="1" dirty="0">
                <a:solidFill>
                  <a:schemeClr val="accent1"/>
                </a:solidFill>
                <a:latin typeface="Calibri" pitchFamily="34" charset="0"/>
                <a:ea typeface="Kozuka Gothic Pro L" pitchFamily="34" charset="-128"/>
                <a:cs typeface="Times New Roman" pitchFamily="18" charset="0"/>
              </a:rPr>
              <a:t>Europe)</a:t>
            </a:r>
            <a:endParaRPr lang="en-US" sz="1800" b="1" dirty="0">
              <a:solidFill>
                <a:schemeClr val="accent1"/>
              </a:solidFill>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600"/>
              </a:spcAft>
              <a:buClr>
                <a:srgbClr val="008080"/>
              </a:buClr>
              <a:buNone/>
              <a:defRPr/>
            </a:pPr>
            <a:endParaRPr lang="de-DE" sz="1800" dirty="0">
              <a:latin typeface="Calibri" pitchFamily="34" charset="0"/>
              <a:ea typeface="Kozuka Gothic Pro L" pitchFamily="34" charset="-128"/>
              <a:cs typeface="Times New Roman" pitchFamily="18" charset="0"/>
            </a:endParaRPr>
          </a:p>
        </p:txBody>
      </p:sp>
      <p:pic>
        <p:nvPicPr>
          <p:cNvPr id="3" name="Picture 2">
            <a:extLst>
              <a:ext uri="{FF2B5EF4-FFF2-40B4-BE49-F238E27FC236}">
                <a16:creationId xmlns:a16="http://schemas.microsoft.com/office/drawing/2014/main" id="{1BCA226B-20FA-9B6E-DD70-6BEE4A403D96}"/>
              </a:ext>
            </a:extLst>
          </p:cNvPr>
          <p:cNvPicPr>
            <a:picLocks noChangeAspect="1"/>
          </p:cNvPicPr>
          <p:nvPr/>
        </p:nvPicPr>
        <p:blipFill>
          <a:blip r:embed="rId4"/>
          <a:stretch>
            <a:fillRect/>
          </a:stretch>
        </p:blipFill>
        <p:spPr>
          <a:xfrm>
            <a:off x="757790" y="3834474"/>
            <a:ext cx="5664644" cy="2286271"/>
          </a:xfrm>
          <a:prstGeom prst="rect">
            <a:avLst/>
          </a:prstGeom>
        </p:spPr>
      </p:pic>
      <p:sp>
        <p:nvSpPr>
          <p:cNvPr id="4" name="Textplatzhalter 2">
            <a:extLst>
              <a:ext uri="{FF2B5EF4-FFF2-40B4-BE49-F238E27FC236}">
                <a16:creationId xmlns:a16="http://schemas.microsoft.com/office/drawing/2014/main" id="{2EEE2944-95BE-40DC-8E7A-CEE60AEBAE31}"/>
              </a:ext>
            </a:extLst>
          </p:cNvPr>
          <p:cNvSpPr txBox="1">
            <a:spLocks/>
          </p:cNvSpPr>
          <p:nvPr/>
        </p:nvSpPr>
        <p:spPr>
          <a:xfrm>
            <a:off x="6506812" y="3301209"/>
            <a:ext cx="5184241" cy="3352800"/>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lvl="2" indent="0" algn="just">
              <a:lnSpc>
                <a:spcPct val="105000"/>
              </a:lnSpc>
              <a:spcBef>
                <a:spcPts val="0"/>
              </a:spcBef>
              <a:spcAft>
                <a:spcPts val="600"/>
              </a:spcAft>
              <a:buClr>
                <a:srgbClr val="008080"/>
              </a:buClr>
              <a:buNone/>
              <a:defRPr/>
            </a:pPr>
            <a:endParaRPr lang="en-US" sz="2000" dirty="0">
              <a:latin typeface="Calibri" pitchFamily="34" charset="0"/>
              <a:ea typeface="Kozuka Gothic Pro L" pitchFamily="34" charset="-128"/>
              <a:cs typeface="Times New Roman" pitchFamily="18" charset="0"/>
            </a:endParaRPr>
          </a:p>
          <a:p>
            <a:pPr marL="466725" lvl="2" indent="-285750" algn="just">
              <a:lnSpc>
                <a:spcPct val="105000"/>
              </a:lnSpc>
              <a:spcBef>
                <a:spcPts val="0"/>
              </a:spcBef>
              <a:spcAft>
                <a:spcPts val="600"/>
              </a:spcAft>
              <a:buClr>
                <a:srgbClr val="008080"/>
              </a:buClr>
              <a:buFont typeface="Symbol" panose="05050102010706020507" pitchFamily="18" charset="2"/>
              <a:buChar char="-"/>
              <a:defRPr/>
            </a:pPr>
            <a:r>
              <a:rPr lang="en-US" sz="2000" b="1" dirty="0">
                <a:solidFill>
                  <a:schemeClr val="accent1"/>
                </a:solidFill>
                <a:latin typeface="Calibri" pitchFamily="34" charset="0"/>
                <a:ea typeface="Kozuka Gothic Pro L" pitchFamily="34" charset="-128"/>
                <a:cs typeface="Times New Roman" pitchFamily="18" charset="0"/>
              </a:rPr>
              <a:t>9% higher aggregate investment</a:t>
            </a:r>
          </a:p>
          <a:p>
            <a:pPr marL="180975" lvl="2" indent="0" algn="just">
              <a:lnSpc>
                <a:spcPct val="105000"/>
              </a:lnSpc>
              <a:spcBef>
                <a:spcPts val="0"/>
              </a:spcBef>
              <a:spcAft>
                <a:spcPts val="600"/>
              </a:spcAft>
              <a:buClr>
                <a:srgbClr val="008080"/>
              </a:buClr>
              <a:buNone/>
              <a:defRPr/>
            </a:pPr>
            <a:endParaRPr lang="en-US" sz="1800" b="1" dirty="0">
              <a:solidFill>
                <a:schemeClr val="accent1"/>
              </a:solidFill>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600"/>
              </a:spcAft>
              <a:buClr>
                <a:srgbClr val="008080"/>
              </a:buClr>
              <a:buNone/>
              <a:defRPr/>
            </a:pPr>
            <a:endParaRPr lang="de-DE" sz="1800" dirty="0">
              <a:latin typeface="Calibri" pitchFamily="34" charset="0"/>
              <a:ea typeface="Kozuka Gothic Pro L" pitchFamily="34" charset="-128"/>
              <a:cs typeface="Times New Roman" pitchFamily="18" charset="0"/>
            </a:endParaRPr>
          </a:p>
        </p:txBody>
      </p:sp>
    </p:spTree>
    <p:extLst>
      <p:ext uri="{BB962C8B-B14F-4D97-AF65-F5344CB8AC3E}">
        <p14:creationId xmlns:p14="http://schemas.microsoft.com/office/powerpoint/2010/main" val="244249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609600" y="387884"/>
            <a:ext cx="7467600" cy="442800"/>
          </a:xfrm>
        </p:spPr>
        <p:txBody>
          <a:bodyPr/>
          <a:lstStyle/>
          <a:p>
            <a:r>
              <a:rPr lang="en-US" sz="2400" dirty="0">
                <a:solidFill>
                  <a:srgbClr val="008080"/>
                </a:solidFill>
                <a:latin typeface="Calibri" pitchFamily="34" charset="0"/>
              </a:rPr>
              <a:t>Markups are also increasing</a:t>
            </a:r>
          </a:p>
        </p:txBody>
      </p:sp>
      <p:sp>
        <p:nvSpPr>
          <p:cNvPr id="17" name="Textplatzhalter 2">
            <a:extLst>
              <a:ext uri="{FF2B5EF4-FFF2-40B4-BE49-F238E27FC236}">
                <a16:creationId xmlns:a16="http://schemas.microsoft.com/office/drawing/2014/main" id="{7EDF357C-6AFA-E44D-E38E-1C80CC48AE55}"/>
              </a:ext>
            </a:extLst>
          </p:cNvPr>
          <p:cNvSpPr txBox="1">
            <a:spLocks/>
          </p:cNvSpPr>
          <p:nvPr/>
        </p:nvSpPr>
        <p:spPr>
          <a:xfrm>
            <a:off x="7162800" y="1632469"/>
            <a:ext cx="4431988" cy="3396731"/>
          </a:xfrm>
        </p:spPr>
        <p:txBody>
          <a:bodyPr/>
          <a:lstStyle>
            <a:lvl1pPr marL="323850" indent="-323850" algn="l" defTabSz="457200" rtl="0" eaLnBrk="1" fontAlgn="base" hangingPunct="1">
              <a:lnSpc>
                <a:spcPct val="120000"/>
              </a:lnSpc>
              <a:spcBef>
                <a:spcPct val="0"/>
              </a:spcBef>
              <a:spcAft>
                <a:spcPts val="200"/>
              </a:spcAft>
              <a:buClr>
                <a:schemeClr val="tx2"/>
              </a:buClr>
              <a:buSzPct val="85000"/>
              <a:buFont typeface="Arial" pitchFamily="-65" charset="0"/>
              <a:buChar char="►"/>
              <a:defRPr sz="3200" kern="1200">
                <a:solidFill>
                  <a:schemeClr val="tx1"/>
                </a:solidFill>
                <a:latin typeface="Arial"/>
                <a:ea typeface="ＭＳ Ｐゴシック" pitchFamily="-65" charset="-128"/>
                <a:cs typeface="Arial"/>
              </a:defRPr>
            </a:lvl1pPr>
            <a:lvl2pPr marL="603250" indent="-287338" algn="l" defTabSz="457200" rtl="0" eaLnBrk="1" fontAlgn="base" hangingPunct="1">
              <a:lnSpc>
                <a:spcPct val="120000"/>
              </a:lnSpc>
              <a:spcBef>
                <a:spcPct val="0"/>
              </a:spcBef>
              <a:spcAft>
                <a:spcPts val="1000"/>
              </a:spcAft>
              <a:buClr>
                <a:schemeClr val="tx2"/>
              </a:buClr>
              <a:buSzPct val="120000"/>
              <a:buFont typeface="Arial" pitchFamily="-65" charset="0"/>
              <a:buChar char="●"/>
              <a:defRPr sz="1600" kern="1200">
                <a:solidFill>
                  <a:schemeClr val="tx1"/>
                </a:solidFill>
                <a:latin typeface="Arial"/>
                <a:ea typeface="ＭＳ Ｐゴシック" pitchFamily="-65" charset="-128"/>
                <a:cs typeface="Arial"/>
              </a:defRPr>
            </a:lvl2pPr>
            <a:lvl3pPr marL="863600" indent="-250825" algn="l" defTabSz="457200" rtl="0" eaLnBrk="1" fontAlgn="base" hangingPunct="1">
              <a:lnSpc>
                <a:spcPct val="120000"/>
              </a:lnSpc>
              <a:spcBef>
                <a:spcPct val="0"/>
              </a:spcBef>
              <a:spcAft>
                <a:spcPts val="1000"/>
              </a:spcAft>
              <a:buClr>
                <a:schemeClr val="tx2"/>
              </a:buClr>
              <a:buSzPct val="120000"/>
              <a:buFont typeface="Arial" pitchFamily="-65" charset="0"/>
              <a:buChar char="●"/>
              <a:defRPr sz="1400" kern="1200">
                <a:solidFill>
                  <a:schemeClr val="tx1"/>
                </a:solidFill>
                <a:latin typeface="Arial"/>
                <a:ea typeface="ＭＳ Ｐゴシック" pitchFamily="-65" charset="-128"/>
                <a:cs typeface="Arial"/>
              </a:defRPr>
            </a:lvl3pPr>
            <a:lvl4pPr marL="1079500" indent="-228600" algn="l" defTabSz="457200" rtl="0" eaLnBrk="1" fontAlgn="base" hangingPunct="1">
              <a:lnSpc>
                <a:spcPct val="120000"/>
              </a:lnSpc>
              <a:spcBef>
                <a:spcPct val="0"/>
              </a:spcBef>
              <a:spcAft>
                <a:spcPts val="1000"/>
              </a:spcAft>
              <a:buClr>
                <a:schemeClr val="tx2"/>
              </a:buClr>
              <a:buSzPct val="120000"/>
              <a:buFont typeface="Arial" pitchFamily="-65" charset="0"/>
              <a:buChar char="●"/>
              <a:defRPr sz="1200" kern="1200">
                <a:solidFill>
                  <a:schemeClr val="tx1"/>
                </a:solidFill>
                <a:latin typeface="Arial"/>
                <a:ea typeface="ＭＳ Ｐゴシック" pitchFamily="-65" charset="-128"/>
                <a:cs typeface="Arial"/>
              </a:defRPr>
            </a:lvl4pPr>
            <a:lvl5pPr marL="1258888" indent="-179388" algn="l" defTabSz="457200" rtl="0" eaLnBrk="1" fontAlgn="base" hangingPunct="1">
              <a:lnSpc>
                <a:spcPct val="120000"/>
              </a:lnSpc>
              <a:spcBef>
                <a:spcPct val="0"/>
              </a:spcBef>
              <a:spcAft>
                <a:spcPts val="1000"/>
              </a:spcAft>
              <a:buClr>
                <a:schemeClr val="tx2"/>
              </a:buClr>
              <a:buSzPct val="120000"/>
              <a:buFont typeface="Arial" pitchFamily="-65" charset="0"/>
              <a:buChar char="●"/>
              <a:defRPr sz="1000" kern="1200">
                <a:solidFill>
                  <a:schemeClr val="tx1"/>
                </a:solidFill>
                <a:latin typeface="Arial"/>
                <a:ea typeface="ＭＳ Ｐゴシック" pitchFamily="-65"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975" lvl="2" indent="0" algn="just">
              <a:lnSpc>
                <a:spcPct val="105000"/>
              </a:lnSpc>
              <a:spcBef>
                <a:spcPts val="0"/>
              </a:spcBef>
              <a:spcAft>
                <a:spcPts val="1200"/>
              </a:spcAft>
              <a:buClr>
                <a:srgbClr val="008080"/>
              </a:buClr>
              <a:buNone/>
              <a:defRPr/>
            </a:pPr>
            <a:r>
              <a:rPr lang="en-US" sz="2000" dirty="0">
                <a:latin typeface="Calibri" pitchFamily="34" charset="0"/>
                <a:ea typeface="Kozuka Gothic Pro L" pitchFamily="34" charset="-128"/>
                <a:cs typeface="Times New Roman" pitchFamily="18" charset="0"/>
              </a:rPr>
              <a:t>Average firm-level markups  </a:t>
            </a:r>
            <a:r>
              <a:rPr lang="en-US" sz="2000" b="1" dirty="0">
                <a:solidFill>
                  <a:schemeClr val="accent1"/>
                </a:solidFill>
                <a:latin typeface="Calibri" pitchFamily="34" charset="0"/>
                <a:ea typeface="Kozuka Gothic Pro L" pitchFamily="34" charset="-128"/>
                <a:cs typeface="Times New Roman" pitchFamily="18" charset="0"/>
              </a:rPr>
              <a:t>increased by ca. 7%</a:t>
            </a:r>
            <a:r>
              <a:rPr lang="en-US" sz="2000" dirty="0">
                <a:latin typeface="Calibri" pitchFamily="34" charset="0"/>
                <a:ea typeface="Kozuka Gothic Pro L" pitchFamily="34" charset="-128"/>
                <a:cs typeface="Times New Roman" pitchFamily="18" charset="0"/>
              </a:rPr>
              <a:t> between 2000 and 2019</a:t>
            </a:r>
          </a:p>
          <a:p>
            <a:pPr marL="180975" lvl="2" indent="0" algn="just">
              <a:lnSpc>
                <a:spcPct val="105000"/>
              </a:lnSpc>
              <a:spcBef>
                <a:spcPts val="0"/>
              </a:spcBef>
              <a:spcAft>
                <a:spcPts val="1200"/>
              </a:spcAft>
              <a:buClr>
                <a:srgbClr val="008080"/>
              </a:buClr>
              <a:buNone/>
              <a:defRPr/>
            </a:pPr>
            <a:endParaRPr lang="en-US" sz="2000" dirty="0">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1200"/>
              </a:spcAft>
              <a:buClr>
                <a:srgbClr val="008080"/>
              </a:buClr>
              <a:buNone/>
              <a:defRPr/>
            </a:pPr>
            <a:r>
              <a:rPr lang="en-US" sz="2000" dirty="0">
                <a:latin typeface="Calibri" pitchFamily="34" charset="0"/>
                <a:ea typeface="Kozuka Gothic Pro L" pitchFamily="34" charset="-128"/>
                <a:cs typeface="Times New Roman" pitchFamily="18" charset="0"/>
              </a:rPr>
              <a:t>At the </a:t>
            </a:r>
            <a:r>
              <a:rPr lang="en-US" sz="2000" b="1" dirty="0">
                <a:solidFill>
                  <a:schemeClr val="accent1"/>
                </a:solidFill>
                <a:latin typeface="Calibri" pitchFamily="34" charset="0"/>
                <a:ea typeface="Kozuka Gothic Pro L" pitchFamily="34" charset="-128"/>
                <a:cs typeface="Times New Roman" pitchFamily="18" charset="0"/>
              </a:rPr>
              <a:t>top of the distribution</a:t>
            </a:r>
            <a:r>
              <a:rPr lang="en-US" sz="2000" dirty="0">
                <a:latin typeface="Calibri" pitchFamily="34" charset="0"/>
                <a:ea typeface="Kozuka Gothic Pro L" pitchFamily="34" charset="-128"/>
                <a:cs typeface="Times New Roman" pitchFamily="18" charset="0"/>
              </a:rPr>
              <a:t>: increase of ca. 12%</a:t>
            </a:r>
          </a:p>
          <a:p>
            <a:pPr marL="180975" lvl="2" indent="0" algn="just">
              <a:lnSpc>
                <a:spcPct val="105000"/>
              </a:lnSpc>
              <a:spcBef>
                <a:spcPts val="0"/>
              </a:spcBef>
              <a:spcAft>
                <a:spcPts val="1200"/>
              </a:spcAft>
              <a:buClr>
                <a:srgbClr val="008080"/>
              </a:buClr>
              <a:buNone/>
              <a:defRPr/>
            </a:pPr>
            <a:endParaRPr lang="en-US" sz="2000" dirty="0">
              <a:latin typeface="Calibri" pitchFamily="34" charset="0"/>
              <a:ea typeface="Kozuka Gothic Pro L" pitchFamily="34" charset="-128"/>
              <a:cs typeface="Times New Roman" pitchFamily="18" charset="0"/>
            </a:endParaRPr>
          </a:p>
          <a:p>
            <a:pPr marL="180975" lvl="2" indent="0" algn="just">
              <a:lnSpc>
                <a:spcPct val="105000"/>
              </a:lnSpc>
              <a:spcBef>
                <a:spcPts val="0"/>
              </a:spcBef>
              <a:spcAft>
                <a:spcPts val="1200"/>
              </a:spcAft>
              <a:buClr>
                <a:srgbClr val="008080"/>
              </a:buClr>
              <a:buNone/>
              <a:defRPr/>
            </a:pPr>
            <a:r>
              <a:rPr lang="en-US" sz="2000" dirty="0">
                <a:latin typeface="Calibri" pitchFamily="34" charset="0"/>
                <a:ea typeface="Kozuka Gothic Pro L" pitchFamily="34" charset="-128"/>
                <a:cs typeface="Times New Roman" pitchFamily="18" charset="0"/>
              </a:rPr>
              <a:t>Primarily took place in (</a:t>
            </a:r>
            <a:r>
              <a:rPr lang="en-US" sz="2000" dirty="0" err="1">
                <a:latin typeface="Calibri" pitchFamily="34" charset="0"/>
                <a:ea typeface="Kozuka Gothic Pro L" pitchFamily="34" charset="-128"/>
                <a:cs typeface="Times New Roman" pitchFamily="18" charset="0"/>
              </a:rPr>
              <a:t>i</a:t>
            </a:r>
            <a:r>
              <a:rPr lang="en-US" sz="2000" dirty="0">
                <a:latin typeface="Calibri" pitchFamily="34" charset="0"/>
                <a:ea typeface="Kozuka Gothic Pro L" pitchFamily="34" charset="-128"/>
                <a:cs typeface="Times New Roman" pitchFamily="18" charset="0"/>
              </a:rPr>
              <a:t>) </a:t>
            </a:r>
            <a:r>
              <a:rPr lang="en-US" sz="2000" b="1" dirty="0">
                <a:solidFill>
                  <a:schemeClr val="accent1"/>
                </a:solidFill>
                <a:latin typeface="Calibri" pitchFamily="34" charset="0"/>
                <a:ea typeface="Kozuka Gothic Pro L" pitchFamily="34" charset="-128"/>
                <a:cs typeface="Times New Roman" pitchFamily="18" charset="0"/>
              </a:rPr>
              <a:t>digitally intensive </a:t>
            </a:r>
            <a:r>
              <a:rPr lang="en-US" sz="2000" dirty="0">
                <a:latin typeface="Calibri" pitchFamily="34" charset="0"/>
                <a:ea typeface="Kozuka Gothic Pro L" pitchFamily="34" charset="-128"/>
                <a:cs typeface="Times New Roman" pitchFamily="18" charset="0"/>
              </a:rPr>
              <a:t>industries and (ii) </a:t>
            </a:r>
            <a:r>
              <a:rPr lang="en-US" sz="2000" b="1" dirty="0">
                <a:solidFill>
                  <a:schemeClr val="accent1"/>
                </a:solidFill>
                <a:latin typeface="Calibri" pitchFamily="34" charset="0"/>
                <a:ea typeface="Kozuka Gothic Pro L" pitchFamily="34" charset="-128"/>
                <a:cs typeface="Times New Roman" pitchFamily="18" charset="0"/>
              </a:rPr>
              <a:t>services</a:t>
            </a:r>
          </a:p>
        </p:txBody>
      </p:sp>
      <p:sp>
        <p:nvSpPr>
          <p:cNvPr id="7" name="TextBox 6">
            <a:extLst>
              <a:ext uri="{FF2B5EF4-FFF2-40B4-BE49-F238E27FC236}">
                <a16:creationId xmlns:a16="http://schemas.microsoft.com/office/drawing/2014/main" id="{D915789A-F840-9C09-28B5-B8D79A9500AC}"/>
              </a:ext>
            </a:extLst>
          </p:cNvPr>
          <p:cNvSpPr txBox="1"/>
          <p:nvPr/>
        </p:nvSpPr>
        <p:spPr>
          <a:xfrm>
            <a:off x="2057400" y="5196769"/>
            <a:ext cx="2909508"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OECD (</a:t>
            </a:r>
            <a:r>
              <a:rPr lang="en-US" sz="1400" dirty="0" err="1">
                <a:solidFill>
                  <a:schemeClr val="bg1">
                    <a:lumMod val="65000"/>
                  </a:schemeClr>
                </a:solidFill>
                <a:latin typeface="Calibri" pitchFamily="34" charset="0"/>
                <a:ea typeface="Kozuka Gothic Pro L" pitchFamily="34" charset="-128"/>
                <a:cs typeface="Times New Roman" pitchFamily="18" charset="0"/>
              </a:rPr>
              <a:t>Calligaris</a:t>
            </a:r>
            <a:r>
              <a:rPr lang="en-US" sz="1400" dirty="0">
                <a:solidFill>
                  <a:schemeClr val="bg1">
                    <a:lumMod val="65000"/>
                  </a:schemeClr>
                </a:solidFill>
                <a:latin typeface="Calibri" pitchFamily="34" charset="0"/>
                <a:ea typeface="Kozuka Gothic Pro L" pitchFamily="34" charset="-128"/>
                <a:cs typeface="Times New Roman" pitchFamily="18" charset="0"/>
              </a:rPr>
              <a:t> et al., 2024)</a:t>
            </a:r>
          </a:p>
        </p:txBody>
      </p:sp>
      <p:sp>
        <p:nvSpPr>
          <p:cNvPr id="11" name="Slide Number Placeholder 8">
            <a:extLst>
              <a:ext uri="{FF2B5EF4-FFF2-40B4-BE49-F238E27FC236}">
                <a16:creationId xmlns:a16="http://schemas.microsoft.com/office/drawing/2014/main" id="{E6C56525-040A-3561-FFD5-B4AAA7A742F5}"/>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8</a:t>
            </a:fld>
            <a:endParaRPr lang="de-DE" dirty="0">
              <a:latin typeface="+mj-lt"/>
            </a:endParaRPr>
          </a:p>
        </p:txBody>
      </p:sp>
      <p:sp>
        <p:nvSpPr>
          <p:cNvPr id="12" name="Date Placeholder 7">
            <a:extLst>
              <a:ext uri="{FF2B5EF4-FFF2-40B4-BE49-F238E27FC236}">
                <a16:creationId xmlns:a16="http://schemas.microsoft.com/office/drawing/2014/main" id="{6A37E822-2E20-3990-F74A-B3F270431FBF}"/>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pic>
        <p:nvPicPr>
          <p:cNvPr id="3" name="Picture 2">
            <a:extLst>
              <a:ext uri="{FF2B5EF4-FFF2-40B4-BE49-F238E27FC236}">
                <a16:creationId xmlns:a16="http://schemas.microsoft.com/office/drawing/2014/main" id="{C6E7D1E9-51C9-0FD6-D13F-69A530736E19}"/>
              </a:ext>
            </a:extLst>
          </p:cNvPr>
          <p:cNvPicPr>
            <a:picLocks noChangeAspect="1"/>
          </p:cNvPicPr>
          <p:nvPr/>
        </p:nvPicPr>
        <p:blipFill>
          <a:blip r:embed="rId3"/>
          <a:stretch>
            <a:fillRect/>
          </a:stretch>
        </p:blipFill>
        <p:spPr>
          <a:xfrm>
            <a:off x="555853" y="1605217"/>
            <a:ext cx="5912601" cy="3312400"/>
          </a:xfrm>
          <a:prstGeom prst="rect">
            <a:avLst/>
          </a:prstGeom>
        </p:spPr>
      </p:pic>
    </p:spTree>
    <p:extLst>
      <p:ext uri="{BB962C8B-B14F-4D97-AF65-F5344CB8AC3E}">
        <p14:creationId xmlns:p14="http://schemas.microsoft.com/office/powerpoint/2010/main" val="4488393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762000" y="387884"/>
            <a:ext cx="7315200" cy="442800"/>
          </a:xfrm>
        </p:spPr>
        <p:txBody>
          <a:bodyPr/>
          <a:lstStyle/>
          <a:p>
            <a:r>
              <a:rPr lang="en-US" sz="2400" dirty="0">
                <a:solidFill>
                  <a:srgbClr val="008080"/>
                </a:solidFill>
                <a:latin typeface="Calibri" pitchFamily="34" charset="0"/>
              </a:rPr>
              <a:t>Growing gap between leaders and followers and decline in business dynamism</a:t>
            </a:r>
          </a:p>
        </p:txBody>
      </p:sp>
      <p:sp>
        <p:nvSpPr>
          <p:cNvPr id="11" name="Slide Number Placeholder 8">
            <a:extLst>
              <a:ext uri="{FF2B5EF4-FFF2-40B4-BE49-F238E27FC236}">
                <a16:creationId xmlns:a16="http://schemas.microsoft.com/office/drawing/2014/main" id="{E6C56525-040A-3561-FFD5-B4AAA7A742F5}"/>
              </a:ext>
            </a:extLst>
          </p:cNvPr>
          <p:cNvSpPr>
            <a:spLocks noGrp="1"/>
          </p:cNvSpPr>
          <p:nvPr>
            <p:ph type="sldNum" sz="quarter" idx="4"/>
          </p:nvPr>
        </p:nvSpPr>
        <p:spPr>
          <a:xfrm>
            <a:off x="11236648" y="6442806"/>
            <a:ext cx="685800" cy="322350"/>
          </a:xfrm>
        </p:spPr>
        <p:txBody>
          <a:bodyPr/>
          <a:lstStyle/>
          <a:p>
            <a:fld id="{0A013803-4526-4645-B715-105BE440F5D7}" type="slidenum">
              <a:rPr lang="de-DE" smtClean="0">
                <a:latin typeface="+mj-lt"/>
              </a:rPr>
              <a:pPr/>
              <a:t>9</a:t>
            </a:fld>
            <a:endParaRPr lang="de-DE" dirty="0">
              <a:latin typeface="+mj-lt"/>
            </a:endParaRPr>
          </a:p>
        </p:txBody>
      </p:sp>
      <p:sp>
        <p:nvSpPr>
          <p:cNvPr id="12" name="Date Placeholder 7">
            <a:extLst>
              <a:ext uri="{FF2B5EF4-FFF2-40B4-BE49-F238E27FC236}">
                <a16:creationId xmlns:a16="http://schemas.microsoft.com/office/drawing/2014/main" id="{6A37E822-2E20-3990-F74A-B3F270431FBF}"/>
              </a:ext>
            </a:extLst>
          </p:cNvPr>
          <p:cNvSpPr txBox="1">
            <a:spLocks/>
          </p:cNvSpPr>
          <p:nvPr/>
        </p:nvSpPr>
        <p:spPr>
          <a:xfrm>
            <a:off x="0" y="6467286"/>
            <a:ext cx="12192000" cy="306300"/>
          </a:xfrm>
          <a:prstGeom prst="rect">
            <a:avLst/>
          </a:prstGeom>
        </p:spPr>
        <p:txBody>
          <a:bodyPr/>
          <a:lstStyle>
            <a:defPPr>
              <a:defRPr lang="de-DE"/>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a:lstStyle>
          <a:p>
            <a:pPr algn="ctr">
              <a:defRPr/>
            </a:pPr>
            <a:r>
              <a:rPr lang="en-US" sz="1400" dirty="0">
                <a:solidFill>
                  <a:srgbClr val="00786B"/>
                </a:solidFill>
                <a:latin typeface="Calibri" pitchFamily="34" charset="0"/>
              </a:rPr>
              <a:t> Tomaso Duso – Competition &amp; Competitiveness: Problems and solutions</a:t>
            </a:r>
            <a:br>
              <a:rPr lang="en-US" sz="1400" dirty="0">
                <a:solidFill>
                  <a:srgbClr val="00786B"/>
                </a:solidFill>
                <a:latin typeface="Calibri" pitchFamily="34" charset="0"/>
              </a:rPr>
            </a:br>
            <a:endParaRPr lang="en-US" sz="1400" dirty="0">
              <a:solidFill>
                <a:srgbClr val="00786B"/>
              </a:solidFill>
              <a:latin typeface="Calibri" pitchFamily="34" charset="0"/>
            </a:endParaRPr>
          </a:p>
          <a:p>
            <a:pPr algn="ctr">
              <a:defRPr/>
            </a:pPr>
            <a:endParaRPr lang="de-DE" sz="1400" dirty="0">
              <a:solidFill>
                <a:srgbClr val="00786B"/>
              </a:solidFill>
              <a:latin typeface="Calibri" pitchFamily="34" charset="0"/>
            </a:endParaRPr>
          </a:p>
        </p:txBody>
      </p:sp>
      <p:sp>
        <p:nvSpPr>
          <p:cNvPr id="15" name="TextBox 14">
            <a:extLst>
              <a:ext uri="{FF2B5EF4-FFF2-40B4-BE49-F238E27FC236}">
                <a16:creationId xmlns:a16="http://schemas.microsoft.com/office/drawing/2014/main" id="{777CA4A1-EE2D-C04D-4C4C-8F25934668B1}"/>
              </a:ext>
            </a:extLst>
          </p:cNvPr>
          <p:cNvSpPr txBox="1"/>
          <p:nvPr/>
        </p:nvSpPr>
        <p:spPr>
          <a:xfrm>
            <a:off x="7542114" y="5867127"/>
            <a:ext cx="3102676" cy="307777"/>
          </a:xfrm>
          <a:prstGeom prst="rect">
            <a:avLst/>
          </a:prstGeom>
          <a:noFill/>
        </p:spPr>
        <p:txBody>
          <a:bodyPr wrap="square" lIns="91440" tIns="45720" rIns="91440" bIns="45720" anchor="t">
            <a:spAutoFit/>
          </a:bodyPr>
          <a:lstStyle/>
          <a:p>
            <a:r>
              <a:rPr lang="en-US" sz="1400" dirty="0">
                <a:solidFill>
                  <a:schemeClr val="bg1">
                    <a:lumMod val="65000"/>
                  </a:schemeClr>
                </a:solidFill>
                <a:latin typeface="Calibri" pitchFamily="34" charset="0"/>
                <a:ea typeface="Kozuka Gothic Pro L" pitchFamily="34" charset="-128"/>
                <a:cs typeface="Times New Roman" pitchFamily="18" charset="0"/>
              </a:rPr>
              <a:t>Source: OECD (</a:t>
            </a:r>
            <a:r>
              <a:rPr lang="en-US" sz="1400" dirty="0" err="1">
                <a:solidFill>
                  <a:schemeClr val="bg1">
                    <a:lumMod val="65000"/>
                  </a:schemeClr>
                </a:solidFill>
                <a:latin typeface="Calibri" pitchFamily="34" charset="0"/>
                <a:ea typeface="Kozuka Gothic Pro L" pitchFamily="34" charset="-128"/>
                <a:cs typeface="Times New Roman" pitchFamily="18" charset="0"/>
              </a:rPr>
              <a:t>Calligaris</a:t>
            </a:r>
            <a:r>
              <a:rPr lang="en-US" sz="1400" dirty="0">
                <a:solidFill>
                  <a:schemeClr val="bg1">
                    <a:lumMod val="65000"/>
                  </a:schemeClr>
                </a:solidFill>
                <a:latin typeface="Calibri" pitchFamily="34" charset="0"/>
                <a:ea typeface="Kozuka Gothic Pro L" pitchFamily="34" charset="-128"/>
                <a:cs typeface="Times New Roman" pitchFamily="18" charset="0"/>
              </a:rPr>
              <a:t> et al., 2024)</a:t>
            </a:r>
          </a:p>
        </p:txBody>
      </p:sp>
      <p:pic>
        <p:nvPicPr>
          <p:cNvPr id="8" name="Picture 7">
            <a:extLst>
              <a:ext uri="{FF2B5EF4-FFF2-40B4-BE49-F238E27FC236}">
                <a16:creationId xmlns:a16="http://schemas.microsoft.com/office/drawing/2014/main" id="{2FDCC2DE-9577-E2D5-14D8-739AC85E804F}"/>
              </a:ext>
            </a:extLst>
          </p:cNvPr>
          <p:cNvPicPr>
            <a:picLocks noChangeAspect="1"/>
          </p:cNvPicPr>
          <p:nvPr/>
        </p:nvPicPr>
        <p:blipFill>
          <a:blip r:embed="rId3"/>
          <a:stretch>
            <a:fillRect/>
          </a:stretch>
        </p:blipFill>
        <p:spPr>
          <a:xfrm>
            <a:off x="5791200" y="1676400"/>
            <a:ext cx="5956507" cy="3643703"/>
          </a:xfrm>
          <a:prstGeom prst="rect">
            <a:avLst/>
          </a:prstGeom>
        </p:spPr>
      </p:pic>
      <p:pic>
        <p:nvPicPr>
          <p:cNvPr id="3" name="Picture 2">
            <a:extLst>
              <a:ext uri="{FF2B5EF4-FFF2-40B4-BE49-F238E27FC236}">
                <a16:creationId xmlns:a16="http://schemas.microsoft.com/office/drawing/2014/main" id="{7CE1EC81-5236-673F-7F7C-23696557557C}"/>
              </a:ext>
            </a:extLst>
          </p:cNvPr>
          <p:cNvPicPr>
            <a:picLocks noChangeAspect="1"/>
          </p:cNvPicPr>
          <p:nvPr/>
        </p:nvPicPr>
        <p:blipFill>
          <a:blip r:embed="rId4"/>
          <a:stretch>
            <a:fillRect/>
          </a:stretch>
        </p:blipFill>
        <p:spPr>
          <a:xfrm>
            <a:off x="1295400" y="1565564"/>
            <a:ext cx="3559025" cy="4225636"/>
          </a:xfrm>
          <a:prstGeom prst="rect">
            <a:avLst/>
          </a:prstGeom>
        </p:spPr>
      </p:pic>
      <p:sp>
        <p:nvSpPr>
          <p:cNvPr id="5" name="Textplatzhalter 2">
            <a:extLst>
              <a:ext uri="{FF2B5EF4-FFF2-40B4-BE49-F238E27FC236}">
                <a16:creationId xmlns:a16="http://schemas.microsoft.com/office/drawing/2014/main" id="{45700349-0114-D6C1-0248-45AD1A201FEA}"/>
              </a:ext>
            </a:extLst>
          </p:cNvPr>
          <p:cNvSpPr>
            <a:spLocks noGrp="1"/>
          </p:cNvSpPr>
          <p:nvPr>
            <p:ph type="body" sz="quarter" idx="17"/>
          </p:nvPr>
        </p:nvSpPr>
        <p:spPr>
          <a:xfrm>
            <a:off x="-953525" y="5867400"/>
            <a:ext cx="8056873" cy="442800"/>
          </a:xfrm>
        </p:spPr>
        <p:txBody>
          <a:bodyPr/>
          <a:lstStyle/>
          <a:p>
            <a:pPr marL="576262" lvl="3" indent="0" algn="ctr">
              <a:lnSpc>
                <a:spcPct val="105000"/>
              </a:lnSpc>
              <a:spcBef>
                <a:spcPts val="0"/>
              </a:spcBef>
              <a:spcAft>
                <a:spcPts val="200"/>
              </a:spcAft>
              <a:buClr>
                <a:srgbClr val="008080"/>
              </a:buClr>
              <a:buNone/>
              <a:defRPr/>
            </a:pPr>
            <a:r>
              <a:rPr lang="en-US" sz="1400" dirty="0">
                <a:solidFill>
                  <a:schemeClr val="bg1">
                    <a:lumMod val="65000"/>
                  </a:schemeClr>
                </a:solidFill>
                <a:latin typeface="Calibri" pitchFamily="34" charset="0"/>
                <a:ea typeface="Kozuka Gothic Pro L" pitchFamily="34" charset="-128"/>
                <a:cs typeface="Times New Roman" pitchFamily="18" charset="0"/>
              </a:rPr>
              <a:t>Source: Isabel Schnabel (2024)</a:t>
            </a:r>
          </a:p>
        </p:txBody>
      </p:sp>
    </p:spTree>
    <p:extLst>
      <p:ext uri="{BB962C8B-B14F-4D97-AF65-F5344CB8AC3E}">
        <p14:creationId xmlns:p14="http://schemas.microsoft.com/office/powerpoint/2010/main" val="12149566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_rels/them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_Corporate_PPT_Template_accessible_2023.pptx" id="{EC878A57-382A-4C39-A584-1AF0C626172A}" vid="{130AD24A-F7AC-477C-91ED-41AA5CF26920}"/>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2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C0E4BC88-24AC-431B-95F9-16EE3DA3EBE9}" vid="{8D80B4F7-3850-4D3F-BDF1-21D392859092}"/>
    </a:ext>
  </a:extLst>
</a:theme>
</file>

<file path=ppt/theme/theme4.xml><?xml version="1.0" encoding="utf-8"?>
<a:theme xmlns:a="http://schemas.openxmlformats.org/drawingml/2006/main" name="3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_Corporate_PPT_Template_accessible_2023.pptx" id="{EC878A57-382A-4C39-A584-1AF0C626172A}" vid="{130AD24A-F7AC-477C-91ED-41AA5CF26920}"/>
    </a:ext>
  </a:extLst>
</a:theme>
</file>

<file path=ppt/theme/theme5.xml><?xml version="1.0" encoding="utf-8"?>
<a:theme xmlns:a="http://schemas.openxmlformats.org/drawingml/2006/main" name="Luna">
  <a:themeElements>
    <a:clrScheme name="Angoli">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Lun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un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UvA">
      <a:dk1>
        <a:srgbClr val="000000"/>
      </a:dk1>
      <a:lt1>
        <a:srgbClr val="FFFFFF"/>
      </a:lt1>
      <a:dk2>
        <a:srgbClr val="1F1D21"/>
      </a:dk2>
      <a:lt2>
        <a:srgbClr val="FFFFFF"/>
      </a:lt2>
      <a:accent1>
        <a:srgbClr val="BEB511"/>
      </a:accent1>
      <a:accent2>
        <a:srgbClr val="BEB511"/>
      </a:accent2>
      <a:accent3>
        <a:srgbClr val="90003E"/>
      </a:accent3>
      <a:accent4>
        <a:srgbClr val="257835"/>
      </a:accent4>
      <a:accent5>
        <a:srgbClr val="004E92"/>
      </a:accent5>
      <a:accent6>
        <a:srgbClr val="E98300"/>
      </a:accent6>
      <a:hlink>
        <a:srgbClr val="009CDD"/>
      </a:hlink>
      <a:folHlink>
        <a:srgbClr val="954F72"/>
      </a:folHlink>
    </a:clrScheme>
    <a:fontScheme name="Custom 1">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euwe huisstijl FEB (2021)" id="{86ACB006-6B27-45D2-93D9-0B1199C6DD8C}" vid="{D6CF3BE5-AC4A-4D84-87B2-6B2A9913E174}"/>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1D60C2D2AE1948A8CEE1D8988F0C35" ma:contentTypeVersion="4" ma:contentTypeDescription="Create a new document." ma:contentTypeScope="" ma:versionID="41faebf8aa32413f904bdad84bf897e1">
  <xsd:schema xmlns:xsd="http://www.w3.org/2001/XMLSchema" xmlns:xs="http://www.w3.org/2001/XMLSchema" xmlns:p="http://schemas.microsoft.com/office/2006/metadata/properties" xmlns:ns2="2d1fce14-1695-4625-9fe6-2f637f722ea5" targetNamespace="http://schemas.microsoft.com/office/2006/metadata/properties" ma:root="true" ma:fieldsID="eee9d24ea161f4ea038208fd5bf6596f" ns2:_="">
    <xsd:import namespace="2d1fce14-1695-4625-9fe6-2f637f722e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fce14-1695-4625-9fe6-2f637f722e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B5B56D-3FF2-4154-8FAC-E05ED33017DE}">
  <ds:schemaRefs>
    <ds:schemaRef ds:uri="http://schemas.microsoft.com/sharepoint/v3/contenttype/forms"/>
  </ds:schemaRefs>
</ds:datastoreItem>
</file>

<file path=customXml/itemProps2.xml><?xml version="1.0" encoding="utf-8"?>
<ds:datastoreItem xmlns:ds="http://schemas.openxmlformats.org/officeDocument/2006/customXml" ds:itemID="{7B41FAEE-B00C-43A6-BF60-5AED914D9C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1fce14-1695-4625-9fe6-2f637f722e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70800-D113-4EEC-9740-3781C593BB2D}">
  <ds:schemaRefs>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2d1fce14-1695-4625-9fe6-2f637f722e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6106</TotalTime>
  <Words>5009</Words>
  <Application>Microsoft Office PowerPoint</Application>
  <PresentationFormat>Widescreen</PresentationFormat>
  <Paragraphs>530</Paragraphs>
  <Slides>69</Slides>
  <Notes>36</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69</vt:i4>
      </vt:variant>
    </vt:vector>
  </HeadingPairs>
  <TitlesOfParts>
    <vt:vector size="93" baseType="lpstr">
      <vt:lpstr>Tw Cen MT</vt:lpstr>
      <vt:lpstr>Tele-GroteskHal</vt:lpstr>
      <vt:lpstr>Arial</vt:lpstr>
      <vt:lpstr>Calibri</vt:lpstr>
      <vt:lpstr>Segoe UI</vt:lpstr>
      <vt:lpstr>Franklin Gothic Book</vt:lpstr>
      <vt:lpstr>Constantia</vt:lpstr>
      <vt:lpstr>TeleGrotesk Next Medium</vt:lpstr>
      <vt:lpstr>Wingdings</vt:lpstr>
      <vt:lpstr>EC Square Sans Cond Pro</vt:lpstr>
      <vt:lpstr>Times New Roman</vt:lpstr>
      <vt:lpstr>Calibri Light</vt:lpstr>
      <vt:lpstr>Franklin Gothic Heavy</vt:lpstr>
      <vt:lpstr>TeleGrotesk Next Ultra</vt:lpstr>
      <vt:lpstr>Wingdings 2</vt:lpstr>
      <vt:lpstr>Symbol</vt:lpstr>
      <vt:lpstr>Franklin Gothic Demi</vt:lpstr>
      <vt:lpstr>Office Theme</vt:lpstr>
      <vt:lpstr>1_Office Theme</vt:lpstr>
      <vt:lpstr>2_Office Theme</vt:lpstr>
      <vt:lpstr>3_Office Theme</vt:lpstr>
      <vt:lpstr>Luna</vt:lpstr>
      <vt:lpstr>Office</vt:lpstr>
      <vt:lpstr>blank</vt:lpstr>
      <vt:lpstr>Protecting competition in a changing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on the evolution of competition in the EU and its drivers</vt:lpstr>
      <vt:lpstr>Indicators of competition used in the report</vt:lpstr>
      <vt:lpstr>Measuring concentration</vt:lpstr>
      <vt:lpstr>Findings on industry concentration</vt:lpstr>
      <vt:lpstr>Findings on market concentration </vt:lpstr>
      <vt:lpstr>Findings on markups</vt:lpstr>
      <vt:lpstr>Findings on profits</vt:lpstr>
      <vt:lpstr>Findings on business dynamism</vt:lpstr>
      <vt:lpstr>Findings on main drivers</vt:lpstr>
      <vt:lpstr>Price-Concentration studies  section II.1 of the Commission’s report protecting competition in a changing world – based on Chapter 2 of the report Exploring aspects of the state of competition in the EU by Lear in consortium with ECA Economics, Fideres, Prometeia, University of East AngLia and Verian  Authors of the chapter: Hugo Bourrousse (EUI), Salvatore Carrozzo (Uni Parthenope), Sean Ennis (UEA), Mattia Nardotto (ULB), Antonio Neto (FIDERES), Chris Pike (FIDERES), Lorien Sabatino (PoliTo)</vt:lpstr>
      <vt:lpstr>Overview</vt:lpstr>
      <vt:lpstr>Mobile telecoms</vt:lpstr>
      <vt:lpstr>Airlines</vt:lpstr>
      <vt:lpstr>Key takeways</vt:lpstr>
      <vt:lpstr>Protecting Competition  in a Changing World Panel 2:  Competition, prices and investments</vt:lpstr>
      <vt:lpstr>Static &amp; Dynamic Effects of Mergers:  A Review of Empirical Evidence in the Wireless Telecommunications Industry OECD Background Note, September 2020, E.Fruits, J.Hurwitz,G.Manne, J.Morris &amp; A.Stap</vt:lpstr>
      <vt:lpstr>Lear study similar mixed price effect results  looking at baskets there is no significant impact on prices</vt:lpstr>
      <vt:lpstr>Most operators do not earn their cost of capital           therefore lose their incentive and ability to invest    </vt:lpstr>
      <vt:lpstr>Investment gap effects overall EU competitivness </vt:lpstr>
      <vt:lpstr>Competition, competitiveness and growth</vt:lpstr>
      <vt:lpstr>Questions</vt:lpstr>
      <vt:lpstr>Competition and export competitiveness</vt:lpstr>
      <vt:lpstr>Domestic market for the export product (I)</vt:lpstr>
      <vt:lpstr>Domestic market for the export product</vt:lpstr>
      <vt:lpstr>Macroeconomic impact of market power: channels</vt:lpstr>
      <vt:lpstr>Macroeconomic impact of market power: size</vt:lpstr>
      <vt:lpstr>Protecting competition in a changing world – public workshop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European Commission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SZMIDT Gerard (COMP)</dc:creator>
  <cp:keywords/>
  <dc:description/>
  <cp:lastModifiedBy>VAIRA Davide (COMP)</cp:lastModifiedBy>
  <cp:revision>22</cp:revision>
  <cp:lastPrinted>2024-10-15T12:05:29Z</cp:lastPrinted>
  <dcterms:created xsi:type="dcterms:W3CDTF">2024-06-03T12:41:55Z</dcterms:created>
  <dcterms:modified xsi:type="dcterms:W3CDTF">2024-10-21T14:11:32Z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0x0101000D1D60C2D2AE1948A8CEE1D8988F0C35</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ies>
</file>