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318" r:id="rId6"/>
    <p:sldId id="319" r:id="rId7"/>
    <p:sldId id="320" r:id="rId8"/>
    <p:sldId id="317" r:id="rId9"/>
    <p:sldId id="321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7618"/>
    <a:srgbClr val="004494"/>
    <a:srgbClr val="024B9C"/>
    <a:srgbClr val="6A828C"/>
    <a:srgbClr val="0356B1"/>
    <a:srgbClr val="024EA2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76628" autoAdjust="0"/>
  </p:normalViewPr>
  <p:slideViewPr>
    <p:cSldViewPr snapToGrid="0">
      <p:cViewPr varScale="1">
        <p:scale>
          <a:sx n="88" d="100"/>
          <a:sy n="88" d="100"/>
        </p:scale>
        <p:origin x="1470" y="9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rgbClr val="6A828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316052"/>
            <a:ext cx="0" cy="5541948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rgbClr val="E8761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E87618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E87618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69849"/>
            <a:ext cx="12192000" cy="5788152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7159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1069848"/>
            <a:ext cx="12192000" cy="2899126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6" y="6082708"/>
            <a:ext cx="3306976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7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rgbClr val="6A82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6" y="6082708"/>
            <a:ext cx="3306976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E87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6A82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rgbClr val="6A828C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1" r:id="rId2"/>
    <p:sldLayoutId id="2147483662" r:id="rId3"/>
    <p:sldLayoutId id="2147483657" r:id="rId4"/>
    <p:sldLayoutId id="2147483649" r:id="rId5"/>
    <p:sldLayoutId id="2147483651" r:id="rId6"/>
    <p:sldLayoutId id="2147483669" r:id="rId7"/>
    <p:sldLayoutId id="2147483670" r:id="rId8"/>
    <p:sldLayoutId id="2147483650" r:id="rId9"/>
    <p:sldLayoutId id="2147483660" r:id="rId10"/>
    <p:sldLayoutId id="2147483652" r:id="rId11"/>
    <p:sldLayoutId id="2147483661" r:id="rId12"/>
    <p:sldLayoutId id="2147483653" r:id="rId13"/>
    <p:sldLayoutId id="2147483654" r:id="rId14"/>
    <p:sldLayoutId id="2147483659" r:id="rId15"/>
    <p:sldLayoutId id="2147483658" r:id="rId16"/>
    <p:sldLayoutId id="2147483666" r:id="rId17"/>
    <p:sldLayoutId id="2147483667" r:id="rId18"/>
    <p:sldLayoutId id="2147483668" r:id="rId19"/>
    <p:sldLayoutId id="2147483655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6A828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1360134" y="1653679"/>
            <a:ext cx="10076911" cy="1727234"/>
          </a:xfrm>
          <a:prstGeom prst="rect">
            <a:avLst/>
          </a:prstGeom>
        </p:spPr>
        <p:txBody>
          <a:bodyPr vert="horz" wrap="non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6A828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 smtClean="0"/>
              <a:t>Shelving or Developing?</a:t>
            </a:r>
          </a:p>
          <a:p>
            <a:pPr algn="ctr"/>
            <a:r>
              <a:rPr lang="en-GB" altLang="en-US" sz="4000" dirty="0" smtClean="0"/>
              <a:t>The acquisition of potential competitors </a:t>
            </a:r>
          </a:p>
          <a:p>
            <a:pPr algn="ctr"/>
            <a:r>
              <a:rPr lang="en-GB" altLang="en-US" sz="4000" dirty="0"/>
              <a:t>u</a:t>
            </a:r>
            <a:r>
              <a:rPr lang="en-GB" altLang="en-US" sz="4000" dirty="0" smtClean="0"/>
              <a:t>nder financial constraints </a:t>
            </a:r>
            <a:endParaRPr lang="en-US" altLang="en-US" sz="4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111707" y="4561114"/>
            <a:ext cx="5198402" cy="1567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800" i="0" kern="1200">
                <a:solidFill>
                  <a:srgbClr val="E8761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500" dirty="0" smtClean="0"/>
          </a:p>
          <a:p>
            <a:pPr>
              <a:spcAft>
                <a:spcPts val="600"/>
              </a:spcAft>
            </a:pPr>
            <a:r>
              <a:rPr lang="en-US" altLang="en-US" sz="2600" b="1" i="1" dirty="0" smtClean="0"/>
              <a:t>Discussion</a:t>
            </a:r>
            <a:endParaRPr lang="en-US" altLang="en-US" sz="2600" b="1" i="1" dirty="0" smtClean="0"/>
          </a:p>
          <a:p>
            <a:pPr>
              <a:spcAft>
                <a:spcPts val="600"/>
              </a:spcAft>
            </a:pPr>
            <a:endParaRPr lang="en-US" altLang="en-US" sz="1800" dirty="0" smtClean="0"/>
          </a:p>
          <a:p>
            <a:pPr>
              <a:spcAft>
                <a:spcPts val="600"/>
              </a:spcAft>
            </a:pPr>
            <a:r>
              <a:rPr lang="en-US" altLang="en-US" sz="1800" dirty="0" smtClean="0"/>
              <a:t>EAGCP </a:t>
            </a:r>
            <a:r>
              <a:rPr lang="en-US" altLang="en-US" sz="1800" dirty="0" smtClean="0"/>
              <a:t>Meeting | 17 June 2022 | Hendrik </a:t>
            </a:r>
            <a:r>
              <a:rPr lang="en-US" altLang="en-US" sz="1800" dirty="0" err="1" smtClean="0"/>
              <a:t>Meder</a:t>
            </a:r>
            <a:endParaRPr lang="en-US" alt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5643" y="3758742"/>
            <a:ext cx="7685891" cy="424542"/>
          </a:xfrm>
          <a:prstGeom prst="rect">
            <a:avLst/>
          </a:prstGeom>
        </p:spPr>
        <p:txBody>
          <a:bodyPr vert="horz" wrap="non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6A828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i="1" dirty="0" err="1" smtClean="0"/>
              <a:t>Fumagalli</a:t>
            </a:r>
            <a:r>
              <a:rPr lang="en-GB" sz="2400" i="1" dirty="0" smtClean="0"/>
              <a:t>, Motta and Tarantino</a:t>
            </a:r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534886"/>
            <a:ext cx="10905699" cy="4172643"/>
          </a:xfrm>
        </p:spPr>
        <p:txBody>
          <a:bodyPr/>
          <a:lstStyle/>
          <a:p>
            <a:r>
              <a:rPr lang="en-GB" sz="2200" dirty="0" smtClean="0"/>
              <a:t>The goal: A merger policy allowing acquirers to finance constraint innovative start-ups while preventing acquisitions that solely pre-empt competition.</a:t>
            </a:r>
          </a:p>
          <a:p>
            <a:r>
              <a:rPr lang="en-GB" sz="2200" dirty="0" smtClean="0"/>
              <a:t>Simple mechanism: </a:t>
            </a:r>
            <a:r>
              <a:rPr lang="en-GB" sz="2200" b="1" u="sng" dirty="0" smtClean="0">
                <a:solidFill>
                  <a:srgbClr val="FF0000"/>
                </a:solidFill>
              </a:rPr>
              <a:t>Prohibition</a:t>
            </a:r>
            <a:r>
              <a:rPr lang="en-GB" sz="2200" dirty="0" smtClean="0"/>
              <a:t> of all early-stage acquisitions that are subject to a significant premium paid. </a:t>
            </a:r>
          </a:p>
          <a:p>
            <a:r>
              <a:rPr lang="en-GB" sz="2200" dirty="0" smtClean="0"/>
              <a:t>Price as signal of anti-competitive deal determining the </a:t>
            </a:r>
            <a:r>
              <a:rPr lang="en-GB" sz="2200" b="1" u="sng" dirty="0" smtClean="0"/>
              <a:t>rule when to prohibit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The model explicitly allows for acquisitions but mechanism selects only welfare-beneficial and pro-competitive deals on the expense of sacrificing some if the price is (too) high. </a:t>
            </a:r>
          </a:p>
          <a:p>
            <a:r>
              <a:rPr lang="en-GB" sz="2200" dirty="0" smtClean="0"/>
              <a:t>Proposal towards </a:t>
            </a:r>
            <a:r>
              <a:rPr lang="en-GB" sz="2200" b="1" u="sng" dirty="0" smtClean="0"/>
              <a:t>stricter enforcement</a:t>
            </a:r>
            <a:r>
              <a:rPr lang="en-GB" sz="2200" dirty="0" smtClean="0"/>
              <a:t> of acquisition of start-ups. 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600792" cy="782357"/>
          </a:xfrm>
        </p:spPr>
        <p:txBody>
          <a:bodyPr/>
          <a:lstStyle/>
          <a:p>
            <a:r>
              <a:rPr lang="en-GB" dirty="0" smtClean="0"/>
              <a:t>Preventing killer acquisitions by a simple rule?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5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198" y="1479446"/>
            <a:ext cx="5328000" cy="4252613"/>
          </a:xfrm>
        </p:spPr>
        <p:txBody>
          <a:bodyPr/>
          <a:lstStyle/>
          <a:p>
            <a:r>
              <a:rPr lang="en-GB" sz="2000" i="1" dirty="0" smtClean="0"/>
              <a:t>“AAs generally lack the sophisticated financial ability necessary to interpret the relevant data, […].”</a:t>
            </a:r>
          </a:p>
          <a:p>
            <a:r>
              <a:rPr lang="en-GB" sz="2000" dirty="0" smtClean="0"/>
              <a:t>Valuations based on </a:t>
            </a:r>
            <a:r>
              <a:rPr lang="en-GB" sz="2000" b="1" u="sng" dirty="0" smtClean="0"/>
              <a:t>Series A, B, C Funding</a:t>
            </a:r>
            <a:r>
              <a:rPr lang="en-GB" sz="2000" dirty="0" smtClean="0"/>
              <a:t> rounds are at best a rule of thumb.</a:t>
            </a:r>
          </a:p>
          <a:p>
            <a:r>
              <a:rPr lang="en-GB" sz="2000" dirty="0" smtClean="0"/>
              <a:t>Who knows? VC invests in </a:t>
            </a:r>
            <a:r>
              <a:rPr lang="en-GB" sz="2000" b="1" u="sng" dirty="0" smtClean="0"/>
              <a:t>7 failures out of 10</a:t>
            </a:r>
            <a:r>
              <a:rPr lang="en-GB" sz="2000" dirty="0" smtClean="0"/>
              <a:t> start-ups. </a:t>
            </a:r>
          </a:p>
          <a:p>
            <a:r>
              <a:rPr lang="en-GB" sz="2000" dirty="0" smtClean="0"/>
              <a:t>How to determine the </a:t>
            </a:r>
            <a:r>
              <a:rPr lang="en-GB" sz="2000" b="1" u="sng" dirty="0" smtClean="0"/>
              <a:t>fair price</a:t>
            </a:r>
            <a:r>
              <a:rPr lang="en-GB" sz="2000" dirty="0" smtClean="0"/>
              <a:t> in the light of uncertainty about survival, success or future revenues and profits.</a:t>
            </a:r>
            <a:endParaRPr lang="en-GB" sz="2000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judge when price is (too) high?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FE4A29-2DFD-6D43-AC52-3AEB443B8E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44480"/>
          <a:stretch/>
        </p:blipFill>
        <p:spPr>
          <a:xfrm>
            <a:off x="6714570" y="1479446"/>
            <a:ext cx="4703285" cy="403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00257" y="5608949"/>
            <a:ext cx="3576620" cy="24622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000" dirty="0" smtClean="0"/>
              <a:t>Source: </a:t>
            </a:r>
            <a:r>
              <a:rPr lang="en-GB" sz="1000" dirty="0" err="1" smtClean="0"/>
              <a:t>Garbe</a:t>
            </a:r>
            <a:r>
              <a:rPr lang="en-GB" sz="1000" dirty="0" smtClean="0"/>
              <a:t> &amp; </a:t>
            </a:r>
            <a:r>
              <a:rPr lang="en-GB" sz="1000" dirty="0" err="1" smtClean="0"/>
              <a:t>Malikova</a:t>
            </a:r>
            <a:r>
              <a:rPr lang="en-GB" sz="1000" dirty="0" smtClean="0"/>
              <a:t>, 2022, based on Bloomberg Data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240486" y="2710543"/>
            <a:ext cx="2688771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Differences at round figures are significant for digital acquisitions!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7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00522" y="1545772"/>
            <a:ext cx="5328000" cy="4430486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 sz="2000" dirty="0" smtClean="0"/>
              <a:t>It is difficult to distinguish why a premium is paid:</a:t>
            </a:r>
          </a:p>
          <a:p>
            <a:pPr lvl="1"/>
            <a:r>
              <a:rPr lang="en-GB" sz="1800" dirty="0" smtClean="0"/>
              <a:t>Benefits from </a:t>
            </a:r>
            <a:r>
              <a:rPr lang="en-GB" sz="1800" b="1" u="sng" dirty="0" smtClean="0"/>
              <a:t>pre-empting competition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b="1" u="sng" dirty="0" smtClean="0"/>
              <a:t>Future efficiencies</a:t>
            </a:r>
            <a:r>
              <a:rPr lang="en-GB" sz="1800" b="1" dirty="0" smtClean="0"/>
              <a:t> </a:t>
            </a:r>
            <a:r>
              <a:rPr lang="en-GB" sz="1800" dirty="0" smtClean="0"/>
              <a:t>that cannot be </a:t>
            </a:r>
            <a:r>
              <a:rPr lang="en-GB" sz="1800" dirty="0"/>
              <a:t>technologically</a:t>
            </a:r>
            <a:r>
              <a:rPr lang="en-GB" sz="1800" dirty="0" smtClean="0"/>
              <a:t> discovered/verified by the AA and/or the market.</a:t>
            </a:r>
          </a:p>
          <a:p>
            <a:pPr lvl="1"/>
            <a:r>
              <a:rPr lang="en-GB" sz="1800" b="1" u="sng" dirty="0" smtClean="0"/>
              <a:t>Multiple bidders </a:t>
            </a:r>
            <a:r>
              <a:rPr lang="en-GB" sz="1800" dirty="0" smtClean="0"/>
              <a:t>for the target.  </a:t>
            </a:r>
          </a:p>
          <a:p>
            <a:pPr lvl="1"/>
            <a:r>
              <a:rPr lang="en-GB" sz="1800" dirty="0" smtClean="0"/>
              <a:t>Is there any evidence that premium paid is significantly higher if horizontal overlap exists?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02250" y="1545772"/>
            <a:ext cx="5328000" cy="4430486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 sz="2000" dirty="0" smtClean="0"/>
              <a:t>It is a </a:t>
            </a:r>
            <a:r>
              <a:rPr lang="en-GB" sz="2000" b="1" u="sng" dirty="0" smtClean="0"/>
              <a:t>problem of jurisdiction</a:t>
            </a:r>
            <a:r>
              <a:rPr lang="en-GB" sz="2000" dirty="0" smtClean="0"/>
              <a:t> and no rule, based on purchase price, is needed:</a:t>
            </a:r>
          </a:p>
          <a:p>
            <a:pPr lvl="1"/>
            <a:r>
              <a:rPr lang="en-GB" sz="1800" dirty="0" smtClean="0"/>
              <a:t>AA have the knowledge and abilities to identify anti-competitive acquisitions if you </a:t>
            </a:r>
            <a:r>
              <a:rPr lang="en-GB" sz="1800" b="1" u="sng" dirty="0" smtClean="0"/>
              <a:t>let them do their job</a:t>
            </a:r>
            <a:r>
              <a:rPr lang="en-GB" sz="1800" dirty="0" smtClean="0"/>
              <a:t> in the </a:t>
            </a:r>
            <a:r>
              <a:rPr lang="en-GB" sz="1800" i="1" dirty="0" smtClean="0"/>
              <a:t>normal</a:t>
            </a:r>
            <a:r>
              <a:rPr lang="en-GB" sz="1800" dirty="0" smtClean="0"/>
              <a:t> course of an investigation of an antitrust market and not an “industry”.</a:t>
            </a:r>
            <a:r>
              <a:rPr lang="en-GB" sz="1800" b="1" u="sng" dirty="0" smtClean="0"/>
              <a:t> </a:t>
            </a:r>
          </a:p>
          <a:p>
            <a:pPr lvl="1"/>
            <a:r>
              <a:rPr lang="en-GB" sz="1800" dirty="0" smtClean="0"/>
              <a:t>A rule based on a purchase price </a:t>
            </a:r>
            <a:r>
              <a:rPr lang="en-GB" sz="1800" b="1" u="sng" dirty="0" smtClean="0"/>
              <a:t>will not be enforceable</a:t>
            </a:r>
            <a:r>
              <a:rPr lang="en-GB" sz="1800" dirty="0" smtClean="0"/>
              <a:t> under any jurisdiction.</a:t>
            </a:r>
          </a:p>
          <a:p>
            <a:pPr lvl="1"/>
            <a:r>
              <a:rPr lang="en-GB" sz="1800" dirty="0" smtClean="0"/>
              <a:t>(Relative) price only as potential </a:t>
            </a:r>
            <a:r>
              <a:rPr lang="en-GB" sz="1800" b="1" u="sng" dirty="0" err="1" smtClean="0"/>
              <a:t>additonal</a:t>
            </a:r>
            <a:r>
              <a:rPr lang="en-GB" sz="1800" b="1" u="sng" dirty="0" smtClean="0"/>
              <a:t> threshold</a:t>
            </a:r>
            <a:r>
              <a:rPr lang="en-GB" sz="1800" dirty="0" smtClean="0"/>
              <a:t> to investigate.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Informative value of purchase prices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53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349829"/>
            <a:ext cx="10905699" cy="4357700"/>
          </a:xfrm>
        </p:spPr>
        <p:txBody>
          <a:bodyPr/>
          <a:lstStyle/>
          <a:p>
            <a:r>
              <a:rPr lang="en-GB" sz="2000" dirty="0" smtClean="0"/>
              <a:t>Competition if the start-up would enter is left open. </a:t>
            </a:r>
            <a:r>
              <a:rPr lang="en-GB" sz="2000" i="1" dirty="0" smtClean="0"/>
              <a:t>“[…], if developed, will allow it to compete with an incumbent firm.”</a:t>
            </a:r>
            <a:endParaRPr lang="en-GB" sz="2000" dirty="0" smtClean="0"/>
          </a:p>
          <a:p>
            <a:pPr lvl="1"/>
            <a:r>
              <a:rPr lang="en-GB" sz="1800" dirty="0" smtClean="0"/>
              <a:t>“Allow to compete”: Business stealing (imitation) vs offering a better product (innovation); see </a:t>
            </a:r>
            <a:r>
              <a:rPr lang="en-GB" sz="1800" dirty="0" err="1" smtClean="0"/>
              <a:t>Dijk</a:t>
            </a:r>
            <a:r>
              <a:rPr lang="en-GB" sz="1800" dirty="0" smtClean="0"/>
              <a:t> et al., 2022 as an example. </a:t>
            </a:r>
          </a:p>
          <a:p>
            <a:pPr marL="228600" lvl="1">
              <a:spcBef>
                <a:spcPts val="0"/>
              </a:spcBef>
            </a:pPr>
            <a:r>
              <a:rPr lang="en-GB" dirty="0" smtClean="0"/>
              <a:t>Prospect of buyouts (acquisition market) may have stronger positive innovation effects than the risk of anti-competitive “killer” acquisitions; see Hollenbeck, 2020. </a:t>
            </a:r>
          </a:p>
          <a:p>
            <a:pPr marL="228600" lvl="1">
              <a:spcBef>
                <a:spcPts val="0"/>
              </a:spcBef>
            </a:pPr>
            <a:r>
              <a:rPr lang="en-GB" dirty="0" smtClean="0"/>
              <a:t>Decline in IPOs and increase in acquisitions may be strongly correlated to the introduction and growth in SPACs since early 2010s.</a:t>
            </a:r>
          </a:p>
          <a:p>
            <a:pPr marL="228600" lvl="1">
              <a:spcBef>
                <a:spcPts val="0"/>
              </a:spcBef>
            </a:pPr>
            <a:r>
              <a:rPr lang="en-GB" dirty="0" smtClean="0"/>
              <a:t>Acquisition of financially constraint start-ups </a:t>
            </a:r>
          </a:p>
          <a:p>
            <a:pPr marL="228600" lvl="1">
              <a:spcBef>
                <a:spcPts val="0"/>
              </a:spcBef>
            </a:pPr>
            <a:r>
              <a:rPr lang="en-GB" dirty="0" smtClean="0"/>
              <a:t>Would same hold for patent or license acquisition?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comments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3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382486"/>
            <a:ext cx="10905699" cy="4325043"/>
          </a:xfrm>
        </p:spPr>
        <p:txBody>
          <a:bodyPr/>
          <a:lstStyle/>
          <a:p>
            <a:r>
              <a:rPr lang="en-GB" sz="1800" dirty="0" err="1" smtClean="0"/>
              <a:t>Dijk</a:t>
            </a:r>
            <a:r>
              <a:rPr lang="en-GB" sz="1800" dirty="0" smtClean="0"/>
              <a:t>, </a:t>
            </a:r>
            <a:r>
              <a:rPr lang="en-GB" sz="1800" dirty="0" err="1" smtClean="0"/>
              <a:t>Esmee</a:t>
            </a:r>
            <a:r>
              <a:rPr lang="en-GB" sz="1800" dirty="0" smtClean="0"/>
              <a:t> S.R., Jose L. Moraga-Gonzalez and </a:t>
            </a:r>
            <a:r>
              <a:rPr lang="en-GB" sz="1800" dirty="0" err="1" smtClean="0"/>
              <a:t>Evgenia</a:t>
            </a:r>
            <a:r>
              <a:rPr lang="en-GB" sz="1800" dirty="0" smtClean="0"/>
              <a:t> </a:t>
            </a:r>
            <a:r>
              <a:rPr lang="en-GB" sz="1800" dirty="0" err="1" smtClean="0"/>
              <a:t>Motchenkova</a:t>
            </a:r>
            <a:r>
              <a:rPr lang="en-GB" sz="1800" dirty="0" smtClean="0"/>
              <a:t>, 2022, ”</a:t>
            </a:r>
            <a:r>
              <a:rPr lang="en-GB" sz="1800" i="1" dirty="0" smtClean="0"/>
              <a:t>Start-ups, reverse killer acquisitions, and incumbent’s, direction of innovation”</a:t>
            </a:r>
            <a:r>
              <a:rPr lang="en-GB" sz="1800" dirty="0" smtClean="0"/>
              <a:t>, working paper</a:t>
            </a:r>
          </a:p>
          <a:p>
            <a:r>
              <a:rPr lang="en-GB" sz="1800" dirty="0" err="1" smtClean="0"/>
              <a:t>Garbe</a:t>
            </a:r>
            <a:r>
              <a:rPr lang="en-GB" sz="1800" dirty="0" smtClean="0"/>
              <a:t>, Lisa and Helena </a:t>
            </a:r>
            <a:r>
              <a:rPr lang="en-GB" sz="1800" dirty="0" err="1" smtClean="0"/>
              <a:t>Malikova</a:t>
            </a:r>
            <a:r>
              <a:rPr lang="en-GB" sz="1800" dirty="0" smtClean="0"/>
              <a:t>, 2022, </a:t>
            </a:r>
            <a:r>
              <a:rPr lang="en-GB" sz="1800" i="1" dirty="0" smtClean="0"/>
              <a:t>“Digital merger efficiencies in real life”, </a:t>
            </a:r>
            <a:r>
              <a:rPr lang="en-GB" sz="1800" dirty="0" smtClean="0"/>
              <a:t>working paper</a:t>
            </a:r>
          </a:p>
          <a:p>
            <a:r>
              <a:rPr lang="en-GB" sz="1800" dirty="0" smtClean="0"/>
              <a:t>Hollenbeck, Brett, 2020, </a:t>
            </a:r>
            <a:r>
              <a:rPr lang="en-GB" sz="1800" i="1" dirty="0" smtClean="0"/>
              <a:t>“Horizontal mergers and innovation in concentrated industries”, Quantitative Marketing and Economics.</a:t>
            </a:r>
          </a:p>
          <a:p>
            <a:r>
              <a:rPr lang="en-GB" sz="1800" i="1" dirty="0" err="1" smtClean="0"/>
              <a:t>Regibeau</a:t>
            </a:r>
            <a:r>
              <a:rPr lang="en-GB" sz="1800" i="1" dirty="0" smtClean="0"/>
              <a:t>, Pierre, 2021, “Killer acquisitions? Evidence and potential theories of harm”, working paper.</a:t>
            </a:r>
            <a:endParaRPr lang="en-GB" sz="1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837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ACE0-6474-4130-B64E-D9F9E5478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</TotalTime>
  <Words>574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Preventing killer acquisitions by a simple rule?</vt:lpstr>
      <vt:lpstr>How to judge when price is (too) high?</vt:lpstr>
      <vt:lpstr>Informative value of purchase prices</vt:lpstr>
      <vt:lpstr>Thank You!</vt:lpstr>
      <vt:lpstr>Additional comments</vt:lpstr>
      <vt:lpstr>References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MEDER Hendrik (COMP)</cp:lastModifiedBy>
  <cp:revision>154</cp:revision>
  <dcterms:created xsi:type="dcterms:W3CDTF">2019-08-09T12:06:42Z</dcterms:created>
  <dcterms:modified xsi:type="dcterms:W3CDTF">2022-06-16T15:52:56Z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