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handoutMasterIdLst>
    <p:handoutMasterId r:id="rId10"/>
  </p:handoutMasterIdLst>
  <p:sldIdLst>
    <p:sldId id="256" r:id="rId3"/>
    <p:sldId id="257" r:id="rId4"/>
    <p:sldId id="259" r:id="rId5"/>
    <p:sldId id="261" r:id="rId6"/>
    <p:sldId id="262" r:id="rId7"/>
    <p:sldId id="263" r:id="rId8"/>
    <p:sldId id="264" r:id="rId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1460" y="4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45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FFFCA7-EFDF-4BEE-BD2B-145447CAC389}" type="datetimeFigureOut">
              <a:rPr lang="es-ES" smtClean="0"/>
              <a:t>13/11/2017</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3D62438-D0FE-45EE-86FE-605D624C5D2C}" type="slidenum">
              <a:rPr lang="es-ES" smtClean="0"/>
              <a:t>‹Nr.›</a:t>
            </a:fld>
            <a:endParaRPr lang="es-ES"/>
          </a:p>
        </p:txBody>
      </p:sp>
    </p:spTree>
    <p:extLst>
      <p:ext uri="{BB962C8B-B14F-4D97-AF65-F5344CB8AC3E}">
        <p14:creationId xmlns:p14="http://schemas.microsoft.com/office/powerpoint/2010/main" val="21383972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Tree>
    <p:extLst>
      <p:ext uri="{BB962C8B-B14F-4D97-AF65-F5344CB8AC3E}">
        <p14:creationId xmlns:p14="http://schemas.microsoft.com/office/powerpoint/2010/main" val="3192788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2344072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1884179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Tree>
    <p:extLst>
      <p:ext uri="{BB962C8B-B14F-4D97-AF65-F5344CB8AC3E}">
        <p14:creationId xmlns:p14="http://schemas.microsoft.com/office/powerpoint/2010/main" val="2476104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67186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4" name="3 Marcador de texto"/>
          <p:cNvSpPr>
            <a:spLocks noGrp="1"/>
          </p:cNvSpPr>
          <p:nvPr>
            <p:ph type="body" sz="quarter" idx="10"/>
          </p:nvPr>
        </p:nvSpPr>
        <p:spPr>
          <a:xfrm>
            <a:off x="468313" y="1557338"/>
            <a:ext cx="8207375" cy="417512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5" name="8 Marcador de número de diapositiva"/>
          <p:cNvSpPr>
            <a:spLocks noGrp="1"/>
          </p:cNvSpPr>
          <p:nvPr>
            <p:ph type="sldNum" sz="quarter" idx="12"/>
          </p:nvPr>
        </p:nvSpPr>
        <p:spPr>
          <a:xfrm>
            <a:off x="6516216" y="630932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27167751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Tree>
    <p:extLst>
      <p:ext uri="{BB962C8B-B14F-4D97-AF65-F5344CB8AC3E}">
        <p14:creationId xmlns:p14="http://schemas.microsoft.com/office/powerpoint/2010/main" val="3854247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7576263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360447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Tree>
    <p:extLst>
      <p:ext uri="{BB962C8B-B14F-4D97-AF65-F5344CB8AC3E}">
        <p14:creationId xmlns:p14="http://schemas.microsoft.com/office/powerpoint/2010/main" val="3384672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401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2365528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21214282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1726501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1018105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346835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619445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638744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244288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1129316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1987813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3809065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09080006-5D5E-437E-A8A0-228BFE6C4FE4}" type="datetimeFigureOut">
              <a:rPr lang="es-ES" smtClean="0"/>
              <a:t>13/11/2017</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11783526-DBFB-412F-B3B2-8E93CE5A0C0F}" type="slidenum">
              <a:rPr lang="es-ES" smtClean="0"/>
              <a:t>‹Nr.›</a:t>
            </a:fld>
            <a:endParaRPr lang="es-ES"/>
          </a:p>
        </p:txBody>
      </p:sp>
    </p:spTree>
    <p:extLst>
      <p:ext uri="{BB962C8B-B14F-4D97-AF65-F5344CB8AC3E}">
        <p14:creationId xmlns:p14="http://schemas.microsoft.com/office/powerpoint/2010/main" val="30567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s-ES" dirty="0"/>
              <a:t>Haga clic para modificar el estilo de título del patrón</a:t>
            </a:r>
          </a:p>
        </p:txBody>
      </p:sp>
      <p:sp>
        <p:nvSpPr>
          <p:cNvPr id="3" name="2 Marcador de texto"/>
          <p:cNvSpPr>
            <a:spLocks noGrp="1"/>
          </p:cNvSpPr>
          <p:nvPr>
            <p:ph type="body" idx="1"/>
          </p:nvPr>
        </p:nvSpPr>
        <p:spPr>
          <a:xfrm>
            <a:off x="457200" y="1600201"/>
            <a:ext cx="8229600" cy="4061048"/>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pic>
        <p:nvPicPr>
          <p:cNvPr id="7" name="Marcador de contenido 5" descr="PP PORTADA2.jpg"/>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4983" y="5581650"/>
            <a:ext cx="9144000"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4324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000" kern="1200">
          <a:solidFill>
            <a:schemeClr val="accent2"/>
          </a:solidFill>
          <a:latin typeface="+mj-lt"/>
          <a:ea typeface="+mj-ea"/>
          <a:cs typeface="+mj-cs"/>
        </a:defRPr>
      </a:lvl1pPr>
    </p:titleStyle>
    <p:bodyStyle>
      <a:lvl1pPr marL="342900" indent="-342900" algn="l" defTabSz="914400" rtl="0" eaLnBrk="1" latinLnBrk="0" hangingPunct="1">
        <a:spcBef>
          <a:spcPct val="20000"/>
        </a:spcBef>
        <a:buClr>
          <a:schemeClr val="accent2"/>
        </a:buClr>
        <a:buFont typeface="Arial" panose="020B0604020202020204" pitchFamily="34" charset="0"/>
        <a:buChar char="•"/>
        <a:defRPr sz="3200" kern="1200">
          <a:solidFill>
            <a:schemeClr val="tx1"/>
          </a:solidFill>
          <a:latin typeface="+mn-lt"/>
          <a:ea typeface="+mn-ea"/>
          <a:cs typeface="+mn-cs"/>
        </a:defRPr>
      </a:lvl1pPr>
      <a:lvl2pPr marL="800100" indent="-342900" algn="l" defTabSz="914400" rtl="0" eaLnBrk="1" latinLnBrk="0" hangingPunct="1">
        <a:spcBef>
          <a:spcPct val="20000"/>
        </a:spcBef>
        <a:buClr>
          <a:schemeClr val="accent2"/>
        </a:buClr>
        <a:buFont typeface="Wingdings" panose="05000000000000000000" pitchFamily="2" charset="2"/>
        <a:buChar char="ü"/>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s-ES" dirty="0"/>
              <a:t>Haga clic para modificar el estilo de título del patrón</a:t>
            </a:r>
          </a:p>
        </p:txBody>
      </p:sp>
      <p:sp>
        <p:nvSpPr>
          <p:cNvPr id="3" name="2 Marcador de texto"/>
          <p:cNvSpPr>
            <a:spLocks noGrp="1"/>
          </p:cNvSpPr>
          <p:nvPr>
            <p:ph type="body" idx="1"/>
          </p:nvPr>
        </p:nvSpPr>
        <p:spPr>
          <a:xfrm>
            <a:off x="457200" y="1600200"/>
            <a:ext cx="8229600" cy="4349079"/>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pic>
        <p:nvPicPr>
          <p:cNvPr id="7" name="Imagen 3" descr="PP PAG.2.jpg"/>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6119813"/>
            <a:ext cx="91440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58370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ctr" defTabSz="914400" rtl="0" eaLnBrk="1" latinLnBrk="0" hangingPunct="1">
        <a:spcBef>
          <a:spcPct val="0"/>
        </a:spcBef>
        <a:buNone/>
        <a:defRPr sz="4000" kern="1200">
          <a:solidFill>
            <a:schemeClr val="accent2"/>
          </a:solidFill>
          <a:latin typeface="+mj-lt"/>
          <a:ea typeface="+mj-ea"/>
          <a:cs typeface="+mj-cs"/>
        </a:defRPr>
      </a:lvl1pPr>
    </p:titleStyle>
    <p:bodyStyle>
      <a:lvl1pPr marL="342900" indent="-342900" algn="l" defTabSz="914400" rtl="0" eaLnBrk="1" latinLnBrk="0" hangingPunct="1">
        <a:spcBef>
          <a:spcPct val="20000"/>
        </a:spcBef>
        <a:buClr>
          <a:schemeClr val="accent2"/>
        </a:buClr>
        <a:buFont typeface="Arial" panose="020B0604020202020204" pitchFamily="34" charset="0"/>
        <a:buChar char="•"/>
        <a:defRPr sz="3200" kern="1200">
          <a:solidFill>
            <a:schemeClr val="tx1"/>
          </a:solidFill>
          <a:latin typeface="+mn-lt"/>
          <a:ea typeface="+mn-ea"/>
          <a:cs typeface="+mn-cs"/>
        </a:defRPr>
      </a:lvl1pPr>
      <a:lvl2pPr marL="914400" indent="-457200" algn="l" defTabSz="914400" rtl="0" eaLnBrk="1" latinLnBrk="0" hangingPunct="1">
        <a:spcBef>
          <a:spcPct val="20000"/>
        </a:spcBef>
        <a:buClr>
          <a:schemeClr val="accent2"/>
        </a:buClr>
        <a:buFont typeface="Wingdings" panose="05000000000000000000" pitchFamily="2" charset="2"/>
        <a:buChar char="ü"/>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8.xml"/><Relationship Id="rId4" Type="http://schemas.openxmlformats.org/officeDocument/2006/relationships/image" Target="cid:image002.jpg@01D35896.9B9A8490"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1844824"/>
            <a:ext cx="7772400" cy="794519"/>
          </a:xfrm>
        </p:spPr>
        <p:txBody>
          <a:bodyPr/>
          <a:lstStyle/>
          <a:p>
            <a:r>
              <a:rPr lang="en-US" sz="3200" b="1" dirty="0"/>
              <a:t>ICN CWG SG1 webinar on ‘”Parental liability”</a:t>
            </a:r>
            <a:br>
              <a:rPr lang="es-ES" sz="3200" dirty="0"/>
            </a:br>
            <a:endParaRPr lang="es-ES" sz="3200" dirty="0"/>
          </a:p>
        </p:txBody>
      </p:sp>
      <p:sp>
        <p:nvSpPr>
          <p:cNvPr id="3" name="2 Subtítulo"/>
          <p:cNvSpPr>
            <a:spLocks noGrp="1"/>
          </p:cNvSpPr>
          <p:nvPr>
            <p:ph type="subTitle" idx="1"/>
          </p:nvPr>
        </p:nvSpPr>
        <p:spPr>
          <a:xfrm>
            <a:off x="1187624" y="2636912"/>
            <a:ext cx="6616824" cy="2544688"/>
          </a:xfrm>
        </p:spPr>
        <p:txBody>
          <a:bodyPr>
            <a:normAutofit fontScale="47500" lnSpcReduction="20000"/>
          </a:bodyPr>
          <a:lstStyle/>
          <a:p>
            <a:r>
              <a:rPr lang="en-US" sz="5900" b="1" dirty="0">
                <a:solidFill>
                  <a:schemeClr val="accent2"/>
                </a:solidFill>
              </a:rPr>
              <a:t>FINES, PARENTAL LIABILITY, </a:t>
            </a:r>
          </a:p>
          <a:p>
            <a:r>
              <a:rPr lang="en-US" sz="5900" b="1" dirty="0">
                <a:solidFill>
                  <a:schemeClr val="accent2"/>
                </a:solidFill>
              </a:rPr>
              <a:t>MULTIPLE INFRINGEMENTS, </a:t>
            </a:r>
          </a:p>
          <a:p>
            <a:r>
              <a:rPr lang="en-US" sz="5900" b="1" dirty="0">
                <a:solidFill>
                  <a:schemeClr val="accent2"/>
                </a:solidFill>
              </a:rPr>
              <a:t>AND </a:t>
            </a:r>
            <a:r>
              <a:rPr lang="en-US" sz="5900" b="1" i="1" dirty="0">
                <a:solidFill>
                  <a:schemeClr val="accent2"/>
                </a:solidFill>
              </a:rPr>
              <a:t>NE BIS IN IDEM</a:t>
            </a:r>
          </a:p>
          <a:p>
            <a:endParaRPr lang="en-US" b="1" i="1" dirty="0">
              <a:solidFill>
                <a:schemeClr val="accent2"/>
              </a:solidFill>
            </a:endParaRPr>
          </a:p>
          <a:p>
            <a:r>
              <a:rPr lang="en-US" sz="3800" b="1" dirty="0">
                <a:solidFill>
                  <a:schemeClr val="tx1"/>
                </a:solidFill>
              </a:rPr>
              <a:t>Rafael Allendesalazar</a:t>
            </a:r>
          </a:p>
          <a:p>
            <a:r>
              <a:rPr lang="en-US" sz="3800" b="1" dirty="0">
                <a:solidFill>
                  <a:schemeClr val="tx1"/>
                </a:solidFill>
              </a:rPr>
              <a:t>15 November 2017</a:t>
            </a:r>
            <a:br>
              <a:rPr lang="es-ES" sz="3800" dirty="0"/>
            </a:br>
            <a:br>
              <a:rPr lang="es-ES" dirty="0">
                <a:solidFill>
                  <a:schemeClr val="accent2"/>
                </a:solidFill>
              </a:rPr>
            </a:br>
            <a:endParaRPr lang="es-ES" dirty="0">
              <a:solidFill>
                <a:schemeClr val="accent2"/>
              </a:solidFill>
            </a:endParaRPr>
          </a:p>
        </p:txBody>
      </p:sp>
    </p:spTree>
    <p:extLst>
      <p:ext uri="{BB962C8B-B14F-4D97-AF65-F5344CB8AC3E}">
        <p14:creationId xmlns:p14="http://schemas.microsoft.com/office/powerpoint/2010/main" val="3059597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GOALS OF FINES</a:t>
            </a:r>
          </a:p>
        </p:txBody>
      </p:sp>
      <p:sp>
        <p:nvSpPr>
          <p:cNvPr id="3" name="2 Marcador de contenido"/>
          <p:cNvSpPr>
            <a:spLocks noGrp="1"/>
          </p:cNvSpPr>
          <p:nvPr>
            <p:ph idx="1"/>
          </p:nvPr>
        </p:nvSpPr>
        <p:spPr/>
        <p:txBody>
          <a:bodyPr>
            <a:normAutofit/>
          </a:bodyPr>
          <a:lstStyle/>
          <a:p>
            <a:pPr lvl="0"/>
            <a:r>
              <a:rPr lang="en-US" dirty="0"/>
              <a:t>Goal of fines in competition cases:</a:t>
            </a:r>
            <a:endParaRPr lang="es-ES" dirty="0"/>
          </a:p>
          <a:p>
            <a:pPr lvl="1"/>
            <a:r>
              <a:rPr lang="en-US" b="1" u="sng" dirty="0"/>
              <a:t>Retribution</a:t>
            </a:r>
            <a:endParaRPr lang="es-ES" b="1" u="sng" dirty="0"/>
          </a:p>
          <a:p>
            <a:pPr lvl="1"/>
            <a:r>
              <a:rPr lang="en-US" b="1" u="sng" dirty="0"/>
              <a:t>Deterrence</a:t>
            </a:r>
            <a:r>
              <a:rPr lang="en-US" dirty="0"/>
              <a:t>: General and specific </a:t>
            </a:r>
            <a:endParaRPr lang="es-ES" dirty="0"/>
          </a:p>
          <a:p>
            <a:pPr lvl="1" algn="just"/>
            <a:r>
              <a:rPr lang="en-US" b="1" u="sng" dirty="0"/>
              <a:t>Disgorgement of illicit gains</a:t>
            </a:r>
            <a:r>
              <a:rPr lang="en-US" dirty="0"/>
              <a:t>: </a:t>
            </a:r>
            <a:r>
              <a:rPr lang="en-US" i="1" dirty="0"/>
              <a:t>“The Commission will also take into account the need to </a:t>
            </a:r>
            <a:r>
              <a:rPr lang="en-US" i="1" u="sng" dirty="0"/>
              <a:t>increase the fine in order to exceed the amount of gains improperly made as a result of the infringement</a:t>
            </a:r>
            <a:r>
              <a:rPr lang="en-US" i="1" dirty="0"/>
              <a:t> where it is possible to estimate that amount”. </a:t>
            </a:r>
          </a:p>
          <a:p>
            <a:pPr marL="457200" lvl="1" indent="0" algn="just">
              <a:buNone/>
            </a:pPr>
            <a:r>
              <a:rPr lang="en-US" i="1" dirty="0"/>
              <a:t>	</a:t>
            </a:r>
            <a:r>
              <a:rPr lang="en-US" sz="1600" dirty="0"/>
              <a:t>European Commission 2006 Fining Guidelines</a:t>
            </a:r>
            <a:endParaRPr lang="es-ES" sz="1600" dirty="0"/>
          </a:p>
          <a:p>
            <a:endParaRPr lang="es-ES" dirty="0"/>
          </a:p>
        </p:txBody>
      </p:sp>
    </p:spTree>
    <p:extLst>
      <p:ext uri="{BB962C8B-B14F-4D97-AF65-F5344CB8AC3E}">
        <p14:creationId xmlns:p14="http://schemas.microsoft.com/office/powerpoint/2010/main" val="720961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LEGAL MAXIMUM. INCREASE</a:t>
            </a:r>
          </a:p>
        </p:txBody>
      </p:sp>
      <p:sp>
        <p:nvSpPr>
          <p:cNvPr id="3" name="2 Marcador de contenido"/>
          <p:cNvSpPr txBox="1">
            <a:spLocks/>
          </p:cNvSpPr>
          <p:nvPr/>
        </p:nvSpPr>
        <p:spPr>
          <a:xfrm>
            <a:off x="899592" y="1600201"/>
            <a:ext cx="7787208" cy="892695"/>
          </a:xfrm>
          <a:prstGeom prst="rect">
            <a:avLst/>
          </a:prstGeom>
        </p:spPr>
        <p:txBody>
          <a:bodyPr/>
          <a:lstStyle>
            <a:lvl1pPr marL="342900" indent="-342900" algn="l" defTabSz="914400" rtl="0" eaLnBrk="1" latinLnBrk="0" hangingPunct="1">
              <a:spcBef>
                <a:spcPct val="20000"/>
              </a:spcBef>
              <a:buClr>
                <a:schemeClr val="accent2"/>
              </a:buClr>
              <a:buFont typeface="Arial" panose="020B0604020202020204" pitchFamily="34" charset="0"/>
              <a:buChar char="•"/>
              <a:defRPr sz="3200" kern="1200">
                <a:solidFill>
                  <a:schemeClr val="tx1"/>
                </a:solidFill>
                <a:latin typeface="+mn-lt"/>
                <a:ea typeface="+mn-ea"/>
                <a:cs typeface="+mn-cs"/>
              </a:defRPr>
            </a:lvl1pPr>
            <a:lvl2pPr marL="914400" indent="-457200" algn="l" defTabSz="914400" rtl="0" eaLnBrk="1" latinLnBrk="0" hangingPunct="1">
              <a:spcBef>
                <a:spcPct val="20000"/>
              </a:spcBef>
              <a:buClr>
                <a:schemeClr val="accent2"/>
              </a:buClr>
              <a:buFont typeface="Wingdings" panose="05000000000000000000" pitchFamily="2" charset="2"/>
              <a:buChar char="ü"/>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dirty="0"/>
              <a:t>Methodology and legal maximum (10% of turnover) have remained essentially the same since Regulation 17/1962.</a:t>
            </a:r>
            <a:endParaRPr lang="es-ES" sz="1600" dirty="0"/>
          </a:p>
          <a:p>
            <a:r>
              <a:rPr lang="en-US" sz="1600" dirty="0"/>
              <a:t>But significant increase in level of fines imposed:</a:t>
            </a:r>
            <a:endParaRPr lang="es-ES" sz="1600" dirty="0"/>
          </a:p>
          <a:p>
            <a:pPr marL="0" indent="0">
              <a:buFont typeface="Arial" panose="020B0604020202020204" pitchFamily="34" charset="0"/>
              <a:buNone/>
            </a:pPr>
            <a:endParaRPr lang="es-ES" dirty="0"/>
          </a:p>
        </p:txBody>
      </p:sp>
      <p:pic>
        <p:nvPicPr>
          <p:cNvPr id="4" name="3 Imagen"/>
          <p:cNvPicPr/>
          <p:nvPr/>
        </p:nvPicPr>
        <p:blipFill rotWithShape="1">
          <a:blip r:embed="rId2"/>
          <a:srcRect l="27343" t="35141" r="28037" b="11753"/>
          <a:stretch/>
        </p:blipFill>
        <p:spPr bwMode="auto">
          <a:xfrm>
            <a:off x="971600" y="2852936"/>
            <a:ext cx="4104456" cy="2952328"/>
          </a:xfrm>
          <a:prstGeom prst="rect">
            <a:avLst/>
          </a:prstGeom>
          <a:ln>
            <a:noFill/>
          </a:ln>
          <a:extLst>
            <a:ext uri="{53640926-AAD7-44D8-BBD7-CCE9431645EC}">
              <a14:shadowObscured xmlns:a14="http://schemas.microsoft.com/office/drawing/2010/main"/>
            </a:ext>
          </a:extLst>
        </p:spPr>
      </p:pic>
      <p:pic>
        <p:nvPicPr>
          <p:cNvPr id="5" name="4 Imagen" descr="cid:image002.jpg@01D35896.9B9A8490"/>
          <p:cNvPicPr/>
          <p:nvPr/>
        </p:nvPicPr>
        <p:blipFill rotWithShape="1">
          <a:blip r:embed="rId3" r:link="rId4">
            <a:extLst>
              <a:ext uri="{28A0092B-C50C-407E-A947-70E740481C1C}">
                <a14:useLocalDpi xmlns:a14="http://schemas.microsoft.com/office/drawing/2010/main" val="0"/>
              </a:ext>
            </a:extLst>
          </a:blip>
          <a:srcRect l="9106" t="6084" r="6239"/>
          <a:stretch/>
        </p:blipFill>
        <p:spPr bwMode="auto">
          <a:xfrm>
            <a:off x="5220071" y="3212976"/>
            <a:ext cx="3245329" cy="203895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95385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18783"/>
            <a:ext cx="8229600" cy="1143000"/>
          </a:xfrm>
        </p:spPr>
        <p:txBody>
          <a:bodyPr/>
          <a:lstStyle/>
          <a:p>
            <a:r>
              <a:rPr lang="es-ES" sz="3200" dirty="0"/>
              <a:t>TOTAL TURNOVER</a:t>
            </a:r>
          </a:p>
        </p:txBody>
      </p:sp>
      <p:sp>
        <p:nvSpPr>
          <p:cNvPr id="4" name="2 Marcador de contenido"/>
          <p:cNvSpPr txBox="1">
            <a:spLocks/>
          </p:cNvSpPr>
          <p:nvPr/>
        </p:nvSpPr>
        <p:spPr>
          <a:xfrm>
            <a:off x="609600" y="1484785"/>
            <a:ext cx="8229600" cy="2016224"/>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Clr>
                <a:schemeClr val="accent2"/>
              </a:buClr>
              <a:buFont typeface="Arial" panose="020B0604020202020204" pitchFamily="34" charset="0"/>
              <a:buChar char="•"/>
              <a:defRPr sz="3200" kern="1200">
                <a:solidFill>
                  <a:schemeClr val="tx1"/>
                </a:solidFill>
                <a:latin typeface="+mn-lt"/>
                <a:ea typeface="+mn-ea"/>
                <a:cs typeface="+mn-cs"/>
              </a:defRPr>
            </a:lvl1pPr>
            <a:lvl2pPr marL="800100" indent="-342900" algn="l" defTabSz="914400" rtl="0" eaLnBrk="1" latinLnBrk="0" hangingPunct="1">
              <a:spcBef>
                <a:spcPct val="20000"/>
              </a:spcBef>
              <a:buClr>
                <a:schemeClr val="accent2"/>
              </a:buClr>
              <a:buFont typeface="Wingdings" panose="05000000000000000000" pitchFamily="2" charset="2"/>
              <a:buChar char="ü"/>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Font typeface="Arial" panose="020B0604020202020204" pitchFamily="34" charset="0"/>
              <a:buNone/>
            </a:pPr>
            <a:r>
              <a:rPr lang="en-US" sz="1200" dirty="0"/>
              <a:t>Increase through an expanding interpretation of three parameters in the calculation of the fines:</a:t>
            </a:r>
            <a:endParaRPr lang="es-ES" sz="1200" dirty="0"/>
          </a:p>
          <a:p>
            <a:pPr algn="just"/>
            <a:r>
              <a:rPr lang="en-US" sz="1200" dirty="0"/>
              <a:t>Turnover:  volume of sales of the infringement </a:t>
            </a:r>
            <a:r>
              <a:rPr lang="en-US" sz="1200" i="1" dirty="0"/>
              <a:t>vs. </a:t>
            </a:r>
            <a:r>
              <a:rPr lang="en-US" sz="1200" dirty="0"/>
              <a:t>total sales.</a:t>
            </a:r>
            <a:endParaRPr lang="es-ES" sz="1200" dirty="0"/>
          </a:p>
          <a:p>
            <a:pPr algn="just"/>
            <a:r>
              <a:rPr lang="en-US" sz="1200" i="1" dirty="0"/>
              <a:t>“</a:t>
            </a:r>
            <a:r>
              <a:rPr lang="en-US" sz="1200" i="1" u="sng" dirty="0"/>
              <a:t>As a factor for assessing the seriousness of the infringement, the turnover of an undertaking is necessarily vague and imperfect</a:t>
            </a:r>
            <a:r>
              <a:rPr lang="en-US" sz="1200" i="1" dirty="0"/>
              <a:t>. It does not make a distinction either between sectors with a high added value and those with a low added value, or between undertakings which are profitable and those which are less so. However, despite its approximate nature, turnover is currently </a:t>
            </a:r>
            <a:r>
              <a:rPr lang="en-US" sz="1200" i="1" u="sng" dirty="0"/>
              <a:t>considered, as an adequate criterion, for assessing the size and economic power of the undertakings concerned</a:t>
            </a:r>
            <a:r>
              <a:rPr lang="en-US" sz="1200" i="1" dirty="0"/>
              <a:t>. </a:t>
            </a:r>
            <a:endParaRPr lang="es-ES" sz="1200" dirty="0"/>
          </a:p>
          <a:p>
            <a:pPr algn="just"/>
            <a:r>
              <a:rPr lang="en-US" sz="1200" i="1" u="sng" dirty="0"/>
              <a:t>The part of the overall turnover which derives from the sale of the goods or services which are the subject of the infringement best reflects the economic importance of that infringement</a:t>
            </a:r>
            <a:r>
              <a:rPr lang="en-US" sz="1200" i="1" dirty="0"/>
              <a:t>.</a:t>
            </a:r>
            <a:r>
              <a:rPr lang="en-US" sz="1200" dirty="0"/>
              <a:t> </a:t>
            </a:r>
            <a:r>
              <a:rPr lang="en-US" sz="1000" dirty="0"/>
              <a:t>Judgment of the General Court of 29 February 2016, </a:t>
            </a:r>
            <a:r>
              <a:rPr lang="en-US" sz="1000" i="1" dirty="0" err="1"/>
              <a:t>Schenker</a:t>
            </a:r>
            <a:r>
              <a:rPr lang="en-US" sz="1000" dirty="0"/>
              <a:t>. (Case T-265/12)</a:t>
            </a:r>
            <a:endParaRPr lang="es-ES" sz="1000" dirty="0"/>
          </a:p>
          <a:p>
            <a:pPr algn="just"/>
            <a:r>
              <a:rPr lang="en-US" sz="1200" dirty="0"/>
              <a:t>Role of the 10% legal maximum. Cap in a two-step application procedure or basis for the fine. </a:t>
            </a:r>
            <a:endParaRPr lang="es-ES" sz="1200" dirty="0"/>
          </a:p>
          <a:p>
            <a:endParaRPr lang="es-ES" dirty="0"/>
          </a:p>
        </p:txBody>
      </p:sp>
      <p:pic>
        <p:nvPicPr>
          <p:cNvPr id="5" name="4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28667" y="3644900"/>
            <a:ext cx="7362841" cy="2189163"/>
          </a:xfrm>
          <a:prstGeom prst="rect">
            <a:avLst/>
          </a:prstGeom>
          <a:noFill/>
          <a:ln>
            <a:noFill/>
          </a:ln>
        </p:spPr>
      </p:pic>
    </p:spTree>
    <p:extLst>
      <p:ext uri="{BB962C8B-B14F-4D97-AF65-F5344CB8AC3E}">
        <p14:creationId xmlns:p14="http://schemas.microsoft.com/office/powerpoint/2010/main" val="785717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LIABLE UNDERTAKING. PARENTAL  LIABILITY; SINGLE ECONOMIC UNIT</a:t>
            </a:r>
          </a:p>
        </p:txBody>
      </p:sp>
      <p:sp>
        <p:nvSpPr>
          <p:cNvPr id="3" name="2 Marcador de texto"/>
          <p:cNvSpPr>
            <a:spLocks noGrp="1"/>
          </p:cNvSpPr>
          <p:nvPr>
            <p:ph type="body" sz="quarter" idx="10"/>
          </p:nvPr>
        </p:nvSpPr>
        <p:spPr>
          <a:xfrm>
            <a:off x="467544" y="1556792"/>
            <a:ext cx="8207375" cy="4175125"/>
          </a:xfrm>
        </p:spPr>
        <p:txBody>
          <a:bodyPr>
            <a:normAutofit fontScale="40000" lnSpcReduction="20000"/>
          </a:bodyPr>
          <a:lstStyle/>
          <a:p>
            <a:pPr marL="0" indent="0">
              <a:buNone/>
            </a:pPr>
            <a:endParaRPr lang="es-ES" dirty="0"/>
          </a:p>
          <a:p>
            <a:pPr lvl="0" algn="just"/>
            <a:r>
              <a:rPr lang="en-US" sz="3500" i="1" dirty="0"/>
              <a:t>The term ‘undertaking’ must be understood as designating an </a:t>
            </a:r>
            <a:r>
              <a:rPr lang="en-US" sz="3500" b="1" i="1" u="sng" dirty="0"/>
              <a:t>economic unit</a:t>
            </a:r>
            <a:r>
              <a:rPr lang="en-US" sz="3500" i="1" dirty="0"/>
              <a:t> even if in law that economic unit consists of several persons, natural or legal.</a:t>
            </a:r>
            <a:endParaRPr lang="es-ES" sz="3500" dirty="0"/>
          </a:p>
          <a:p>
            <a:pPr lvl="0" algn="just"/>
            <a:r>
              <a:rPr lang="en-US" sz="3500" i="1" dirty="0"/>
              <a:t>When such an economic entity infringes the competition rules, </a:t>
            </a:r>
            <a:r>
              <a:rPr lang="en-US" sz="3500" i="1" u="sng" dirty="0"/>
              <a:t>it is for that entity</a:t>
            </a:r>
            <a:r>
              <a:rPr lang="en-US" sz="3500" i="1" dirty="0"/>
              <a:t>, according to the principle of personal responsibility, </a:t>
            </a:r>
            <a:r>
              <a:rPr lang="en-US" sz="3500" i="1" u="sng" dirty="0"/>
              <a:t>to answer for that infringement</a:t>
            </a:r>
            <a:r>
              <a:rPr lang="en-US" sz="3500" i="1" dirty="0"/>
              <a:t>.</a:t>
            </a:r>
            <a:endParaRPr lang="es-ES" sz="3500" dirty="0"/>
          </a:p>
          <a:p>
            <a:pPr lvl="0" algn="just"/>
            <a:r>
              <a:rPr lang="en-US" sz="3500" i="1" u="sng" dirty="0"/>
              <a:t>The unlawful conduct of a subsidiary may be attributed to the parent company</a:t>
            </a:r>
            <a:r>
              <a:rPr lang="en-US" sz="3500" i="1" dirty="0"/>
              <a:t> in particular where, although having a separate legal personality, that subsidiary does not determine independently its own conduct on the market, but essentially carries out the instructions given to it by the parent company, having regard especially to the economic, </a:t>
            </a:r>
            <a:r>
              <a:rPr lang="en-US" sz="3500" i="1" dirty="0" err="1"/>
              <a:t>organisational</a:t>
            </a:r>
            <a:r>
              <a:rPr lang="en-US" sz="3500" i="1" dirty="0"/>
              <a:t> and legal links between those two legal entities.</a:t>
            </a:r>
            <a:endParaRPr lang="es-ES" sz="3500" dirty="0"/>
          </a:p>
          <a:p>
            <a:pPr lvl="0" algn="just"/>
            <a:r>
              <a:rPr lang="en-US" sz="3500" i="1" dirty="0"/>
              <a:t>That is the case because, in such a situation, </a:t>
            </a:r>
            <a:r>
              <a:rPr lang="en-US" sz="3500" i="1" u="sng" dirty="0"/>
              <a:t>the parent company and its subsidiary form a single economic unit and therefore form a single undertaking for the purposes of EU competition law</a:t>
            </a:r>
            <a:r>
              <a:rPr lang="en-US" sz="3500" i="1" dirty="0"/>
              <a:t>.</a:t>
            </a:r>
            <a:endParaRPr lang="es-ES" sz="3500" dirty="0"/>
          </a:p>
          <a:p>
            <a:pPr lvl="0" algn="just"/>
            <a:r>
              <a:rPr lang="en-US" sz="3500" i="1" dirty="0"/>
              <a:t>In the particular case in which a </a:t>
            </a:r>
            <a:r>
              <a:rPr lang="en-US" sz="3500" i="1" u="sng" dirty="0"/>
              <a:t>parent company holds all or almost all of the capital in a subsidiary</a:t>
            </a:r>
            <a:r>
              <a:rPr lang="en-US" sz="3500" i="1" dirty="0"/>
              <a:t> which has committed an infringement of the EU competition rules, there is a </a:t>
            </a:r>
            <a:r>
              <a:rPr lang="en-US" sz="3500" i="1" u="sng" dirty="0"/>
              <a:t>rebuttable presumption</a:t>
            </a:r>
            <a:r>
              <a:rPr lang="en-US" sz="3500" i="1" dirty="0"/>
              <a:t> that that parent company actually exercises a decisive influence over its subsidiary.</a:t>
            </a:r>
            <a:endParaRPr lang="es-ES" sz="3500" dirty="0"/>
          </a:p>
          <a:p>
            <a:pPr lvl="0" algn="just"/>
            <a:r>
              <a:rPr lang="en-US" sz="3500" i="1" dirty="0"/>
              <a:t>The </a:t>
            </a:r>
            <a:r>
              <a:rPr lang="en-US" sz="3500" i="1" u="sng" dirty="0"/>
              <a:t>parent company </a:t>
            </a:r>
            <a:r>
              <a:rPr lang="en-US" sz="3500" i="1" dirty="0"/>
              <a:t>to which the unlawful conduct of its subsidiary is attributed is </a:t>
            </a:r>
            <a:r>
              <a:rPr lang="en-US" sz="3500" i="1" u="sng" dirty="0"/>
              <a:t>held individually liable</a:t>
            </a:r>
            <a:r>
              <a:rPr lang="en-US" sz="3500" i="1" dirty="0"/>
              <a:t> for an infringement of the EU competition rules which it is itself deemed to have infringed.</a:t>
            </a:r>
            <a:endParaRPr lang="es-ES" sz="3500" dirty="0"/>
          </a:p>
          <a:p>
            <a:pPr lvl="0" algn="just"/>
            <a:r>
              <a:rPr lang="en-US" sz="3500" i="1" dirty="0"/>
              <a:t>If the </a:t>
            </a:r>
            <a:r>
              <a:rPr lang="en-US" sz="3500" i="1" u="sng" dirty="0"/>
              <a:t>parent company</a:t>
            </a:r>
            <a:r>
              <a:rPr lang="en-US" sz="3500" i="1" dirty="0"/>
              <a:t> is part of the economic unit [that has committed the infringement], it is regarded as </a:t>
            </a:r>
            <a:r>
              <a:rPr lang="en-US" sz="3500" i="1" u="sng" dirty="0"/>
              <a:t>personally jointly and severally liable</a:t>
            </a:r>
            <a:r>
              <a:rPr lang="en-US" sz="3500" i="1" dirty="0"/>
              <a:t> with the other legal persons making up that unit for the infringement committed.</a:t>
            </a:r>
            <a:endParaRPr lang="es-ES" sz="3500" dirty="0"/>
          </a:p>
          <a:p>
            <a:pPr marL="0" indent="0">
              <a:buNone/>
            </a:pPr>
            <a:r>
              <a:rPr lang="en-US" dirty="0"/>
              <a:t>	</a:t>
            </a:r>
          </a:p>
          <a:p>
            <a:pPr marL="571500" lvl="1" indent="0">
              <a:buNone/>
            </a:pPr>
            <a:r>
              <a:rPr lang="en-US" sz="3000" dirty="0"/>
              <a:t>(Quotes from JUDGMENT of the EUCJ of 27 April 2017. </a:t>
            </a:r>
            <a:r>
              <a:rPr lang="es-ES" sz="3000" dirty="0"/>
              <a:t>Case C‑516/15 P. </a:t>
            </a:r>
            <a:r>
              <a:rPr lang="es-ES" sz="3000" i="1" dirty="0" err="1"/>
              <a:t>Akzo</a:t>
            </a:r>
            <a:r>
              <a:rPr lang="es-ES" sz="3000" i="1" dirty="0"/>
              <a:t>.</a:t>
            </a:r>
            <a:r>
              <a:rPr lang="es-ES" sz="3000" dirty="0"/>
              <a:t>)</a:t>
            </a:r>
          </a:p>
        </p:txBody>
      </p:sp>
    </p:spTree>
    <p:extLst>
      <p:ext uri="{BB962C8B-B14F-4D97-AF65-F5344CB8AC3E}">
        <p14:creationId xmlns:p14="http://schemas.microsoft.com/office/powerpoint/2010/main" val="4151229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PARALLEL ENFORCEMENT. MULTIPLE PROCEEDINGS. </a:t>
            </a:r>
            <a:r>
              <a:rPr lang="es-ES" sz="3200" i="1" dirty="0"/>
              <a:t>NE BIS IN IDEM</a:t>
            </a:r>
          </a:p>
        </p:txBody>
      </p:sp>
      <p:sp>
        <p:nvSpPr>
          <p:cNvPr id="3" name="2 Marcador de texto"/>
          <p:cNvSpPr>
            <a:spLocks noGrp="1"/>
          </p:cNvSpPr>
          <p:nvPr>
            <p:ph type="body" sz="quarter" idx="10"/>
          </p:nvPr>
        </p:nvSpPr>
        <p:spPr>
          <a:xfrm>
            <a:off x="615366" y="1556792"/>
            <a:ext cx="8207375" cy="647525"/>
          </a:xfrm>
        </p:spPr>
        <p:txBody>
          <a:bodyPr>
            <a:noAutofit/>
          </a:bodyPr>
          <a:lstStyle/>
          <a:p>
            <a:pPr lvl="0"/>
            <a:r>
              <a:rPr lang="en-GB" sz="1800" dirty="0"/>
              <a:t>Globalisation of antitrust enforcement: Risk of several cumulative procedures and fines for a single infringement.</a:t>
            </a:r>
            <a:endParaRPr lang="es-ES" sz="1800" dirty="0"/>
          </a:p>
        </p:txBody>
      </p:sp>
      <p:sp>
        <p:nvSpPr>
          <p:cNvPr id="4" name="2 Marcador de texto"/>
          <p:cNvSpPr txBox="1">
            <a:spLocks/>
          </p:cNvSpPr>
          <p:nvPr/>
        </p:nvSpPr>
        <p:spPr>
          <a:xfrm>
            <a:off x="620713" y="2924944"/>
            <a:ext cx="8207375" cy="6475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accent2"/>
              </a:buClr>
              <a:buFont typeface="Arial" panose="020B0604020202020204" pitchFamily="34" charset="0"/>
              <a:buChar char="•"/>
              <a:defRPr sz="3200" kern="1200">
                <a:solidFill>
                  <a:schemeClr val="tx1"/>
                </a:solidFill>
                <a:latin typeface="+mn-lt"/>
                <a:ea typeface="+mn-ea"/>
                <a:cs typeface="+mn-cs"/>
              </a:defRPr>
            </a:lvl1pPr>
            <a:lvl2pPr marL="914400" indent="-457200" algn="l" defTabSz="914400" rtl="0" eaLnBrk="1" latinLnBrk="0" hangingPunct="1">
              <a:spcBef>
                <a:spcPct val="20000"/>
              </a:spcBef>
              <a:buClr>
                <a:schemeClr val="accent2"/>
              </a:buClr>
              <a:buFont typeface="Wingdings" panose="05000000000000000000" pitchFamily="2" charset="2"/>
              <a:buChar char="ü"/>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s-ES" sz="1400" dirty="0"/>
          </a:p>
        </p:txBody>
      </p:sp>
      <p:pic>
        <p:nvPicPr>
          <p:cNvPr id="5" name="4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2564904"/>
            <a:ext cx="5665301" cy="3096344"/>
          </a:xfrm>
          <a:prstGeom prst="rect">
            <a:avLst/>
          </a:prstGeom>
          <a:noFill/>
          <a:ln>
            <a:noFill/>
          </a:ln>
        </p:spPr>
      </p:pic>
    </p:spTree>
    <p:extLst>
      <p:ext uri="{BB962C8B-B14F-4D97-AF65-F5344CB8AC3E}">
        <p14:creationId xmlns:p14="http://schemas.microsoft.com/office/powerpoint/2010/main" val="236912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PARALLEL ENFORCEMENT. </a:t>
            </a:r>
            <a:br>
              <a:rPr lang="es-ES" sz="3200" dirty="0"/>
            </a:br>
            <a:r>
              <a:rPr lang="es-ES" sz="3200" dirty="0"/>
              <a:t>MULTIPLE PROCEEDINGS. </a:t>
            </a:r>
            <a:r>
              <a:rPr lang="es-ES" sz="3200" i="1" dirty="0"/>
              <a:t>NE BIS IN IDEM</a:t>
            </a:r>
            <a:endParaRPr lang="es-ES" sz="3200" dirty="0"/>
          </a:p>
        </p:txBody>
      </p:sp>
      <p:sp>
        <p:nvSpPr>
          <p:cNvPr id="3" name="2 Marcador de texto"/>
          <p:cNvSpPr>
            <a:spLocks noGrp="1"/>
          </p:cNvSpPr>
          <p:nvPr>
            <p:ph type="body" sz="quarter" idx="10"/>
          </p:nvPr>
        </p:nvSpPr>
        <p:spPr/>
        <p:txBody>
          <a:bodyPr>
            <a:normAutofit fontScale="47500" lnSpcReduction="20000"/>
          </a:bodyPr>
          <a:lstStyle/>
          <a:p>
            <a:pPr lvl="0" algn="just"/>
            <a:r>
              <a:rPr lang="en-GB" dirty="0"/>
              <a:t>Principle </a:t>
            </a:r>
            <a:r>
              <a:rPr lang="en-GB" i="1" dirty="0"/>
              <a:t>ne </a:t>
            </a:r>
            <a:r>
              <a:rPr lang="en-GB" i="1" dirty="0" err="1"/>
              <a:t>bis</a:t>
            </a:r>
            <a:r>
              <a:rPr lang="en-GB" i="1" dirty="0"/>
              <a:t> in idem: “precludes an undertaking being found liable or proceedings being brought against it afresh on the grounds of anticompetitive conduct for which it has been penalised or declared not liable by an earlier decision that can no longer be challenged”. </a:t>
            </a:r>
            <a:r>
              <a:rPr lang="en-GB" sz="2500" dirty="0"/>
              <a:t>Judgment of the General Court of 26 October 2017. Marine Harvest ASA. Case T-704/14. </a:t>
            </a:r>
          </a:p>
          <a:p>
            <a:pPr lvl="0" algn="just"/>
            <a:r>
              <a:rPr lang="en-GB" dirty="0"/>
              <a:t>Threefold rationale.</a:t>
            </a:r>
            <a:endParaRPr lang="es-ES" dirty="0"/>
          </a:p>
          <a:p>
            <a:pPr lvl="0" algn="just"/>
            <a:r>
              <a:rPr lang="en-GB" dirty="0"/>
              <a:t>Prohibits double punishment and double prosecution.</a:t>
            </a:r>
            <a:endParaRPr lang="es-ES" dirty="0"/>
          </a:p>
          <a:p>
            <a:pPr lvl="0" algn="just"/>
            <a:r>
              <a:rPr lang="en-GB" dirty="0"/>
              <a:t>Cannot be avoided by reducing the amount of the fine.</a:t>
            </a:r>
            <a:endParaRPr lang="es-ES" dirty="0"/>
          </a:p>
          <a:p>
            <a:pPr lvl="0" algn="just"/>
            <a:r>
              <a:rPr lang="en-GB" dirty="0"/>
              <a:t>Conditions for the application of </a:t>
            </a:r>
            <a:r>
              <a:rPr lang="en-GB" i="1" dirty="0"/>
              <a:t>ne </a:t>
            </a:r>
            <a:r>
              <a:rPr lang="en-GB" i="1" dirty="0" err="1"/>
              <a:t>bis</a:t>
            </a:r>
            <a:r>
              <a:rPr lang="en-GB" i="1" dirty="0"/>
              <a:t> in idem:</a:t>
            </a:r>
            <a:endParaRPr lang="es-ES" dirty="0"/>
          </a:p>
          <a:p>
            <a:pPr lvl="1" algn="just"/>
            <a:r>
              <a:rPr lang="en-GB" sz="3200" dirty="0"/>
              <a:t>Same person;</a:t>
            </a:r>
            <a:endParaRPr lang="es-ES" sz="3200" dirty="0"/>
          </a:p>
          <a:p>
            <a:pPr lvl="1" algn="just"/>
            <a:r>
              <a:rPr lang="en-GB" sz="3200" dirty="0"/>
              <a:t>Same facts;</a:t>
            </a:r>
            <a:endParaRPr lang="es-ES" sz="3200" dirty="0"/>
          </a:p>
          <a:p>
            <a:pPr lvl="1" algn="just"/>
            <a:r>
              <a:rPr lang="en-GB" sz="3200" dirty="0"/>
              <a:t>Two sets of proceedings in which a penalty is imposed.</a:t>
            </a:r>
            <a:endParaRPr lang="es-ES" sz="3200" dirty="0"/>
          </a:p>
          <a:p>
            <a:pPr lvl="0" algn="just"/>
            <a:r>
              <a:rPr lang="en-GB" dirty="0"/>
              <a:t>Same facts do not require them to be identical: </a:t>
            </a:r>
            <a:r>
              <a:rPr lang="en-GB" i="1" dirty="0"/>
              <a:t>“a set of concrete factual circumstances involving the same defendant and inextricably linked together in time and space”. </a:t>
            </a:r>
            <a:r>
              <a:rPr lang="en-GB" sz="2500" dirty="0"/>
              <a:t>Judgement ECtHR of 10 February 2009, </a:t>
            </a:r>
            <a:r>
              <a:rPr lang="en-GB" sz="2500" dirty="0" err="1"/>
              <a:t>Zolotukhin</a:t>
            </a:r>
            <a:r>
              <a:rPr lang="en-GB" sz="2500" dirty="0"/>
              <a:t> v. Russia.</a:t>
            </a:r>
            <a:endParaRPr lang="es-ES" sz="2500" dirty="0"/>
          </a:p>
          <a:p>
            <a:pPr lvl="0" algn="just"/>
            <a:r>
              <a:rPr lang="en-GB" dirty="0"/>
              <a:t>Objective of an efficient system of prosecution:</a:t>
            </a:r>
            <a:r>
              <a:rPr lang="en-GB" i="1" dirty="0"/>
              <a:t> “each case should be handled by a single authority” </a:t>
            </a:r>
            <a:r>
              <a:rPr lang="en-GB" sz="2500" dirty="0"/>
              <a:t>(Recital 18 Regulation 1/2003) </a:t>
            </a:r>
            <a:endParaRPr lang="es-ES" dirty="0"/>
          </a:p>
          <a:p>
            <a:pPr lvl="0" algn="just"/>
            <a:r>
              <a:rPr lang="en-GB" dirty="0"/>
              <a:t>Limited instruments in Regulation 1/2003 to impede double jeopardy.</a:t>
            </a:r>
            <a:endParaRPr lang="es-ES" dirty="0"/>
          </a:p>
          <a:p>
            <a:pPr lvl="0" algn="just"/>
            <a:r>
              <a:rPr lang="en-GB" dirty="0"/>
              <a:t>ECN+ Directive: occasion to introduce mechanisms to ensure that each case is dealt by the best placed authority.</a:t>
            </a:r>
            <a:endParaRPr lang="es-ES" dirty="0"/>
          </a:p>
        </p:txBody>
      </p:sp>
    </p:spTree>
    <p:extLst>
      <p:ext uri="{BB962C8B-B14F-4D97-AF65-F5344CB8AC3E}">
        <p14:creationId xmlns:p14="http://schemas.microsoft.com/office/powerpoint/2010/main" val="224632340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839</Words>
  <Application>Microsoft Office PowerPoint</Application>
  <PresentationFormat>Bildschirmpräsentation (4:3)</PresentationFormat>
  <Paragraphs>48</Paragraphs>
  <Slides>7</Slides>
  <Notes>0</Notes>
  <HiddenSlides>0</HiddenSlides>
  <MMClips>0</MMClips>
  <ScaleCrop>false</ScaleCrop>
  <HeadingPairs>
    <vt:vector size="6" baseType="variant">
      <vt:variant>
        <vt:lpstr>Verwendete Schriftarten</vt:lpstr>
      </vt:variant>
      <vt:variant>
        <vt:i4>3</vt:i4>
      </vt:variant>
      <vt:variant>
        <vt:lpstr>Design</vt:lpstr>
      </vt:variant>
      <vt:variant>
        <vt:i4>2</vt:i4>
      </vt:variant>
      <vt:variant>
        <vt:lpstr>Folientitel</vt:lpstr>
      </vt:variant>
      <vt:variant>
        <vt:i4>7</vt:i4>
      </vt:variant>
    </vt:vector>
  </HeadingPairs>
  <TitlesOfParts>
    <vt:vector size="12" baseType="lpstr">
      <vt:lpstr>Arial</vt:lpstr>
      <vt:lpstr>Calibri</vt:lpstr>
      <vt:lpstr>Wingdings</vt:lpstr>
      <vt:lpstr>Tema de Office</vt:lpstr>
      <vt:lpstr>Diseño personalizado</vt:lpstr>
      <vt:lpstr>ICN CWG SG1 webinar on ‘”Parental liability” </vt:lpstr>
      <vt:lpstr>GOALS OF FINES</vt:lpstr>
      <vt:lpstr>LEGAL MAXIMUM. INCREASE</vt:lpstr>
      <vt:lpstr>TOTAL TURNOVER</vt:lpstr>
      <vt:lpstr>LIABLE UNDERTAKING. PARENTAL  LIABILITY; SINGLE ECONOMIC UNIT</vt:lpstr>
      <vt:lpstr>PARALLEL ENFORCEMENT. MULTIPLE PROCEEDINGS. NE BIS IN IDEM</vt:lpstr>
      <vt:lpstr>PARALLEL ENFORCEMENT.  MULTIPLE PROCEEDINGS. NE BIS IN IDEM</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Esther Espinosa</dc:creator>
  <cp:lastModifiedBy>SCWP Schindhelm</cp:lastModifiedBy>
  <cp:revision>12</cp:revision>
  <dcterms:created xsi:type="dcterms:W3CDTF">2017-01-11T07:58:37Z</dcterms:created>
  <dcterms:modified xsi:type="dcterms:W3CDTF">2017-11-13T15:43:34Z</dcterms:modified>
</cp:coreProperties>
</file>