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83" r:id="rId3"/>
    <p:sldId id="284" r:id="rId4"/>
    <p:sldId id="285" r:id="rId5"/>
    <p:sldId id="292" r:id="rId6"/>
    <p:sldId id="290" r:id="rId7"/>
    <p:sldId id="291" r:id="rId8"/>
    <p:sldId id="29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7995" autoAdjust="0"/>
  </p:normalViewPr>
  <p:slideViewPr>
    <p:cSldViewPr>
      <p:cViewPr varScale="1">
        <p:scale>
          <a:sx n="84" d="100"/>
          <a:sy n="84" d="100"/>
        </p:scale>
        <p:origin x="24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66240-DBBD-45D6-85D6-585F1E8FEFEB}" type="datetimeFigureOut">
              <a:rPr lang="es-ES" smtClean="0"/>
              <a:pPr/>
              <a:t>17/6/22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09885-7543-4EE1-A183-64C7AC3EB01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36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CABC-5295-45C5-9032-0BA32D1289C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04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CABC-5295-45C5-9032-0BA32D1289C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it must </a:t>
            </a:r>
            <a:r>
              <a:rPr lang="en-GB" b="1" dirty="0"/>
              <a:t>contribute to improving the production or distribution of goods or to promoting technical or economic progress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consumers must receive a </a:t>
            </a:r>
            <a:r>
              <a:rPr lang="en-GB" b="1" dirty="0"/>
              <a:t>fair share of the benefits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 </a:t>
            </a:r>
            <a:r>
              <a:rPr lang="en-GB" b="1" dirty="0"/>
              <a:t>restrictions must be essential for the objectives</a:t>
            </a:r>
            <a:r>
              <a:rPr lang="en-GB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agreement </a:t>
            </a:r>
            <a:r>
              <a:rPr lang="en-GB" b="1" dirty="0"/>
              <a:t>must not give the parties any possibility of eliminating competition</a:t>
            </a:r>
            <a:endParaRPr lang="en-GB" dirty="0"/>
          </a:p>
          <a:p>
            <a:endParaRPr lang="en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09885-7543-4EE1-A183-64C7AC3EB01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9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The 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CECED (1999) washing machine case was decided without any additional permissive rules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would less competition lead to more sustainability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If WTP goes up, firms should be willing to do so for their own benefits</a:t>
            </a:r>
            <a:endParaRPr lang="en-GB"/>
          </a:p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CABC-5295-45C5-9032-0BA32D1289CA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13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The 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CECED (1999) washing machine case was decided without any additional permissive rules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would less competition lead to more sustainability</a:t>
            </a:r>
            <a:endParaRPr lang="en-GB"/>
          </a:p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CABC-5295-45C5-9032-0BA32D1289C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1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8B76-60FD-420D-9B31-DAE341EE5FBC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83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C714-C467-40B2-A6AB-0BC39A4FE03A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02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A51-7A7F-47C5-BB7D-16DC7A23752E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0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F56B-10C5-41F9-A0EA-9E1308CCCC37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0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9134-0C8F-4BDC-9E25-9306FC59D471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6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494-CA24-4589-8408-3F38DBFB916F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88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EB94-AD7E-4F02-AF87-97775ACBC2DF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0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4A5-F05F-4F44-AB5A-D2F46C37412A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6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7DD-7057-4C11-8FC8-772FCF337AE8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9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405B-CBAF-47CD-BAF1-17C541AC219D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40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637-D259-4B81-9041-A0D5C615C138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18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023C-C1DC-40E1-9C94-18B7FE392BFC}" type="datetime1">
              <a:rPr lang="es-ES" smtClean="0"/>
              <a:pPr/>
              <a:t>17/6/22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AF92-25B2-41DA-8F55-03D506D544C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14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r>
              <a:rPr lang="en-US" i="1" dirty="0"/>
              <a:t> </a:t>
            </a:r>
            <a:r>
              <a:rPr lang="en-GB" sz="4000" b="1" i="1" dirty="0"/>
              <a:t>Sustainability Agreements</a:t>
            </a:r>
            <a:br>
              <a:rPr lang="en-GB" sz="4000" b="1" i="1" dirty="0"/>
            </a:br>
            <a:br>
              <a:rPr lang="en-GB" sz="4000" b="1" i="1" dirty="0"/>
            </a:br>
            <a:r>
              <a:rPr lang="en-GB" sz="2700" b="1" i="1" dirty="0"/>
              <a:t>“</a:t>
            </a:r>
            <a:r>
              <a:rPr lang="en-GB" sz="3100" i="1" dirty="0"/>
              <a:t>assessment of agreements between competitors that pursue one or more sustainability objectives”</a:t>
            </a:r>
            <a:br>
              <a:rPr lang="en-GB" dirty="0"/>
            </a:br>
            <a:br>
              <a:rPr lang="en-US" i="1" dirty="0"/>
            </a:br>
            <a:endParaRPr lang="es-ES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174232"/>
            <a:ext cx="6800800" cy="2279104"/>
          </a:xfrm>
        </p:spPr>
        <p:txBody>
          <a:bodyPr>
            <a:normAutofit/>
          </a:bodyPr>
          <a:lstStyle/>
          <a:p>
            <a:endParaRPr lang="es-ES" sz="3600" dirty="0">
              <a:solidFill>
                <a:schemeClr val="tx1"/>
              </a:solidFill>
            </a:endParaRPr>
          </a:p>
          <a:p>
            <a:r>
              <a:rPr lang="es-ES" sz="3600" dirty="0" err="1">
                <a:solidFill>
                  <a:schemeClr val="tx1"/>
                </a:solidFill>
              </a:rPr>
              <a:t>Discussion</a:t>
            </a:r>
            <a:r>
              <a:rPr lang="es-ES" sz="3600">
                <a:solidFill>
                  <a:schemeClr val="tx1"/>
                </a:solidFill>
              </a:rPr>
              <a:t> </a:t>
            </a:r>
            <a:r>
              <a:rPr lang="es-ES" sz="3600" err="1">
                <a:solidFill>
                  <a:schemeClr val="tx1"/>
                </a:solidFill>
              </a:rPr>
              <a:t>by</a:t>
            </a:r>
            <a:r>
              <a:rPr lang="es-ES" sz="3600">
                <a:solidFill>
                  <a:schemeClr val="tx1"/>
                </a:solidFill>
              </a:rPr>
              <a:t> Natalia Fabra</a:t>
            </a:r>
          </a:p>
          <a:p>
            <a:endParaRPr lang="es-ES" sz="1800"/>
          </a:p>
          <a:p>
            <a:r>
              <a:rPr lang="es-ES" sz="2800"/>
              <a:t>EAGCP, June 2022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272808" cy="72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58938"/>
      </p:ext>
    </p:extLst>
  </p:cSld>
  <p:clrMapOvr>
    <a:masterClrMapping/>
  </p:clrMapOvr>
  <p:transition spd="slow" advTm="47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err="1"/>
              <a:t>Overview</a:t>
            </a:r>
            <a:endParaRPr lang="es-ES" sz="40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968551"/>
          </a:xfrm>
        </p:spPr>
        <p:txBody>
          <a:bodyPr>
            <a:normAutofit/>
          </a:bodyPr>
          <a:lstStyle/>
          <a:p>
            <a:r>
              <a:rPr lang="en-US" dirty="0"/>
              <a:t>Overarching question: </a:t>
            </a:r>
          </a:p>
          <a:p>
            <a:pPr lvl="1"/>
            <a:r>
              <a:rPr lang="en-GB" dirty="0"/>
              <a:t>How competition rules can help sustainability</a:t>
            </a:r>
          </a:p>
          <a:p>
            <a:r>
              <a:rPr lang="en-GB" dirty="0"/>
              <a:t>Main objective:</a:t>
            </a:r>
          </a:p>
          <a:p>
            <a:pPr lvl="1"/>
            <a:r>
              <a:rPr lang="en-GB" dirty="0"/>
              <a:t>Provide more clarity in the guidance on horizontal agreements between competitors with a sustainability objective</a:t>
            </a:r>
          </a:p>
          <a:p>
            <a:pPr lvl="1"/>
            <a:r>
              <a:rPr lang="en-GB" i="1" dirty="0"/>
              <a:t>Soft safe </a:t>
            </a:r>
            <a:r>
              <a:rPr lang="en-GB" i="1" dirty="0" err="1"/>
              <a:t>harbor</a:t>
            </a:r>
            <a:r>
              <a:rPr lang="en-GB" i="1" dirty="0"/>
              <a:t> </a:t>
            </a:r>
            <a:r>
              <a:rPr lang="en-GB" dirty="0"/>
              <a:t>for sustainability standards</a:t>
            </a:r>
          </a:p>
          <a:p>
            <a:pPr lvl="2"/>
            <a:r>
              <a:rPr lang="en-GB" dirty="0"/>
              <a:t>Transparent, non-compulsory, open, with a monitoring system, should not involve info exchange and not lead to high price increases </a:t>
            </a:r>
          </a:p>
          <a:p>
            <a:pPr lvl="1"/>
            <a:endParaRPr lang="en-GB" i="1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2</a:t>
            </a:fld>
            <a:endParaRPr lang="es-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914956"/>
      </p:ext>
    </p:extLst>
  </p:cSld>
  <p:clrMapOvr>
    <a:masterClrMapping/>
  </p:clrMapOvr>
  <p:transition spd="slow" advTm="8709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99FD-7ABB-8B47-B278-46DEDE3B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Article 101(3)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6304-E660-E74C-A6C1-84854BC0C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2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Some restrictive agreements may generate economic benefits &gt; negative effects of the restriction of competition</a:t>
            </a:r>
          </a:p>
          <a:p>
            <a:pPr marL="0" indent="0">
              <a:buNone/>
            </a:pPr>
            <a:r>
              <a:rPr lang="en-GB" dirty="0"/>
              <a:t>Cumulative conditions for the exemption: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Efficiency gains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Benefit to consumers (in the relevant market)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Indispensability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 elimination of competition</a:t>
            </a:r>
          </a:p>
          <a:p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751DA-0ADA-204C-B98D-5CB24843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69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err="1"/>
              <a:t>Major</a:t>
            </a:r>
            <a:r>
              <a:rPr lang="es-ES" sz="4000"/>
              <a:t> </a:t>
            </a:r>
            <a:r>
              <a:rPr lang="es-ES" sz="4000" err="1"/>
              <a:t>concerns</a:t>
            </a:r>
            <a:endParaRPr lang="es-ES" sz="40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7"/>
            <a:ext cx="8435280" cy="530383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“Cartel greenwashing”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Anticompetitive agreements might hide under the green label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Communication among competitors, even if for good reasons, might trigger anticompetitive coordination in other directions 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Unclear why “sustainability” would merit a distinct treatment other than the attempt to soften competition rules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b="1" dirty="0"/>
              <a:t>It might play against sustainability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Competition is a major driver of innovation, which is key for sustainability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Allowing for competition restrictions might hinder innovation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Competition on the sustainability dimension eliminated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4</a:t>
            </a:fld>
            <a:endParaRPr lang="es-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3568079"/>
      </p:ext>
    </p:extLst>
  </p:cSld>
  <p:clrMapOvr>
    <a:masterClrMapping/>
  </p:clrMapOvr>
  <p:transition spd="slow" advTm="870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err="1"/>
              <a:t>Major</a:t>
            </a:r>
            <a:r>
              <a:rPr lang="es-ES" sz="4000"/>
              <a:t> </a:t>
            </a:r>
            <a:r>
              <a:rPr lang="es-ES" sz="4000" err="1"/>
              <a:t>concerns</a:t>
            </a:r>
            <a:endParaRPr lang="es-ES" sz="40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5563"/>
            <a:ext cx="8435280" cy="53038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500" b="1" dirty="0"/>
              <a:t>What are firms’ true intentions?</a:t>
            </a:r>
          </a:p>
          <a:p>
            <a:pPr marL="914400" lvl="1" indent="-457200"/>
            <a:r>
              <a:rPr lang="en-GB" sz="2200" dirty="0"/>
              <a:t>Why would firms “collectively” care about sustainability? </a:t>
            </a:r>
          </a:p>
          <a:p>
            <a:pPr marL="914400" lvl="1" indent="-457200"/>
            <a:r>
              <a:rPr lang="en-GB" sz="2200" dirty="0"/>
              <a:t>Why are those “agreements” not achieved through regulation? </a:t>
            </a:r>
          </a:p>
          <a:p>
            <a:pPr marL="914400" lvl="1" indent="-457200"/>
            <a:endParaRPr lang="en-GB" sz="2200" dirty="0"/>
          </a:p>
          <a:p>
            <a:pPr marL="514350" indent="-514350">
              <a:buFont typeface="+mj-lt"/>
              <a:buAutoNum type="arabicPeriod" startAt="3"/>
            </a:pPr>
            <a:r>
              <a:rPr lang="en-GB" sz="2500" b="1" dirty="0"/>
              <a:t>A cover for price increases?</a:t>
            </a:r>
          </a:p>
          <a:p>
            <a:pPr marL="914400" lvl="1" indent="-457200"/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presumption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“</a:t>
            </a:r>
            <a:r>
              <a:rPr lang="es-ES" sz="2200" dirty="0" err="1"/>
              <a:t>sustainable</a:t>
            </a:r>
            <a:r>
              <a:rPr lang="es-ES" sz="2200" dirty="0"/>
              <a:t>” </a:t>
            </a:r>
            <a:r>
              <a:rPr lang="es-ES" sz="2200" dirty="0" err="1"/>
              <a:t>actions</a:t>
            </a:r>
            <a:r>
              <a:rPr lang="es-ES" sz="2200" dirty="0"/>
              <a:t> are </a:t>
            </a:r>
            <a:r>
              <a:rPr lang="es-ES" sz="2200" dirty="0" err="1"/>
              <a:t>costly</a:t>
            </a:r>
            <a:r>
              <a:rPr lang="es-ES" sz="2200" dirty="0"/>
              <a:t>, </a:t>
            </a:r>
            <a:r>
              <a:rPr lang="es-ES" sz="2200" dirty="0" err="1"/>
              <a:t>but</a:t>
            </a:r>
            <a:r>
              <a:rPr lang="es-ES" sz="2200" dirty="0"/>
              <a:t> </a:t>
            </a:r>
            <a:r>
              <a:rPr lang="es-ES" sz="2200" dirty="0" err="1"/>
              <a:t>how</a:t>
            </a:r>
            <a:r>
              <a:rPr lang="es-ES" sz="2200" dirty="0"/>
              <a:t> </a:t>
            </a:r>
            <a:r>
              <a:rPr lang="es-ES" sz="2200" dirty="0" err="1"/>
              <a:t>big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required</a:t>
            </a:r>
            <a:r>
              <a:rPr lang="es-ES" sz="2200" dirty="0"/>
              <a:t> </a:t>
            </a:r>
            <a:r>
              <a:rPr lang="es-ES" sz="2200" dirty="0" err="1"/>
              <a:t>price</a:t>
            </a:r>
            <a:r>
              <a:rPr lang="es-ES" sz="2200" dirty="0"/>
              <a:t> </a:t>
            </a:r>
            <a:r>
              <a:rPr lang="es-ES" sz="2200" dirty="0" err="1"/>
              <a:t>increase</a:t>
            </a:r>
            <a:r>
              <a:rPr lang="es-ES" sz="2200" dirty="0"/>
              <a:t>? </a:t>
            </a:r>
          </a:p>
          <a:p>
            <a:pPr marL="914400" lvl="1" indent="-457200"/>
            <a:r>
              <a:rPr lang="es-ES" sz="2200" dirty="0" err="1"/>
              <a:t>Very</a:t>
            </a:r>
            <a:r>
              <a:rPr lang="es-ES" sz="2200" dirty="0"/>
              <a:t> </a:t>
            </a:r>
            <a:r>
              <a:rPr lang="es-ES" sz="2200" dirty="0" err="1"/>
              <a:t>often</a:t>
            </a:r>
            <a:r>
              <a:rPr lang="es-ES" sz="2200" dirty="0"/>
              <a:t>, </a:t>
            </a:r>
            <a:r>
              <a:rPr lang="es-ES" sz="2200" dirty="0" err="1"/>
              <a:t>sustainability</a:t>
            </a:r>
            <a:r>
              <a:rPr lang="es-ES" sz="2200" dirty="0"/>
              <a:t> </a:t>
            </a:r>
            <a:r>
              <a:rPr lang="es-ES" sz="2200" dirty="0" err="1"/>
              <a:t>brings</a:t>
            </a:r>
            <a:r>
              <a:rPr lang="es-ES" sz="2200" dirty="0"/>
              <a:t> </a:t>
            </a:r>
            <a:r>
              <a:rPr lang="es-ES" sz="2200" dirty="0" err="1"/>
              <a:t>costs</a:t>
            </a:r>
            <a:r>
              <a:rPr lang="es-ES" sz="2200" dirty="0"/>
              <a:t> </a:t>
            </a:r>
            <a:r>
              <a:rPr lang="es-ES" sz="2200" dirty="0" err="1"/>
              <a:t>down</a:t>
            </a:r>
            <a:r>
              <a:rPr lang="es-ES" sz="2200" dirty="0"/>
              <a:t>, </a:t>
            </a:r>
            <a:r>
              <a:rPr lang="es-ES" sz="2200" dirty="0" err="1"/>
              <a:t>not</a:t>
            </a:r>
            <a:r>
              <a:rPr lang="es-ES" sz="2200" dirty="0"/>
              <a:t> up</a:t>
            </a:r>
            <a:endParaRPr lang="en-US" sz="2200" dirty="0"/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5</a:t>
            </a:fld>
            <a:endParaRPr lang="es-E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496027"/>
      </p:ext>
    </p:extLst>
  </p:cSld>
  <p:clrMapOvr>
    <a:masterClrMapping/>
  </p:clrMapOvr>
  <p:transition spd="slow" advTm="870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E64F-40C9-C242-89B0-1C84381C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B21D-F07E-9F48-B944-5DE5377E8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457200" lvl="1" indent="0" algn="ctr">
              <a:lnSpc>
                <a:spcPct val="120000"/>
              </a:lnSpc>
              <a:buNone/>
            </a:pPr>
            <a:endParaRPr lang="en-US" sz="3600" b="1"/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sz="3600" b="1"/>
              <a:t>A very cautious assessment of 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sz="3600" b="1"/>
              <a:t>the sustainability agreements is required!</a:t>
            </a:r>
            <a:endParaRPr lang="en-GB" sz="3600" b="1"/>
          </a:p>
          <a:p>
            <a:pPr marL="0" indent="0">
              <a:buNone/>
            </a:pPr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95BF6-06A2-844E-8CCA-F75B9CC0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62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7924-72CB-C74E-98C4-A420A434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Some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B381-4428-4544-A0EE-0DCF10535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212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ES" b="1" dirty="0"/>
              <a:t>Indispensabillity:</a:t>
            </a:r>
            <a:r>
              <a:rPr lang="en-ES" dirty="0"/>
              <a:t> critical!</a:t>
            </a:r>
          </a:p>
          <a:p>
            <a:pPr lvl="1">
              <a:lnSpc>
                <a:spcPct val="120000"/>
              </a:lnSpc>
            </a:pPr>
            <a:r>
              <a:rPr lang="en-ES" dirty="0"/>
              <a:t>Dutch coal case (2013): assessment of benefits vs costs, but why was the agreement to close down the coal plants necessary? </a:t>
            </a:r>
          </a:p>
          <a:p>
            <a:pPr lvl="1">
              <a:lnSpc>
                <a:spcPct val="120000"/>
              </a:lnSpc>
            </a:pPr>
            <a:r>
              <a:rPr lang="en-ES" dirty="0"/>
              <a:t>Washing maching </a:t>
            </a:r>
            <a:r>
              <a:rPr lang="en-GB" dirty="0"/>
              <a:t>CECED (1999): why is an agreement necessary to stop producing low energy efficient washing machines?</a:t>
            </a:r>
            <a:endParaRPr lang="en-ES" dirty="0"/>
          </a:p>
          <a:p>
            <a:pPr>
              <a:lnSpc>
                <a:spcPct val="120000"/>
              </a:lnSpc>
            </a:pPr>
            <a:r>
              <a:rPr lang="en-ES" b="1" dirty="0"/>
              <a:t>Compensating benefits: </a:t>
            </a:r>
          </a:p>
          <a:p>
            <a:pPr lvl="1">
              <a:lnSpc>
                <a:spcPct val="120000"/>
              </a:lnSpc>
            </a:pPr>
            <a:r>
              <a:rPr lang="en-ES" dirty="0"/>
              <a:t>Is this going to be constantly monitored?</a:t>
            </a:r>
          </a:p>
          <a:p>
            <a:pPr lvl="1">
              <a:lnSpc>
                <a:spcPct val="120000"/>
              </a:lnSpc>
            </a:pPr>
            <a:r>
              <a:rPr lang="en-ES" dirty="0"/>
              <a:t>Extremely complex to elicit WTP; oftentimes, non-existing products/technologies/materials involved</a:t>
            </a:r>
          </a:p>
          <a:p>
            <a:pPr>
              <a:lnSpc>
                <a:spcPct val="120000"/>
              </a:lnSpc>
            </a:pPr>
            <a:r>
              <a:rPr lang="en-ES" b="1" dirty="0"/>
              <a:t>Residual competition: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R</a:t>
            </a:r>
            <a:r>
              <a:rPr lang="en-ES" dirty="0"/>
              <a:t>are to find cases </a:t>
            </a:r>
            <a:r>
              <a:rPr lang="en-GB" dirty="0"/>
              <a:t>in which </a:t>
            </a:r>
            <a:r>
              <a:rPr lang="en-GB" i="1" dirty="0"/>
              <a:t>all</a:t>
            </a:r>
            <a:r>
              <a:rPr lang="en-GB" dirty="0"/>
              <a:t> competition is eliminated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Even if residual competition remains, it does not mean it is not harmful</a:t>
            </a:r>
            <a:endParaRPr lang="en-ES" dirty="0"/>
          </a:p>
          <a:p>
            <a:pPr lvl="1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5AF2B-F8BC-0C41-80C0-68665C94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8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E64F-40C9-C242-89B0-1C84381C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B21D-F07E-9F48-B944-5DE5377E8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496944" cy="4377085"/>
          </a:xfrm>
        </p:spPr>
        <p:txBody>
          <a:bodyPr/>
          <a:lstStyle/>
          <a:p>
            <a:pPr marL="457200" lvl="1" indent="0" algn="ctr">
              <a:lnSpc>
                <a:spcPct val="120000"/>
              </a:lnSpc>
              <a:buNone/>
            </a:pPr>
            <a:endParaRPr lang="en-US" sz="3600" b="1" dirty="0"/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GB" sz="3600" b="1" dirty="0"/>
              <a:t>Sustainability efforts bring in positive externalities but it is unclear whether the way to foster them is through a lenient interpretation of competition policy</a:t>
            </a:r>
          </a:p>
          <a:p>
            <a:pPr marL="0" indent="0">
              <a:buNone/>
            </a:pPr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95BF6-06A2-844E-8CCA-F75B9CC0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AF92-25B2-41DA-8F55-03D506D544CA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149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539</Words>
  <Application>Microsoft Macintosh PowerPoint</Application>
  <PresentationFormat>On-screen Show (4:3)</PresentationFormat>
  <Paragraphs>74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   Sustainability Agreements  “assessment of agreements between competitors that pursue one or more sustainability objectives”  </vt:lpstr>
      <vt:lpstr>Overview</vt:lpstr>
      <vt:lpstr>Article 101(3)</vt:lpstr>
      <vt:lpstr>Major concerns</vt:lpstr>
      <vt:lpstr>Major concerns</vt:lpstr>
      <vt:lpstr>PowerPoint Presentation</vt:lpstr>
      <vt:lpstr>Some Remarks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Challenges  Current Tools and Policy Challenges in Electricity Markets</dc:title>
  <dc:creator>xx</dc:creator>
  <cp:lastModifiedBy>Microsoft Office User</cp:lastModifiedBy>
  <cp:revision>143</cp:revision>
  <cp:lastPrinted>2017-09-22T13:52:47Z</cp:lastPrinted>
  <dcterms:created xsi:type="dcterms:W3CDTF">2017-09-20T08:19:56Z</dcterms:created>
  <dcterms:modified xsi:type="dcterms:W3CDTF">2022-06-17T09:23:42Z</dcterms:modified>
</cp:coreProperties>
</file>