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4" r:id="rId1"/>
  </p:sldMasterIdLst>
  <p:notesMasterIdLst>
    <p:notesMasterId r:id="rId9"/>
  </p:notesMasterIdLst>
  <p:handoutMasterIdLst>
    <p:handoutMasterId r:id="rId10"/>
  </p:handoutMasterIdLst>
  <p:sldIdLst>
    <p:sldId id="270" r:id="rId2"/>
    <p:sldId id="351" r:id="rId3"/>
    <p:sldId id="346" r:id="rId4"/>
    <p:sldId id="354" r:id="rId5"/>
    <p:sldId id="339" r:id="rId6"/>
    <p:sldId id="352" r:id="rId7"/>
    <p:sldId id="328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0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和田 さなえ" initials="和田" lastIdx="9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3"/>
    <a:srgbClr val="01DD6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6223" autoAdjust="0"/>
  </p:normalViewPr>
  <p:slideViewPr>
    <p:cSldViewPr snapToGrid="0">
      <p:cViewPr>
        <p:scale>
          <a:sx n="71" d="100"/>
          <a:sy n="71" d="100"/>
        </p:scale>
        <p:origin x="-120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-2958" y="-84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t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8525" y="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b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8525" y="944245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E24FDCB1-0009-449D-A22C-7636373D265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493264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t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25" y="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4538"/>
            <a:ext cx="538321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75" y="4721226"/>
            <a:ext cx="4993851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b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25" y="9442450"/>
            <a:ext cx="29486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42" tIns="45871" rIns="91742" bIns="45871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1DA66D32-1EE6-4FEB-BF6F-411147F65D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184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2253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34276DFC-40F8-4424-B07E-ED458B7C081A}" type="slidenum">
              <a:rPr lang="en-US" altLang="ja-JP" sz="1200" smtClean="0"/>
              <a:pPr eaLnBrk="1" hangingPunct="1"/>
              <a:t>1</a:t>
            </a:fld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478941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66D32-1EE6-4FEB-BF6F-411147F65D3C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1094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2355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0AF00E40-4C65-41E3-8DA0-D4B4D81CA38B}" type="slidenum">
              <a:rPr lang="en-US" altLang="ja-JP" sz="1200" smtClean="0"/>
              <a:pPr eaLnBrk="1" hangingPunct="1"/>
              <a:t>3</a:t>
            </a:fld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1196892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2355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7575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0AF00E40-4C65-41E3-8DA0-D4B4D81CA38B}" type="slidenum">
              <a:rPr lang="en-US" altLang="ja-JP" sz="1200" smtClean="0"/>
              <a:pPr eaLnBrk="1" hangingPunct="1"/>
              <a:t>4</a:t>
            </a:fld>
            <a:endParaRPr lang="en-US" altLang="ja-JP" sz="1200" dirty="0" smtClean="0"/>
          </a:p>
        </p:txBody>
      </p:sp>
    </p:spTree>
    <p:extLst>
      <p:ext uri="{BB962C8B-B14F-4D97-AF65-F5344CB8AC3E}">
        <p14:creationId xmlns:p14="http://schemas.microsoft.com/office/powerpoint/2010/main" val="2488051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66D32-1EE6-4FEB-BF6F-411147F65D3C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04045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66D32-1EE6-4FEB-BF6F-411147F65D3C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04045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A66D32-1EE6-4FEB-BF6F-411147F65D3C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8161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91368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742950" y="1752602"/>
            <a:ext cx="84201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742950" y="3611607"/>
            <a:ext cx="84201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4078" y="4953000"/>
            <a:ext cx="9910079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54135A3-000E-4138-AACC-C7FC1474EF7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481330"/>
            <a:ext cx="89154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BB18658-60CE-4A1D-ADFA-70E45C9331E5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14347" y="274641"/>
            <a:ext cx="1925593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85165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CA5793-95B6-4C25-8C2B-026B3A2B741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4785542-F17B-40E5-B530-3E0F121A8C9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74" y="1059712"/>
            <a:ext cx="84201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49606" y="2931712"/>
            <a:ext cx="4953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FCCF05-48C8-4DC9-8361-2E1168277557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山形 6"/>
          <p:cNvSpPr/>
          <p:nvPr/>
        </p:nvSpPr>
        <p:spPr>
          <a:xfrm>
            <a:off x="3939737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山形 7"/>
          <p:cNvSpPr/>
          <p:nvPr/>
        </p:nvSpPr>
        <p:spPr>
          <a:xfrm>
            <a:off x="3737786" y="3005472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481329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75DEFD-7511-403D-853A-5C18A7A9216C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89154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5410200"/>
            <a:ext cx="437687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5032112" y="5410200"/>
            <a:ext cx="4378590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95300" y="1444295"/>
            <a:ext cx="437687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1444295"/>
            <a:ext cx="4378590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D63A4F-B214-4B70-8DB4-EC5DE3BF606A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E4F13CE-F806-4A4D-A8EB-464EEF94B16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839E10-891E-4C41-B756-6EC04EC9912E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90600" y="4876800"/>
            <a:ext cx="8105257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787900" y="5355102"/>
            <a:ext cx="4305808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90600" y="274320"/>
            <a:ext cx="8103108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7287618" y="6407944"/>
            <a:ext cx="208026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D6613F5-2A0B-47F8-A1D6-3CF8750F301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36335" y="5443402"/>
            <a:ext cx="77597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47650" y="189968"/>
            <a:ext cx="94107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745079" y="6407945"/>
            <a:ext cx="254657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D81DA34-AD52-4FB0-B221-3E9F666B2019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7650" y="4865122"/>
            <a:ext cx="8748385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938612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山形 12"/>
          <p:cNvSpPr/>
          <p:nvPr/>
        </p:nvSpPr>
        <p:spPr>
          <a:xfrm>
            <a:off x="9184171" y="4988440"/>
            <a:ext cx="19812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540879" y="5944936"/>
            <a:ext cx="5352343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526194" y="5939011"/>
            <a:ext cx="3997989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545" y="5791253"/>
            <a:ext cx="3685840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-10006" y="5787739"/>
            <a:ext cx="3689301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95300" y="1481329"/>
            <a:ext cx="89154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7287618" y="6407944"/>
            <a:ext cx="208026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745079" y="6407945"/>
            <a:ext cx="254657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9367878" y="6407945"/>
            <a:ext cx="39624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2127B4A-95D2-4692-BE59-47F5BD4E7DB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4000" y="706870"/>
            <a:ext cx="9407525" cy="2201863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cap="none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Non-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Discretionary Administrative Sanctions </a:t>
            </a:r>
            <a:r>
              <a:rPr lang="en-US" altLang="ja-JP" cap="none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under the AMA in Japan</a:t>
            </a:r>
            <a:endParaRPr lang="en-US" altLang="ja-JP" cap="none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 bwMode="auto">
          <a:xfrm>
            <a:off x="5638800" y="5555671"/>
            <a:ext cx="4022725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550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None/>
              <a:defRPr kumimoji="1" sz="3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5000"/>
              <a:buFont typeface="Wingdings" pitchFamily="2" charset="2"/>
              <a:buNone/>
              <a:defRPr kumimoji="1"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60000"/>
              <a:buFont typeface="Wingdings" pitchFamily="2" charset="2"/>
              <a:buNone/>
              <a:defRPr kumimoji="1"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None/>
              <a:defRPr kumimoji="1"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5000"/>
              <a:buFont typeface="Wingdings" pitchFamily="2" charset="2"/>
              <a:buNone/>
              <a:defRPr kumimoji="1"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50000"/>
              <a:buFont typeface="Wingdings"/>
              <a:buNone/>
              <a:defRPr kumimoji="1" sz="1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"/>
              <a:buNone/>
              <a:defRPr kumimoji="1" lang="ja-JP" altLang="en-US"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"/>
              <a:buNone/>
              <a:defRPr kumimoji="1" lang="ja-JP" altLang="en-US"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SzPct val="50000"/>
              <a:buFont typeface="Wingdings"/>
              <a:buNone/>
              <a:defRPr kumimoji="1" lang="ja-JP" altLang="en-US"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altLang="ja-JP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altLang="ja-JP" dirty="0" smtClean="0">
                <a:solidFill>
                  <a:schemeClr val="bg1"/>
                </a:solidFill>
              </a:rPr>
              <a:t>ICN CWG SG1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altLang="ja-JP" dirty="0" smtClean="0">
                <a:solidFill>
                  <a:schemeClr val="bg1"/>
                </a:solidFill>
              </a:rPr>
              <a:t>3</a:t>
            </a:r>
            <a:r>
              <a:rPr lang="en-US" altLang="ja-JP" baseline="30000" dirty="0" smtClean="0">
                <a:solidFill>
                  <a:schemeClr val="bg1"/>
                </a:solidFill>
              </a:rPr>
              <a:t>rd</a:t>
            </a:r>
            <a:r>
              <a:rPr lang="en-US" altLang="ja-JP" dirty="0" smtClean="0">
                <a:solidFill>
                  <a:schemeClr val="bg1"/>
                </a:solidFill>
              </a:rPr>
              <a:t> call series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altLang="ja-JP" dirty="0" smtClean="0">
                <a:solidFill>
                  <a:schemeClr val="bg1"/>
                </a:solidFill>
              </a:rPr>
              <a:t>Tuesday, 10 February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581892" y="3595583"/>
            <a:ext cx="8769926" cy="1814945"/>
          </a:xfrm>
          <a:prstGeom prst="rect">
            <a:avLst/>
          </a:prstGeom>
          <a:effectLst>
            <a:softEdge rad="12700"/>
          </a:effectLst>
        </p:spPr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  <a:ea typeface="HGｺﾞｼｯｸE" pitchFamily="49" charset="-128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100" b="1" dirty="0" smtClean="0"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Takujiro Kono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100" b="1" dirty="0" smtClean="0"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Senior Investigator, Investigation Bureau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100" b="1" dirty="0" smtClean="0"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Japan Fair Trade Commission </a:t>
            </a:r>
            <a:endParaRPr lang="en-US" altLang="ja-JP" sz="2100" b="1" dirty="0">
              <a:effectLst>
                <a:glow rad="101600">
                  <a:schemeClr val="bg2">
                    <a:tint val="2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1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839E10-891E-4C41-B756-6EC04EC9912E}" type="slidenum">
              <a:rPr lang="en-US" altLang="ja-JP" sz="2000" smtClean="0"/>
              <a:pPr>
                <a:defRPr/>
              </a:pPr>
              <a:t>2</a:t>
            </a:fld>
            <a:endParaRPr lang="en-US" altLang="ja-JP" sz="20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utoShape 2" descr="data:image/jpeg;base64,/9j/4AAQSkZJRgABAQAAAQABAAD/2wCEAAkGBxITEhUUExQVFhUWGRgbGRgYFxobGxcYGhocGx4aGRoYHCshGhslHhkXIjEhJSkrLi4uGSIzODMtNygtLisBCgoKDg0OGxAQGzckICQ0LCw0NDQvLCwsLDQsLCwsLDQsLCwuLC0sLDQsLCwsLCwsLDQsLCwsLCwsLCwsLCwsLP/AABEIAPAA0gMBIgACEQEDEQH/xAAbAAEAAgMBAQAAAAAAAAAAAAAABQYCAwQHAf/EAEwQAAIBAwIDBAUGDAMHAgcAAAECAwAEERIhBTFBBhMiUTJhcYGRBxQjQpKhFTNDUlNicoKiscHRJOHwFkRjk7LC8XPSNFR0g7PD8v/EABkBAQEBAQEBAAAAAAAAAAAAAAACAQMEBf/EADARAAICAAQDBgUEAwAAAAAAAAABAhEDIUHwEjFRIjJhcYGRBBMUQqEjUrHhYsHR/9oADAMBAAIRAxEAPwD3GlKUApSlAKUpQClKUApSlAKUpQClKUApXNc3iqcAFmxnSOg82J2UbHckctsnaoG9ujIpd2QxD6xOLdR69w1ycnl4UPqYVqRlnfe8bGkmIppGxmkOIlyceE85WztpXYnI1Kax4ZOwOW746snVIAoYDG4Qfi032DANsc55mIkuGAWbJQchPcI3eHP1ba1ABUkZAJAbYZWSurhaMkit3cih2GXmlzNN4XxqTOEQErpXbd8aV61RllmBzX2tcZ8uR9v9a2VBQpSlAKUpQClKUApSlAKUpQClKUApSlAKUpQClKUApSlAfGOBn/P7hUTd8QLagu2nOdwMAfpH3WIcj1fByACDXVxiUrEx8OBzLyGJVHUs43AHqqsu2VVmKaARpeVTHbq2fCILbIaZsgEFjuTlG+rVJGNmyWcFCV0d2CD3suVtgx5FVzrumJwcscMdwwNa5ptP00jFCPCtxcLlyT0tbVdwx3AyAx2yr1pu7ru2EsjmNmyElnHeXD56WtooxHkerVt4lPOuSa5aNgxJtncEB5R84v5h1EUK5ESnyAIH5i1VEtm64vO5AkZjba/D39z9LdzfqwwLtHk42xjP5OtdvKUdXMfc6ypEl1Nm7uArhzhAw7uIAMSmcYHodK544O4UzyEWIfY3FywnvpduSqcrGcfVXV+yOdbuH2+dbw2sixujd7eXbkXEgKkDugSGByRjdF8uhqjC9JMBk8vzxz0nz26cvdvtvXVUJYXOQjAY1KrAZGCrbgjcjBztz0tkZIINSdoeg9HHh6aRy0kHl/Tl035NFnRSlKw0UpSgFKUoBSlKAUpSgFKUoBSlKAUpSgFKUoBSlKAgO1F4iGLU0KnJK6lMsuodIIVGWfBbxfV8iCcV6a8YSAZaGVgcagtxfyKdvBGuY7ZTsc4Kjqq9Orjc6/OpBr8ZCr3dmmq6dNziaY/iEzqwMr1IfJwOSUC3BR3jsVkORBbfTXk/7T4LFj+qrEfn+XRIhs55YxA2qVvmjS/VVvnPELgeWvxd2PUmoDPNa3hHgVpB3XDom9K4uWEt3N6/ExAPkGLEfmjlWcMTwo0kSQ8NhYZee5IkuZPaCxAPP02Y5Po7mtHDoldu8s7aW8l3xe3rEIvUGPUNRXc4EaAeuqMPnDIS7mSxtGkc87+/LbjoY1PjI5nwhBt7KwzbGdRPPPxS6RwRHCPoYWzsxVDoTT5sxOxOKx4zdW2rTf3sl5IeVnagiPOx0lIzl8Y/KPyztXSJb8xYjS34TaDPifT3mN9wuyqT5HBz1NN7/owsPDnVolGfRDAksrgBGKE5ChSp0gOoxp22B3qQs5CGAIO5wQTk5wOu2SBj9pcNzBqF4HdIyNol1okhbvNRJXWqyBx4QO6OvBXfAPPniUU745MuAVDDbqqg7eE80bzypxuK5stExSvitkZ86+1JQpSlAKUpQClKUApSlAKUpQClKUApSlAKUpQClKiu017FFbv3pl0v4AIc96xb6senfURncbjc5GM0QKxf3xjJjlmS07wl/mtkve3MjOxLMzKuQWPMqgOc+OvkEUsSM8ccHDYTjVPcMJbh/bliNRA+u7n1GuaFp4oyYIbfhUBO81wVed848RQnd/U7EnFR9okMrh7e3ueKTf8AzFySkC8s6Q4AwNjpC5xyNdq3vI5WdFpPDJJrs7afiM4/3q5JESnrpLgKuM50oo9Waw43cZOniXECzHb5lZA7k/UY+kc8sNj2184zdhduIcQAGwFpYjGOmlmHi6gYbHLas+CJdkaeG8Ojs4z/ALxcbyMPWDls+rxLtz3rfHe/IG3h63SRn5naQcNt8bz3O8unzIbfI29PPtqIml4f3o1tc8XuugAbu1P6qj6hxvjWNqluI9n7OIh+L37TybERlioH7MSEtjpkYHqrG27abGHhHDyR1bRpQHzITnnfdmU+2nlv1Hnv0JfhcxDfTRC2YpC6opJ7gkyRjIB0iMhY1OAMlt8dJpAcacBSuF0fVBP5MnG8TbaWxsdummq5wxuIJMj3io0syyjulVT9EoRu7LKCAR9KQCxyWxnyn4lHg0nKsMRMw2I628v3gEjbGNyPFDKRM2UmpeZJGxzjIPk2Oo+/nW+uLh8gOcA+sn0gR9V/1hyB3yMbnme2uZYpSlAKUpQClKUApSlAKUpQClKUApSlAKUpQCq32zvZI1TTdw2iHVrkcBpOgURIdmO7ZPTA2OdrJXnfabjnDDdE/NpL27jHd92qMyppLbFTt6RO4VjVRVsmTyIezeGV9dpaXHEpd/8AE3Z+jG59APhQAfq4Uj3VM3/Brhk1cU4gkEP6G3PdoR+bqO77fVw3qrafw1dD8jw+H3NJpx8APsGoC4g4LasZLmd7+fr4tYJ9ZB0+52NdN9SN9Dq4d2g4fA3d8KsmuZgPT0nIzzy7guB7gPXXdccP4zdKWubiOxh5lUOGAz1ZW/7xz3HSue17QcSnXRw6xW2h6OygAA/WXUFX4B6wu+xLNiXi3EdhyUMAoP6rSbZ35BBTlu2N9Dgf8A2RJJa9lG5yda59Z2jP8RFd8PaLi10oWxtFt4eSsVGw81ZwFxjoqnHrrTF2l4NZkCztmnl+q+k5z6nl8Yz+qpFdB4px2+/Ewi1jP1mGk49sgLH2qg9ta92N5HVacDu7UxzXVw80ryqoKsSsRZWXJMnNcsDpAXl1qfWT8ZrTxbfOIRncchNF18jt5eY3q0fZg2yyyXV0lxcusbd20oQ6Y5FYnvJckqCfzQN+matjq5dVZgJVybebG0ikbxv68c+p5jcVDKR3WZOsHUCSMhtsTR9Dtydcjfkc+vwylV+CZVyxACKwMqdbeT89SPybcyfIk8tQqfBqGUj7SlKw0UpSgFKUoBSlKAUpSgFKUoBSlKAUpSgNF9dLFG8rnCxqzsfJVBJ+4V5/b9o+IXGocP4esKOSxllAXUW3LkeEFs55F/Orn2k4jLBAXhgaeTUqrGud8nBJIBwAMnl06ZqovZ8cu897NFZREbiP0wPapJBx1Dr7KuPiRI4uIdlWbD8X4mMH8mGVVJG/h1AA+5M+uua27Q8Ktjp4fZNczdG0sT6yGcGQe5cVrl4dwS1YvcXD3kvMgNrycddG3udzW607ayuO74Tw4KmcatGRn9YR4VT1yzmumb3SI31Z36uP3nLRZxnzwGx8GcH7FRlx2Z4ZA+viF+1xL1UMSx3PMKWk9XMDn7t1z2c4tcgvfXq20XIrrAAH6yxkIeQ9Jj1qMW24DaenJJeSDonoZ9WnSpHqLN/Ki8Px/wBD3Z1xdurWA6OG8PGsjGogaj7k1O49rCtjW3aC+9Im2jP63cj17LmX3Nt99ctv26nbMXC7FIxy8EZdh6yEAVT+1mtzdleN3v8A8TN3aE+i8mB6sRQjSenpYP8AXarwHM12/ZqztGcy3yTXDK69yucMxU+GUoWfG2c+HcDyq1Wcg7lDIdVtKqklS2beTbcFvEFyMgn/APqI4d2K4fYyxtcXmZVK6UyiAsdh4N3O/rrr7PWzrbiSLQ/dl45oV1FWUMSQNe5Pi9fPbyMt2UlRYkZy4UlfnCrlH20XMXkfI/yJyNiRUtw6VGQaBpC+HSdihH1SOmPLljGNsVW4Wj0IAxNszfRSZw9tJz0sT08ifYcg5qd4bc5Zo5AFmAGrykUbCRfMefkdvKubLRI0pSpNFKUoBSlKAUpSgFKUoBSlKAUpSgFKUoCsdr7niWqOOwjU6lYySvjCbgLp1HGfSPot02qn8T7NMcHi/FAM5PdK3lvlQ2xxtyj/AKVO8f4BxW6uJAt33FrkaApOrGgA5EYUkFtRwz9fZUU/YrhFnlry51sdyrSaSxB3ISP6Rufma7RpHN5kQvGuDWx021o91JgYeXkT6g+SD12Qf2kxxXj15tBCLaPodITblzl8RHXKqNvvzk+UDhloCLK1BP5wVYlPrLEaz716Vxt2q43ebW0BjU5wUTmOWO9m8PwwfhW0+nuTa6+x0r8mksh73iF6SeuCWxk/pJdgOW2nFfdfZ+y3H+JkHLGZskeWcRA/D7hXNH8mt/cnVeXIH7TPMw9xIUczyNSw7DcItBm6l1H/AIsoQewKmCfPBzS1q/Y2vAib35VWwI7S2VByXXufdHHgD4muTuePX3Pvo0Pme4UA7ctnYe47e3ewnt9wq1Gm0hLf+nEIx+8XwTzPQ86gb35VLyUhbeGOMnp4pX92wH8JrUnpExtas6+E/JHJsZ7kIfKEEkHPMO2MH93nU3w20lEtx3CGN4JWZQSxWZXJz6XU6F2G2/TY1TfwVxy+3k7/AEnn3jdynnvGNP3LVo4XZS29z3auvzn5vCWQDwMY0VSA5IyDhtsDodsZrHerNVaImI2DK08Kalba5t/X1Kjoeft9ua7+HTLGYwW1wk/QS9U1bd05+4Z8scwK5x9N/ibXwzptLEdtXmrDz22PXHQjbOF0KtNEpaJvx8H1lbqyjow6gc+Y3rmyyy0rCGVXUMpyrAEEdQazqChSlKAUpSgFKUoBSlKAUpSgFKUoBSlQXbPjb2lsZI0DyFlREIJ1Mx32Xc+EMdvKtSsN0Up+A8cvDmac28ZOdGsAgdBiD0uf1m5j2Vut/kysYBru7knzyyxIfPOSW/iHOuD5x2hvOStAh8gIQN/1/pfh0Hx2WnyUzyNru7oFjz0hpGO5/KSY8/I8z7+11zdeRyq9CR/2i4HZH6CNXdeRij1t/wA19vg39Ki7/wCVmZ20W1uoJzp1kux2/MTG/PqeVWW1+T3hluuuUa9PNppMKNt8gaUx7Qa2SdsuE2g0xNH+zboCDj1qNPxNT2dFZueropZh4/e8zPGp8yIANuoGlyPca7OHfJHITm4uFXzEalif33x/01v4l8rw37i3/elcD+FM/wDV/nCntRxu8I7oSBT+hhKp1/KMDjy9Lp51fb8iez5l3tPk84ZbrqlBfH1p5MDz3A0p8RyHtrOTtjwmzBWJo/2bePIOP1lGjO/U9T66o9v8m3Ergh7h1U+cshkcfDPX9arHw/5JrdBmeeR8bnSBGvvzqOMesVL4dXZSvRHJxL5XRuLe2PXxStjH7iZz9oVo4F2pnnmiumijbHeK5SLGNIY4DnJUaWTmeh2850R8Asj/ALuWXzJncHB89RU+rao/jXamC5MM0DTKkEqqRpAEmrDgBdY8OEIOodeWKKtEZnqy1TwiXF3aHEg9Jekg6o4/O5fd6iMIZO9Pzm2GJl2mhO2vHMH9bnhvVv1Fabi3a2c3Fr44ST3kY6YODjywc/s+zl0zw96Bd2ZAkHpL0cdUcfnf5eoiCyW4VcRvHqi2GTleRVs5YEdDnp667KieCzxSlpUGhyAsqHmGHIkefpDPX3YqWqWUhSlKwClKUApSlAKUpQClKUApSlAKgO0PbG0s3Eczt3hUMEVGYlSSAc4081bmelT9VTj/AGTsJJ2urtzuFGHl0RqF2wMYO5O4JO5qo1eZjvQq/EvlfHKC2/elcD+BM5+1Ua3G+PXn4pJUU/o4xGvukk369G656VaB2n4JZ/iRGXH6GLUTz/KYwfe3WojiPyvc+4tv3pX/AO1P/dXVLpE5vxZwwfJlfztrup0U+bM0zj+nQfW8qnrL5LbKJdVxM8mOeSIk5erxD7VVJ+2nFrw4hL4zgi3i2HI4LYYjmPrDmPOsYuwfFbkhpQw8muJiT/3sPh1rXxaujMtEXYcT4DZ7x9wXHIxp3rbY+uAcdObdPVUfxD5XYwcQWzsPORwnvAUNn3kVq4f8kX6e5PrWJMfBnz/01PQdguF2wDSjVj608ux5cxkJz9XWo7HmV2vI8/v/AJSuIzEKjpFnpEgLHY7ZfUfXtjl7a5TwLi16cvHcSAn8sSqj1gSkDG3QdK9Lbthwi0XELR8tlt485/eUad/Wf61CcQ+V1BtBbM3rkcL574XVnp1H97Tf2xJaWrInh/yTXTfjZYYh6gZCOXTwjz69KlOK9iY7GzcqzzM7xagQFHhEijSF3H4xuZPSq5xD5TuIP6LRwj9RAT8ZNX8q08Avr64aRzJdSKYnIcNIUUrhtseEE92VwMbk+utqfNsXHQ9EgnltdFwoLW84V2XloLAHGDyO+x68j0rteExH51Z+ON95Ih18yo6Eb7cwfhUd2c4+VjiiugSrpjLg7EMy+LV6SkAEnpny5d80Eli5kiy9s27pnOj1j+/uPQ1yfMs6pIVl03dqfHtqXb6Rdsow6Nj+nqIsFV0wFT86szqVt3iHJx1K+Tjfb/MGasLxJUWRDlW+I6EH1g1DKR0UpSsNFKUoBSlKAUpSgFKUoBSlKA+MTg4GT5edeOw/JhfTuZLiWKMtkk5aRhk5xjYYGT9bpXoXbbtL8wgWUR94WcIFLFeasc5Cnlp5ffXml78qF/KdMQjjznARNbdfz8g4H6vSuuGpc0c5uOpauH/JNargyyyyHqBhFPuALfxVJfMOC2J8QtkZd/GweTruA5L8/LyHqrzj5hxq83K3bAn67d0v2XKr06CpCw+Sa7b8ZJDEPIanI9wAH31TX7pGJ9EW6++VCwj2jEkuNhoTSvxcjb2A1WuIfK5OR9DBEnrdmf7hp9f+tqm+H/JNbLgzTSyHqBhFPu3Yfa/vVhsuxfDoNxbxnGDqky+DtvmQnB26VN4a8TamzyOXtdxS6JVJZW/VgTBGeg7pdXXqfKvtr2G4ncNraFgTjxzNg457hjr6+XnXr1z2s4dbjSbiEYx4YzqI6ejGCR06VX7/AOVezXaKOaU+eAi/xHV/DVKUvtRLitWQPD/kjmODNcRp5hFL/wATFd/casdj8ldin4wyynrqfSPd3eCPjVXvvlaum/FQRR/tFpD8fCPuqu8R7b8QlzruXUeSYjx70AJ95NbWI9RcEe1QcBsLYaxDbxgfXZVyOfN238+tcfE+1fD5FNuLiN2m+iUIS+Wk8AGpAQNzzNeIQ8PurkhljnmJ+tpd+f6xz/OrFwf5PuJF0fulj0srDvJF30nPJCT09X9azgS5s3jeiLj2GtYZrR4XdS3eEoVBBBKKdtQGeR28qleHXz2j/N7neM+g/QDyOfq+r6vsqHj7J3FusrIyN41YCMtqULr5bDfxDb9Wp7hPEor2Mwzgd5j2asfWXybzH9MgS/wUjOa1ezYyw5aBjmSP80fnJ7P5ercTXD3jZdcWCrnVt58jt0O24881A2N1JZuIZzqhO0cnQfqt5D+Xs5SMPDjDMHh/FP6cY5A42dB03wCB/SoZqJelKVJQpSlAKUpQClKUApSlAKUpQHBxXg1vc6e/iWQISVDbgEjB25H31xPxTh1mNHeW0GPqKUU+forv1zy615l2zteIXl7OsUVy0IbQq4dYjpAU414Q5YE58se2oP8A2TdNpp7SAjGVedS+OeyR6iTz94rsoKs2c3PPJHp198qVgnod7L+wmB06yFf9D2VXL/5XZTkQ2yL5GRy3lzVQuOv1vKqueHcNjHjvZZj+bBb6fg0xAPP7jWQ4pwyP0LKWXHJp59PnzWIaT0/1vVKEehLlLqZ3/wAonEZOc4jHkiqv3kFunnUbFYX13ghLmcHkzd44wcfXfby61NWfau7ORZWcEfLBt7Yu49reIE5B6VovOMcVklihlnmR5mQKue63dtI1CMAqNR6jIxyq1lyRPMzg+Tu+xqlEMC+c0qgY5k+DV9+K2f7McPi/+I4nEehWBDIQckc1Ler6taD2Q9GSa7jzIxUFEklYlNIOS4TcalHP+Vb37PWkauWaeQpIIyPo4gThskbOcZQ9fKoeIupSw30M1uOBQ8oru5I6uwRc+vSV/wCk++sx29hhz814daxHo7eM4yOeFU9PzudQ3AbeIrcO0auYzHoDlsDUzA5CkBtsc/L21aLhu6N0IVjjMUihCkaKyrqZT4guo/UBJJ6VM5xi6eZUYSkrRwr2y4zdAdwH0nbMEGR1HpENjr1HKovj0HEwhe6kl0nGVa4U7HGCIhJnB25LirLxS5eQ3QZmYGKGRdRJwC0JAweW0mT5YqE7TrkZ28UULe8RqD96ke6pWLnkinhZW2SfZ2/dJGkQ6WMcMhxnBJVcg+a/SHb+1Wp4Uuh3sH0dwu7RjbURjxoeh/0fM0bs9IT3WfrQyKT56DIR7fQQezFTEUrIwZSVYHYjYiujWZCZd+FcWjulMFwuJORBBGrHUfmsPL4erO2mezYRyktbk4SQ/k8/Vf1ev/wIYOl6Okd0oGDyEuP5N/rkNpjg3Fe9zbXSgSjYhuTj/wB2N9ufMVyaLLEDX2tVtCERUBJCgAZ54HLPnW2oKFKUoBSlKAUpSgFKUoBSlCaA8d+VCU3N/wDNw2Eii8ed1BwZDqA8/owM9SPOoaLsrED4pXYCEy4VFTG3hGSzczp+ryYHaui21Xc15cBkAlk0KWdVypbWBgnLYWOIDAOfjU5fwRKbkmddIEUGVWRioXBxuoUkiDoxHPOMiuk5yj2UTCEZZsqnGeGQRRIVQ6mjDEs5JyztjGAq+hp6ffuZHsjII1iIWPJjuHZu7QvhRKcayur8mNgccvXWPbkQqSivIzqIo8FQE+jRVO+sn6vLHM1JcFuoEhGIQWjtBlndiCZcAhVQDAJmIznOCd9t8cnwZvU1RXHktDfaX0jNaa5HbaVzlifCGYZP/Lf3Cqrw8f46ywPy8HL1SrVti4hhotMcKj5tM20YYjaZsKZNRxnpnfJ8zVXivZH4jZs7knvrcdBsZhkbYG+T8anC7xWL3Syvw+ZorfTFIcTzk4U7AtFvy5bH4Hyr5fcOfTPqMa5uAfFKg2xL0BJ6+Xn5GtN7IWjtixLH5xPuTk7NCOvqrTf+hceq5GfhNXM6ER2ZjT/GI74AVDlV150zKuRkjbx8jz1Z2xg2e7NvquvxrkxRMcFEBBaEgg4fc6gc4Od/bVQ7PfjLoecLfdPEf6VYyMu/k9mmB56IEP3GIn92umL3jnhcjtFxHrAECnXaZBLsSe7hPhwhUEZi0nYHYnNRnF7xmgiwkSh4nQ4jQkYeRcKzgsoCldwc5z7a6uHjVLZbZ1xtHscZzJMnPzwwP/mo2Q5tojnlJKPcVibb1c/ia52dKOLszLgQHlidl548J7vOftNVgIxtVR4ScJMAd1eMj1Y7wE/HR91XO8I1sRyJJG4OzbjceoivY+Z5FyNQO+3P/OrDb3qXQVJiEnGO7mH1sclfHr5HzO2DzrtKmjT0XgfEpCxgnGJkHPpIv5w9f+vMCaqn9kuJmV1jl8TIC0bk+IdCpPUYPXy9QxcK5SVM6IUpSpNFKUoBSlYu4HMge00BlSom67UWMf4y7tkznGqaMZxz5t6xUee3vDvDpmMmrOnuYZpc457xRt5H4UBO3F6iMFYgEhm9iqMk1D9quMBOHTTqcaoyEPUM/gU79csDiq3fceeaV2jt719SFI8WsigDIJy0oRQSA43P1sZrR2hW9u7SO2SwuI0XQWaSS3TVoBGDiVig1YbVpbly612cYJLPMuaSjlzKv2WtwPmwPIs8zZ/NB3HL82HP71dtqhdIEPOe4OfMgaFBz7ZJN/Ufd123Z+9TH0VrF9H3Q728LYXQI2YBIBkkFjsRuxrfFwG6RFmN3YRLbthWRJZdGWzuTKoL6nIwV5ad/LhLNtmRdJIpfa261ys+fSeRufQtkb++rCi6YrkZ9BLeHxekSrIP/wBJ29Vbv9koTE80l/qiTTvHZwhcFimle8Ejk6gdyeo6V23vAbaOBZ3uuJyLNIulVmVCxYFshUVABuRg491a32Ugk+Js5e5bvDgE6bNRgA7l4VXbb/iE7c8VDcAjZeK2wYFTrGxBB5HoamuOdm+FxiANaPcPMzaA93PpC69KtnUcagQdgatbWUMMMdyFYOzllAZivjLMMqxIB0HmBnIFVhLtUhKMpUkUsH/D2f8A60384KXno3f/ANQn856tl3w2GLRsrIrsEyqnZ0gYyYXAB8Lch12xUEeGhjOpliAe5i5MSd2mGPApIY52ztsaiUGkmzppZVeBIRPMCCA8ExGQRkDDgjPMEpjPtqwwqTJBnI12zr7MpNGD68gBvf767zbJLNBk6RiWDTuToeB2GPLT3JHLB7zpgA7EjVnSYsVaPIVQuoN4XYAnUNKjGN851AY559GJgSvyr8mRwmuJdP8AZGiJ4Tad4pV452BU+owycx+3j3e6tN/amKOeMjGieMjBz4GSXBz5Y0b/AK1WIxK8SSMDmOR+QXTnu8qzA/raR7QtcVyYu6fVGzsYwTh9AxFKgA9E5bEjEnyUbZOa5zwHFN9HRbg1ZReHZEk6+aE/CRD/ACz8atwbKRHzjQfYHd9P2KqqkfPfAukOrAKWzu0TIBq2zlv51ZLA5t4z5GRPgQ/v/GiuuiPFqzbQUpQHdwG47u4iY8tQB9jAqf516hXkI9Ver2M/eRo/5yqfiM1zxC4m+lKVzKFV6940PnGM/RwglzvkvgrpHnuRt7T0rv7QcQ7mIkHDHZds5PX7s1R5FOFiABYkE+ZY5wM+xht/nXr+HwVJW99T0YOHebJa04ZFOFeVpjJM5Ij+dXXdgaiSQne6UIAfAGBgYAqF4Xb8Ol7+T5hbGOAStrdVlMoUZyTIvpNlDkkk5O/nKfOe6t55s+hGUjPrY6EI8tw7fv1CpC0XCwijx3UkcY9efHy/g9wrz41KbSMcFb8yQsOJd1YPciG3iIUJGscYRQWYjlz9HS2xGxNdI4tOLaKRnPeSMudgMRxq0rjT0O/d5xnOMnPKN7SKO7s7UHwOTK2Rg90owmfZEGGP1a39qHKlUOMpGqnf8pK3eyY+xH9uuZLqr9SEbiU5G80x/wDuP/etEkrMSWZiTjOSTWNK05ACpTtEe74dbRDOqeRpDjqBsB/EnwqOhiLsqjGWIA9pOBUt2kOviMcSDK2yKAPWi6xnPmxRaxnTD719B2gi0WltbA7zS74x6MYEIO3mcN8fZXZ2mBM1lAo3jRpiNsa2OVGw/PGOX1qx4hb95xKKAHK28SRkeeoDUfsPn92uu0bvuKTP9VGWPmdhENbe4SIn2utYVdL0/kiuNxd5xIRJygiSNTvscAKfc8q/CrD2xnAMcK8kGSMctsL92fjUL2IXv7qSc/Xld/3Vycc8c5Ydt/RFSfbJj34BOwQY9W5516vg1eJZ0w1+ol0RG8SkJK5OfArcupRR/JF99c1ig767IGw0yADoxJAIz0HeN7vLpsu+Y/YT71B+/OffWFuT3l0dR3jhx61ygAPsAx+7XpxoK8NeJ1nHum20VcOxGSikr6iwMeoH1CRh+8emcIWxFJjG5QHI5DJIx68jl5efT5CvgkPkF3256hsfVjUfaooM92QeRcY9ZCnOPPmvxHnXprn6HWlbM4nxC423dM558mI0/A591csoyjDPNJhjHP6JnHwMX8q6WjIjGRzfA28lGfjlPhWMcXijDHH0yJjz70GMgjO+xz7MjrXD4lfpS30OeI1wOigu2m5gb9dPucZ2NWXhC4hlQ845F6fnKwP/AOMffVS42uVU+0fHH9qtvDH1SXOMYde8X2GRGBHl4HJ3rxw7iPlzymzor4K+0FaYfK9C7GXGq2A6oSv/AHD7mHwrz6rZ2BuPFLH5gMPdsf5rUz5Gx5lypSlcToQ3HOFNM8eX8A20467ktnrsAMbe3eq1eWohlGWLyasgKMBjnby077bZxg+qpm/a91tpDaQTpKhT4c7evy+FcZW8J5SfZAAz7sCvfhNxVWqPVhqS1VEP2oKrb28HSaQyNg/koxgH3ppb2g11cQti9xa2+D9FEXfTsBJO2nO/IqSX93trrezutso3LSMBdgOgI5DesZrO7I8Qlb2kt/U1w+nt25IcHjtnMto83E5HaNhGmiJCwIGld2IyNwdEi5G30g864OPxTSSF+7chmZshDjc6V5Dn3aRA+sGpX8Dzn8m33f3rI8CuMZ7s/Ff71v08F9+/cPDi/uKqOHTfoZf+W39q1z27p6aMueWpSM/EVc4eA3DdNO/Vv7dK33HZJnQq0g1dDpJ07743HMAD/wAConhxispWcpQil3itdkLfXdR55Jqc/ujb+IrXzsanzi7knI9OXUM9FDd6feGWEe+rPYdlHhjnCygvLGUUlSAuc5J3OenwrHgnZSS3t3QSL3jRyKGwcBpDu3n6KxDl9XrXDUmLSiyF7HTiS5ubtvRy8mT0VQQvPl4Xb7PTrq4TIY7G4uGHiaNjn/iXL48vzVhPv+E9Y9lJIrKaBZF7yVNGrBwAc59Z9N/LmNuZOlrWZV7uONxGCuPBuSihVbJ3BAVcewVeHhubrkdFUm98jZ8nth3UQLDSSi8xjJbMhO/qaNf3PjLcU4RC7GQ51HAODseS8j5D+VVs8Mm/Rv8AZp+C5v0T/Zr1wwVB2p79y3hZt8XMjLviE4llHzKUhTLhmRgJEVgI1XGxJUcxucjy3ju+vQ0p+atmTRpBeEhVVvCMaui+HI39dWT8Fzfon+zT8GTfo3+zVPDi6uXLx/sfK/zKtxHi1+jwkWr93hGdBEzCQqSGQsQ2nYkAjcZzWziPF73TGkdtKCUidmVWxlkGUYMpBwT194qy/gyb9G/2afgyb9G/2apwi8nLfuR8jPvlcvrriKPJphZlKlU+ljVQSFOrRyJ2xvW7i/z15o9MEbJDKzK/zmEalZ1IyA2pQAvkT6qnfwZN+jf7NPwZN+jf7NT8rDfN79zfkL938FOuOzUkxPeyRx5YnwAyEZ9ugHn59PhM8P4KsbqRMWxEYzqj0ZxD3Y5O31gpwcAYG+2amPwZN+jf7NPwZN+jf7NUsPDSpMp4GG+b/JFx8OJ5sinoM5HvZcgf6zivv4OG30g6Z2P8OOfvxUn+DJv0b/Zp+DJv0b/ZrPl4fUz6fC6keLOMbeJvXkL8Bg/f91dXD5u4bVGo1Yxljk4PswOnlWxrCUfk5PsH+1fY+HykgCN9/NSB8SNqvgwzosLCWhebeXUit5gH4jNKwtbbSirn0VA+AxSvmurPG6s//9k="/>
          <p:cNvSpPr>
            <a:spLocks noChangeAspect="1" noChangeArrowheads="1"/>
          </p:cNvSpPr>
          <p:nvPr/>
        </p:nvSpPr>
        <p:spPr bwMode="auto">
          <a:xfrm>
            <a:off x="8987558" y="22440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3" name="タイトル 1"/>
          <p:cNvSpPr txBox="1">
            <a:spLocks/>
          </p:cNvSpPr>
          <p:nvPr/>
        </p:nvSpPr>
        <p:spPr>
          <a:xfrm>
            <a:off x="232414" y="189298"/>
            <a:ext cx="6756196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Franklin Gothic Medium" pitchFamily="34" charset="0"/>
                <a:ea typeface="HG創英角ｺﾞｼｯｸUB" pitchFamily="49" charset="-128"/>
              </a:defRPr>
            </a:lvl9pPr>
          </a:lstStyle>
          <a:p>
            <a:r>
              <a:rPr lang="en-US" altLang="ja-JP" b="1" u="sng" cap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Dual Sanctioning System under the AMA</a:t>
            </a:r>
            <a:endParaRPr lang="ja-JP" altLang="en-US" b="1" u="sng" dirty="0" smtClean="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47574" y="667050"/>
            <a:ext cx="9759323" cy="5740895"/>
            <a:chOff x="63633" y="663541"/>
            <a:chExt cx="9759323" cy="5740895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63633" y="663541"/>
              <a:ext cx="9759323" cy="5740895"/>
              <a:chOff x="65448" y="-18287"/>
              <a:chExt cx="9759323" cy="5740895"/>
            </a:xfrm>
          </p:grpSpPr>
          <p:cxnSp>
            <p:nvCxnSpPr>
              <p:cNvPr id="27" name="直線矢印コネクタ 26"/>
              <p:cNvCxnSpPr/>
              <p:nvPr/>
            </p:nvCxnSpPr>
            <p:spPr>
              <a:xfrm flipV="1">
                <a:off x="8309910" y="3587449"/>
                <a:ext cx="921313" cy="326024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グループ化 31"/>
              <p:cNvGrpSpPr/>
              <p:nvPr/>
            </p:nvGrpSpPr>
            <p:grpSpPr>
              <a:xfrm>
                <a:off x="65448" y="-18287"/>
                <a:ext cx="9759323" cy="5740895"/>
                <a:chOff x="65448" y="-18287"/>
                <a:chExt cx="9759323" cy="5740895"/>
              </a:xfrm>
            </p:grpSpPr>
            <p:sp>
              <p:nvSpPr>
                <p:cNvPr id="9" name="上カーブ矢印 158"/>
                <p:cNvSpPr>
                  <a:spLocks noChangeArrowheads="1"/>
                </p:cNvSpPr>
                <p:nvPr/>
              </p:nvSpPr>
              <p:spPr bwMode="auto">
                <a:xfrm rot="16521386">
                  <a:off x="5746341" y="1998250"/>
                  <a:ext cx="737595" cy="359895"/>
                </a:xfrm>
                <a:prstGeom prst="curvedUpArrow">
                  <a:avLst>
                    <a:gd name="adj1" fmla="val 24983"/>
                    <a:gd name="adj2" fmla="val 49980"/>
                    <a:gd name="adj3" fmla="val 25000"/>
                  </a:avLst>
                </a:prstGeom>
                <a:solidFill>
                  <a:srgbClr val="99FF33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 dirty="0">
                    <a:ea typeface="ＭＳ Ｐゴシック" panose="020B0600070205080204" pitchFamily="50" charset="-128"/>
                  </a:endParaRPr>
                </a:p>
              </p:txBody>
            </p:sp>
            <p:cxnSp>
              <p:nvCxnSpPr>
                <p:cNvPr id="31" name="直線矢印コネクタ 30"/>
                <p:cNvCxnSpPr/>
                <p:nvPr/>
              </p:nvCxnSpPr>
              <p:spPr>
                <a:xfrm>
                  <a:off x="6119571" y="1455675"/>
                  <a:ext cx="2433779" cy="326606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テキスト ボックス 3"/>
                <p:cNvSpPr txBox="1"/>
                <p:nvPr/>
              </p:nvSpPr>
              <p:spPr>
                <a:xfrm>
                  <a:off x="234229" y="837281"/>
                  <a:ext cx="1524000" cy="2554545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endParaRPr kumimoji="1" lang="en-US" altLang="ja-JP" dirty="0">
                    <a:latin typeface="Arial" charset="0"/>
                    <a:ea typeface="ＭＳ Ｐゴシック" pitchFamily="50" charset="-128"/>
                    <a:cs typeface="Arial" charset="0"/>
                  </a:endParaRPr>
                </a:p>
                <a:p>
                  <a:pPr algn="ctr">
                    <a:defRPr/>
                  </a:pPr>
                  <a:r>
                    <a:rPr kumimoji="1" lang="en-US" altLang="ja-JP" sz="20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Hardcore Cartel</a:t>
                  </a:r>
                </a:p>
                <a:p>
                  <a:pPr algn="ctr">
                    <a:defRPr/>
                  </a:pPr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Administrative </a:t>
                  </a: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procedure</a:t>
                  </a:r>
                </a:p>
                <a:p>
                  <a:pPr algn="ctr">
                    <a:defRPr/>
                  </a:pP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or</a:t>
                  </a:r>
                </a:p>
                <a:p>
                  <a:pPr algn="ctr">
                    <a:defRPr/>
                  </a:pP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Criminal procedure</a:t>
                  </a:r>
                </a:p>
                <a:p>
                  <a:pPr algn="ctr">
                    <a:defRPr/>
                  </a:pPr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?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5" name="テキスト ボックス 8"/>
                <p:cNvSpPr txBox="1">
                  <a:spLocks noChangeArrowheads="1"/>
                </p:cNvSpPr>
                <p:nvPr/>
              </p:nvSpPr>
              <p:spPr bwMode="auto">
                <a:xfrm>
                  <a:off x="2282356" y="397286"/>
                  <a:ext cx="3837215" cy="1384995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en-US" altLang="ja-JP" sz="20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Administrative procedure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</a:t>
                  </a: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Indirect compulsory investigation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</a:t>
                  </a: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Aiming at  administrative </a:t>
                  </a:r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measures(cease and desist </a:t>
                  </a:r>
                  <a:r>
                    <a:rPr kumimoji="1"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order &amp; surcharge payment order</a:t>
                  </a:r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)</a:t>
                  </a:r>
                  <a:endParaRPr kumimoji="1"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6" name="テキスト ボックス 9"/>
                <p:cNvSpPr txBox="1">
                  <a:spLocks noChangeArrowheads="1"/>
                </p:cNvSpPr>
                <p:nvPr/>
              </p:nvSpPr>
              <p:spPr bwMode="auto">
                <a:xfrm>
                  <a:off x="2282356" y="2585795"/>
                  <a:ext cx="3832782" cy="1138773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000" b="1" dirty="0"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Criminal  procedure</a:t>
                  </a:r>
                </a:p>
                <a:p>
                  <a:pPr eaLnBrk="1" hangingPunct="1">
                    <a:spcBef>
                      <a:spcPct val="0"/>
                    </a:spcBef>
                    <a:buNone/>
                  </a:pPr>
                  <a:r>
                    <a:rPr lang="ja-JP" altLang="en-US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</a:t>
                  </a:r>
                  <a:r>
                    <a:rPr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C</a:t>
                  </a:r>
                  <a:r>
                    <a:rPr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ompulsory investigation with court permit</a:t>
                  </a:r>
                  <a:endPara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eaLnBrk="1" hangingPunct="1">
                    <a:spcBef>
                      <a:spcPct val="0"/>
                    </a:spcBef>
                    <a:buNone/>
                  </a:pPr>
                  <a:r>
                    <a:rPr lang="ja-JP" altLang="en-US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</a:t>
                  </a:r>
                  <a:r>
                    <a:rPr lang="en-US" altLang="ja-JP" sz="16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Aiming at criminal accusation</a:t>
                  </a:r>
                  <a:endParaRPr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7" name="角丸四角形吹き出し 119"/>
                <p:cNvSpPr>
                  <a:spLocks noChangeArrowheads="1"/>
                </p:cNvSpPr>
                <p:nvPr/>
              </p:nvSpPr>
              <p:spPr bwMode="auto">
                <a:xfrm>
                  <a:off x="65448" y="3935910"/>
                  <a:ext cx="5249379" cy="1786698"/>
                </a:xfrm>
                <a:prstGeom prst="wedgeRoundRectCallout">
                  <a:avLst>
                    <a:gd name="adj1" fmla="val -28163"/>
                    <a:gd name="adj2" fmla="val -85101"/>
                    <a:gd name="adj3" fmla="val 16667"/>
                  </a:avLst>
                </a:prstGeom>
                <a:solidFill>
                  <a:srgbClr val="FFFF93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&lt;Policy Statement&gt;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The JFTC will actively accuse</a:t>
                  </a:r>
                  <a:r>
                    <a:rPr lang="ja-JP" altLang="en-US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･･･</a:t>
                  </a:r>
                  <a:endPara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ja-JP" altLang="en-US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　</a:t>
                  </a:r>
                  <a:r>
                    <a:rPr kumimoji="1"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Vicious and serious cases which have a significant adverse impact on the public 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ja-JP" altLang="en-US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･　</a:t>
                  </a:r>
                  <a:r>
                    <a:rPr lang="en-US" altLang="ja-JP" sz="14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R</a:t>
                  </a:r>
                  <a:r>
                    <a:rPr kumimoji="1"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epeat offenders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kumimoji="1"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But</a:t>
                  </a:r>
                  <a:r>
                    <a:rPr lang="ja-JP" altLang="en-US" sz="14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the first </a:t>
                  </a:r>
                  <a:r>
                    <a:rPr lang="en-US" altLang="ja-JP" sz="14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leniency </a:t>
                  </a: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applicant</a:t>
                  </a:r>
                  <a:r>
                    <a:rPr lang="ja-JP" altLang="en-US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　</a:t>
                  </a: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would not be accused.</a:t>
                  </a:r>
                  <a:endPara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" name="下矢印 153"/>
                <p:cNvSpPr>
                  <a:spLocks noChangeArrowheads="1"/>
                </p:cNvSpPr>
                <p:nvPr/>
              </p:nvSpPr>
              <p:spPr bwMode="auto">
                <a:xfrm>
                  <a:off x="3529182" y="1865306"/>
                  <a:ext cx="227219" cy="625783"/>
                </a:xfrm>
                <a:prstGeom prst="downArrow">
                  <a:avLst>
                    <a:gd name="adj1" fmla="val 50000"/>
                    <a:gd name="adj2" fmla="val 50014"/>
                  </a:avLst>
                </a:prstGeom>
                <a:solidFill>
                  <a:srgbClr val="99FF33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 dirty="0"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2272863" y="1876579"/>
                  <a:ext cx="1483538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kumimoji="1" lang="en-US" altLang="ja-JP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Worthy of Accusation</a:t>
                  </a:r>
                </a:p>
              </p:txBody>
            </p:sp>
            <p:sp>
              <p:nvSpPr>
                <p:cNvPr id="11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4557688" y="1953383"/>
                  <a:ext cx="1557450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kumimoji="1" lang="en-US" altLang="ja-JP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After </a:t>
                  </a:r>
                  <a:r>
                    <a:rPr kumimoji="1" lang="en-US" altLang="ja-JP" sz="14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criminal Accusation</a:t>
                  </a:r>
                </a:p>
              </p:txBody>
            </p:sp>
            <p:sp>
              <p:nvSpPr>
                <p:cNvPr id="12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5471364" y="3847058"/>
                  <a:ext cx="1714728" cy="451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ts val="1400"/>
                    </a:lnSpc>
                    <a:spcBef>
                      <a:spcPts val="0"/>
                    </a:spcBef>
                    <a:buFontTx/>
                    <a:buNone/>
                  </a:pPr>
                  <a:r>
                    <a:rPr kumimoji="1" lang="en-US" altLang="ja-JP" sz="1600" dirty="0" smtClean="0">
                      <a:solidFill>
                        <a:schemeClr val="accent3">
                          <a:lumMod val="75000"/>
                        </a:schemeClr>
                      </a:solidFill>
                      <a:latin typeface="Arial Black" panose="020B0A04020102020204" pitchFamily="34" charset="0"/>
                      <a:ea typeface="ＭＳ Ｐゴシック" panose="020B0600070205080204" pitchFamily="50" charset="-128"/>
                    </a:rPr>
                    <a:t>Criminal</a:t>
                  </a:r>
                  <a:r>
                    <a:rPr kumimoji="1" lang="ja-JP" altLang="en-US" sz="1600" dirty="0" smtClean="0">
                      <a:solidFill>
                        <a:schemeClr val="accent3">
                          <a:lumMod val="75000"/>
                        </a:schemeClr>
                      </a:solidFill>
                      <a:latin typeface="Arial Black" panose="020B0A04020102020204" pitchFamily="34" charset="0"/>
                      <a:ea typeface="ＭＳ Ｐゴシック" panose="020B0600070205080204" pitchFamily="50" charset="-128"/>
                    </a:rPr>
                    <a:t>　</a:t>
                  </a:r>
                  <a:endParaRPr kumimoji="1" lang="en-US" altLang="ja-JP" sz="1600" dirty="0" smtClean="0">
                    <a:solidFill>
                      <a:schemeClr val="accent3">
                        <a:lumMod val="75000"/>
                      </a:schemeClr>
                    </a:solidFill>
                    <a:latin typeface="Arial Black" panose="020B0A04020102020204" pitchFamily="34" charset="0"/>
                    <a:ea typeface="ＭＳ Ｐゴシック" panose="020B0600070205080204" pitchFamily="50" charset="-128"/>
                  </a:endParaRPr>
                </a:p>
                <a:p>
                  <a:pPr eaLnBrk="1" hangingPunct="1">
                    <a:lnSpc>
                      <a:spcPts val="1400"/>
                    </a:lnSpc>
                    <a:spcBef>
                      <a:spcPts val="0"/>
                    </a:spcBef>
                    <a:buFontTx/>
                    <a:buNone/>
                  </a:pPr>
                  <a:r>
                    <a:rPr kumimoji="1" lang="en-US" altLang="ja-JP" sz="1600" dirty="0" smtClean="0">
                      <a:solidFill>
                        <a:schemeClr val="accent3">
                          <a:lumMod val="75000"/>
                        </a:schemeClr>
                      </a:solidFill>
                      <a:latin typeface="Arial Black" panose="020B0A04020102020204" pitchFamily="34" charset="0"/>
                      <a:ea typeface="ＭＳ Ｐゴシック" panose="020B0600070205080204" pitchFamily="50" charset="-128"/>
                    </a:rPr>
                    <a:t>Accusation</a:t>
                  </a:r>
                  <a:endParaRPr kumimoji="1" lang="en-US" altLang="ja-JP" sz="1600" dirty="0">
                    <a:solidFill>
                      <a:schemeClr val="accent3">
                        <a:lumMod val="75000"/>
                      </a:schemeClr>
                    </a:solidFill>
                    <a:latin typeface="Arial Black" panose="020B0A040201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6504994" y="-18287"/>
                  <a:ext cx="2114086" cy="64633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ts val="0"/>
                    </a:spcBef>
                    <a:buFontTx/>
                    <a:buNone/>
                  </a:pPr>
                  <a:r>
                    <a:rPr kumimoji="1" lang="en-US" altLang="ja-JP" sz="1800" b="1" dirty="0" smtClean="0">
                      <a:solidFill>
                        <a:srgbClr val="0070C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Administrative </a:t>
                  </a:r>
                  <a:r>
                    <a:rPr kumimoji="1" lang="en-US" altLang="ja-JP" sz="1800" b="1" dirty="0">
                      <a:solidFill>
                        <a:srgbClr val="0070C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Measures</a:t>
                  </a:r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>
                  <a:off x="6504994" y="598239"/>
                  <a:ext cx="2114086" cy="857436"/>
                </a:xfrm>
                <a:prstGeom prst="roundRect">
                  <a:avLst>
                    <a:gd name="adj" fmla="val 16928"/>
                  </a:avLst>
                </a:prstGeom>
                <a:solidFill>
                  <a:srgbClr val="FFFF93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174625" indent="-174625"/>
                  <a:r>
                    <a:rPr lang="ja-JP" altLang="en-US" sz="14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・</a:t>
                  </a:r>
                  <a:r>
                    <a:rPr lang="en-US" altLang="ja-JP" sz="14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Surcharge payment order </a:t>
                  </a:r>
                </a:p>
                <a:p>
                  <a:pPr marL="174625" indent="-174625"/>
                  <a:r>
                    <a:rPr lang="ja-JP" altLang="en-US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・</a:t>
                  </a:r>
                  <a:r>
                    <a:rPr lang="en-US" altLang="ja-JP" sz="14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C</a:t>
                  </a:r>
                  <a:r>
                    <a:rPr lang="en-US" altLang="ja-JP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ease</a:t>
                  </a:r>
                  <a:r>
                    <a:rPr lang="ja-JP" altLang="en-US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en-US" altLang="ja-JP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and desist </a:t>
                  </a:r>
                  <a:r>
                    <a:rPr lang="en-US" altLang="ja-JP" sz="14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order </a:t>
                  </a:r>
                  <a:endParaRPr kumimoji="0" lang="ja-JP" altLang="en-US" sz="14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19" name="角丸四角形吹き出し 119"/>
                <p:cNvSpPr>
                  <a:spLocks noChangeArrowheads="1"/>
                </p:cNvSpPr>
                <p:nvPr/>
              </p:nvSpPr>
              <p:spPr bwMode="auto">
                <a:xfrm>
                  <a:off x="5471364" y="4855312"/>
                  <a:ext cx="4237086" cy="492578"/>
                </a:xfrm>
                <a:prstGeom prst="wedgeRoundRectCallout">
                  <a:avLst>
                    <a:gd name="adj1" fmla="val -30917"/>
                    <a:gd name="adj2" fmla="val -179323"/>
                    <a:gd name="adj3" fmla="val 16667"/>
                  </a:avLst>
                </a:prstGeom>
                <a:solidFill>
                  <a:srgbClr val="FFFF93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-PPO can’t indict without JFTC’s accusation</a:t>
                  </a:r>
                  <a:endPara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-Consultation </a:t>
                  </a:r>
                  <a:r>
                    <a:rPr lang="en-US" altLang="ja-JP" sz="14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between JFTC and </a:t>
                  </a:r>
                  <a:r>
                    <a:rPr lang="en-US" altLang="ja-JP" sz="14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PPO</a:t>
                  </a:r>
                  <a:endPara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20" name="角丸四角形 19"/>
                <p:cNvSpPr/>
                <p:nvPr/>
              </p:nvSpPr>
              <p:spPr>
                <a:xfrm>
                  <a:off x="6998895" y="3098561"/>
                  <a:ext cx="1311015" cy="503694"/>
                </a:xfrm>
                <a:prstGeom prst="roundRect">
                  <a:avLst/>
                </a:prstGeom>
                <a:solidFill>
                  <a:srgbClr val="FFFF93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174625" indent="-174625"/>
                  <a:r>
                    <a:rPr lang="ja-JP" altLang="en-US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・</a:t>
                  </a:r>
                  <a:r>
                    <a:rPr lang="en-US" altLang="ja-JP" sz="1400" dirty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Criminal </a:t>
                  </a:r>
                  <a:r>
                    <a:rPr lang="en-US" altLang="ja-JP" sz="1400" dirty="0" smtClean="0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penalty</a:t>
                  </a:r>
                  <a:endParaRPr lang="ja-JP" altLang="en-US" sz="14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458774" y="705509"/>
                  <a:ext cx="1365997" cy="1317785"/>
                </a:xfrm>
                <a:prstGeom prst="rect">
                  <a:avLst/>
                </a:prstGeom>
              </p:spPr>
            </p:pic>
            <p:sp>
              <p:nvSpPr>
                <p:cNvPr id="24" name="Rectangle 78"/>
                <p:cNvSpPr>
                  <a:spLocks noChangeArrowheads="1"/>
                </p:cNvSpPr>
                <p:nvPr/>
              </p:nvSpPr>
              <p:spPr bwMode="auto">
                <a:xfrm>
                  <a:off x="8628856" y="1979465"/>
                  <a:ext cx="1079594" cy="270175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kumimoji="1" lang="en-US" altLang="ja-JP" sz="1400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Companies</a:t>
                  </a:r>
                </a:p>
              </p:txBody>
            </p:sp>
            <p:cxnSp>
              <p:nvCxnSpPr>
                <p:cNvPr id="25" name="直線矢印コネクタ 24"/>
                <p:cNvCxnSpPr>
                  <a:endCxn id="18" idx="1"/>
                </p:cNvCxnSpPr>
                <p:nvPr/>
              </p:nvCxnSpPr>
              <p:spPr>
                <a:xfrm>
                  <a:off x="6115138" y="3426801"/>
                  <a:ext cx="986831" cy="820682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矢印コネクタ 27"/>
                <p:cNvCxnSpPr>
                  <a:endCxn id="6" idx="1"/>
                </p:cNvCxnSpPr>
                <p:nvPr/>
              </p:nvCxnSpPr>
              <p:spPr>
                <a:xfrm>
                  <a:off x="1758229" y="2790092"/>
                  <a:ext cx="524127" cy="365090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矢印コネクタ 28"/>
                <p:cNvCxnSpPr/>
                <p:nvPr/>
              </p:nvCxnSpPr>
              <p:spPr>
                <a:xfrm flipV="1">
                  <a:off x="1758229" y="1089783"/>
                  <a:ext cx="514634" cy="550239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6961793" y="2749682"/>
                  <a:ext cx="1554455" cy="338554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kumimoji="1" lang="en-US" altLang="ja-JP" sz="1600" b="1" dirty="0">
                      <a:solidFill>
                        <a:srgbClr val="FF000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Indictment</a:t>
                  </a:r>
                </a:p>
              </p:txBody>
            </p:sp>
            <p:sp>
              <p:nvSpPr>
                <p:cNvPr id="18" name="AutoShape 92"/>
                <p:cNvSpPr>
                  <a:spLocks noChangeArrowheads="1"/>
                </p:cNvSpPr>
                <p:nvPr/>
              </p:nvSpPr>
              <p:spPr bwMode="auto">
                <a:xfrm>
                  <a:off x="7101969" y="3913473"/>
                  <a:ext cx="2660618" cy="66802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kumimoji="1" lang="en-US" altLang="ja-JP" sz="16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" charset="0"/>
                      <a:ea typeface="ＭＳ Ｐゴシック" pitchFamily="50" charset="-128"/>
                      <a:cs typeface="Arial" charset="0"/>
                    </a:rPr>
                    <a:t>Public Prosecutors Office</a:t>
                  </a:r>
                </a:p>
                <a:p>
                  <a:pPr algn="ctr">
                    <a:defRPr/>
                  </a:pPr>
                  <a:r>
                    <a:rPr kumimoji="1" lang="en-US" altLang="ja-JP" sz="1800" b="1" dirty="0"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latin typeface="Arial" charset="0"/>
                      <a:ea typeface="ＭＳ Ｐゴシック" pitchFamily="50" charset="-128"/>
                      <a:cs typeface="Arial" charset="0"/>
                    </a:rPr>
                    <a:t>(PPO)</a:t>
                  </a:r>
                </a:p>
              </p:txBody>
            </p:sp>
            <p:sp>
              <p:nvSpPr>
                <p:cNvPr id="34" name="Rectangle 78"/>
                <p:cNvSpPr>
                  <a:spLocks noChangeArrowheads="1"/>
                </p:cNvSpPr>
                <p:nvPr/>
              </p:nvSpPr>
              <p:spPr bwMode="auto">
                <a:xfrm>
                  <a:off x="8729118" y="3291714"/>
                  <a:ext cx="1079594" cy="270175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>
                    <a:defRPr/>
                  </a:pPr>
                  <a:r>
                    <a:rPr lang="en-US" altLang="ja-JP" sz="1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Individual</a:t>
                  </a:r>
                  <a:r>
                    <a:rPr kumimoji="1" lang="en-US" altLang="ja-JP" sz="1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s</a:t>
                  </a:r>
                  <a:endParaRPr kumimoji="1" lang="en-US" altLang="ja-JP" sz="14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>
              <a:off x="9472622" y="3302991"/>
              <a:ext cx="318151" cy="650574"/>
              <a:chOff x="9166838" y="3041734"/>
              <a:chExt cx="318151" cy="650574"/>
            </a:xfrm>
          </p:grpSpPr>
          <p:sp>
            <p:nvSpPr>
              <p:cNvPr id="15" name="円/楕円 14"/>
              <p:cNvSpPr/>
              <p:nvPr/>
            </p:nvSpPr>
            <p:spPr>
              <a:xfrm>
                <a:off x="9166838" y="3041734"/>
                <a:ext cx="318151" cy="327829"/>
              </a:xfrm>
              <a:prstGeom prst="ellips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二等辺三角形 16"/>
              <p:cNvSpPr/>
              <p:nvPr/>
            </p:nvSpPr>
            <p:spPr>
              <a:xfrm>
                <a:off x="9201472" y="3212976"/>
                <a:ext cx="268030" cy="479332"/>
              </a:xfrm>
              <a:prstGeom prst="triangl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8704909" y="3305533"/>
              <a:ext cx="318151" cy="650574"/>
              <a:chOff x="9166838" y="3041734"/>
              <a:chExt cx="318151" cy="650574"/>
            </a:xfrm>
          </p:grpSpPr>
          <p:sp>
            <p:nvSpPr>
              <p:cNvPr id="36" name="円/楕円 35"/>
              <p:cNvSpPr/>
              <p:nvPr/>
            </p:nvSpPr>
            <p:spPr>
              <a:xfrm>
                <a:off x="9166838" y="3041734"/>
                <a:ext cx="318151" cy="327829"/>
              </a:xfrm>
              <a:prstGeom prst="ellips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" name="二等辺三角形 36"/>
              <p:cNvSpPr/>
              <p:nvPr/>
            </p:nvSpPr>
            <p:spPr>
              <a:xfrm>
                <a:off x="9201472" y="3212976"/>
                <a:ext cx="268030" cy="479332"/>
              </a:xfrm>
              <a:prstGeom prst="triangl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9082197" y="3316825"/>
              <a:ext cx="318151" cy="623296"/>
              <a:chOff x="9166838" y="3041734"/>
              <a:chExt cx="318151" cy="623296"/>
            </a:xfrm>
          </p:grpSpPr>
          <p:sp>
            <p:nvSpPr>
              <p:cNvPr id="39" name="円/楕円 38"/>
              <p:cNvSpPr/>
              <p:nvPr/>
            </p:nvSpPr>
            <p:spPr>
              <a:xfrm>
                <a:off x="9166838" y="3041734"/>
                <a:ext cx="318151" cy="327829"/>
              </a:xfrm>
              <a:prstGeom prst="ellips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二等辺三角形 39"/>
              <p:cNvSpPr/>
              <p:nvPr/>
            </p:nvSpPr>
            <p:spPr>
              <a:xfrm>
                <a:off x="9216959" y="3185698"/>
                <a:ext cx="268030" cy="479332"/>
              </a:xfrm>
              <a:prstGeom prst="triangle">
                <a:avLst/>
              </a:prstGeom>
              <a:solidFill>
                <a:schemeClr val="tx1"/>
              </a:solidFill>
              <a:ln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cxnSp>
          <p:nvCxnSpPr>
            <p:cNvPr id="46" name="直線矢印コネクタ 45"/>
            <p:cNvCxnSpPr/>
            <p:nvPr/>
          </p:nvCxnSpPr>
          <p:spPr>
            <a:xfrm flipV="1">
              <a:off x="8308095" y="3020371"/>
              <a:ext cx="419208" cy="157493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102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45EF0-36EC-4CBB-A325-6773F8ABB741}" type="slidenum">
              <a:rPr lang="en-US" altLang="ja-JP" sz="2000"/>
              <a:pPr>
                <a:defRPr/>
              </a:pPr>
              <a:t>3</a:t>
            </a:fld>
            <a:endParaRPr lang="en-US" altLang="ja-JP" sz="2000" dirty="0"/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040816"/>
              </p:ext>
            </p:extLst>
          </p:nvPr>
        </p:nvGraphicFramePr>
        <p:xfrm>
          <a:off x="136422" y="891065"/>
          <a:ext cx="9615642" cy="5791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13013"/>
                <a:gridCol w="4702629"/>
              </a:tblGrid>
              <a:tr h="331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Non-Discretionary</a:t>
                      </a:r>
                      <a:r>
                        <a:rPr kumimoji="1" lang="en-US" altLang="ja-JP" sz="2000" i="1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Administrative Surcharges (by</a:t>
                      </a:r>
                      <a:r>
                        <a:rPr kumimoji="1" lang="en-US" altLang="ja-JP" sz="20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JFTC)</a:t>
                      </a:r>
                      <a:endParaRPr kumimoji="1" lang="ja-JP" altLang="en-US" sz="20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Criminal Fines</a:t>
                      </a:r>
                    </a:p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(by Court</a:t>
                      </a:r>
                      <a:r>
                        <a:rPr kumimoji="1" lang="en-US" altLang="ja-JP" sz="2000" baseline="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)</a:t>
                      </a:r>
                      <a:endParaRPr kumimoji="1" lang="ja-JP" altLang="en-US" sz="20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539571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p"/>
                      </a:pPr>
                      <a:r>
                        <a:rPr kumimoji="1" lang="en-US" altLang="ja-JP" sz="20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JFTC’s Surcharge Payment Order (to companies only)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JFTC </a:t>
                      </a:r>
                      <a:r>
                        <a:rPr kumimoji="1" lang="en-US" altLang="ja-JP" sz="1800" b="1" i="1" u="none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MUST</a:t>
                      </a: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order: except for (1) The 1</a:t>
                      </a:r>
                      <a:r>
                        <a:rPr kumimoji="1" lang="en-US" altLang="ja-JP" sz="1800" u="none" baseline="30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st</a:t>
                      </a: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leniency applicant, (2)Small amounts (3)Statute of limitation (5 years).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Automatically calculated: </a:t>
                      </a:r>
                      <a:r>
                        <a:rPr kumimoji="1" lang="en-US" altLang="ja-JP" sz="1800" b="1" i="1" u="sng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AFFECTED SALES(*)</a:t>
                      </a: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during the period multiplied by </a:t>
                      </a:r>
                      <a:r>
                        <a:rPr kumimoji="1" lang="en-US" altLang="ja-JP" sz="1800" b="1" i="1" u="sng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FIXED RATE(**)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(*) Affected Sales must be </a:t>
                      </a:r>
                      <a:r>
                        <a:rPr kumimoji="1" lang="en-US" altLang="ja-JP" sz="1800" u="none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calculated exactly</a:t>
                      </a: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(Accumulation of historical sales data during the period of Max 3 years)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(**) Basic Rate:10%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Wingdings" panose="05000000000000000000" pitchFamily="2" charset="2"/>
                        </a:rPr>
                        <a:t>       Recidivism, Leading Role:15%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Wingdings" panose="05000000000000000000" pitchFamily="2" charset="2"/>
                        </a:rPr>
                        <a:t>       Early termination:8%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Wingdings" panose="05000000000000000000" pitchFamily="2" charset="2"/>
                        </a:rPr>
                        <a:t>       Retail Business:3%</a:t>
                      </a:r>
                    </a:p>
                    <a:p>
                      <a:pPr marL="174625" indent="0" algn="just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  <a:sym typeface="Wingdings" panose="05000000000000000000" pitchFamily="2" charset="2"/>
                        </a:rPr>
                        <a:t>       Wholesale Business:2%, etc.</a:t>
                      </a:r>
                    </a:p>
                    <a:p>
                      <a:pPr marL="174625" indent="0" algn="just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(***) Half of criminal fines is deducted</a:t>
                      </a:r>
                      <a:endParaRPr kumimoji="1" lang="en-US" altLang="ja-JP" sz="1800" u="sng" baseline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p"/>
                      </a:pPr>
                      <a:r>
                        <a:rPr kumimoji="1" lang="en-US" altLang="ja-JP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Court’s Criminal</a:t>
                      </a:r>
                      <a:r>
                        <a:rPr kumimoji="1" lang="en-US" altLang="ja-JP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Judgment </a:t>
                      </a:r>
                      <a:r>
                        <a:rPr kumimoji="1" lang="en-US" altLang="ja-JP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(to companies and</a:t>
                      </a:r>
                      <a:r>
                        <a:rPr kumimoji="1" lang="en-US" altLang="ja-JP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individuals</a:t>
                      </a:r>
                      <a:r>
                        <a:rPr kumimoji="1" lang="en-US" altLang="ja-JP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b="1" u="sng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DISCRETIONARY FACTORS: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Accusation Phase</a:t>
                      </a: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(JFTC’s discretion under policy statement (see previous page))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Indictment Phase(PPO’s discretion)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Judgment Phase(the court’s discretion(*))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(*)</a:t>
                      </a: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Elements</a:t>
                      </a: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considered in past judgments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Size of the company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Organized violation 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Impact on the public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Leading role 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Amount of unfair/private profit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Degree of cooperation with investigation</a:t>
                      </a:r>
                    </a:p>
                    <a:p>
                      <a:pPr marL="449263" marR="0" indent="-2746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Social sanction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Reason</a:t>
                      </a: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for involvement in violation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Statement of self-review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Having a criminal record       </a:t>
                      </a:r>
                      <a:r>
                        <a:rPr kumimoji="1" lang="en-US" altLang="ja-JP" sz="1600" i="1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etc.</a:t>
                      </a:r>
                      <a:endParaRPr kumimoji="1" lang="en-US" altLang="ja-JP" sz="1600" b="0" i="1" u="none" baseline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36422" y="153194"/>
            <a:ext cx="9231456" cy="693738"/>
          </a:xfrm>
        </p:spPr>
        <p:txBody>
          <a:bodyPr>
            <a:normAutofit fontScale="90000"/>
          </a:bodyPr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en-US" altLang="ja-JP" sz="3100" u="sng" cap="none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Characteristics of Non-Discretionary Administrative Sanctions</a:t>
            </a:r>
            <a:endParaRPr lang="en-US" altLang="ja-JP" sz="3100" u="sng" cap="non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45EF0-36EC-4CBB-A325-6773F8ABB741}" type="slidenum">
              <a:rPr lang="en-US" altLang="ja-JP" sz="2000"/>
              <a:pPr>
                <a:defRPr/>
              </a:pPr>
              <a:t>4</a:t>
            </a:fld>
            <a:endParaRPr lang="en-US" altLang="ja-JP" sz="2000" dirty="0"/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017000"/>
              </p:ext>
            </p:extLst>
          </p:nvPr>
        </p:nvGraphicFramePr>
        <p:xfrm>
          <a:off x="477672" y="700096"/>
          <a:ext cx="8890206" cy="5730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890206"/>
              </a:tblGrid>
              <a:tr h="331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Administrative </a:t>
                      </a:r>
                      <a:r>
                        <a:rPr kumimoji="1" lang="en-US" altLang="ja-JP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Cease</a:t>
                      </a:r>
                      <a:r>
                        <a:rPr kumimoji="1" lang="en-US" altLang="ja-JP" sz="20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Desist Order (by JFTC)</a:t>
                      </a:r>
                      <a:endParaRPr kumimoji="1" lang="ja-JP" altLang="en-US" sz="20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539571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p"/>
                      </a:pPr>
                      <a:r>
                        <a:rPr kumimoji="1" lang="en-US" altLang="ja-JP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JFTC’s Cease</a:t>
                      </a:r>
                      <a:r>
                        <a:rPr kumimoji="1" lang="en-US" altLang="ja-JP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Desist Order (to companies only)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JFTC </a:t>
                      </a:r>
                      <a:r>
                        <a:rPr kumimoji="1" lang="en-US" altLang="ja-JP" sz="1800" b="1" i="1" u="none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MAY</a:t>
                      </a: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order to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Cease and desist the conducts,</a:t>
                      </a:r>
                      <a:r>
                        <a:rPr kumimoji="1" lang="en-US" altLang="ja-JP" sz="18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and/or</a:t>
                      </a: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Take any </a:t>
                      </a:r>
                      <a:r>
                        <a:rPr kumimoji="1" lang="en-US" altLang="ja-JP" sz="1800" b="1" i="1" u="none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OTHER MEASURES NECESSARY </a:t>
                      </a:r>
                      <a:r>
                        <a:rPr kumimoji="1" lang="en-US" altLang="ja-JP" sz="18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to eliminate cartel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b="1" u="sng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DISCRETIONARY FACTORS:</a:t>
                      </a:r>
                      <a:endParaRPr kumimoji="1" lang="en-US" altLang="ja-JP" sz="1600" b="1" u="non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Whether</a:t>
                      </a: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or not t</a:t>
                      </a: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o order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To which</a:t>
                      </a: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companies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Elements</a:t>
                      </a: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considered in past administrative cases (</a:t>
                      </a: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JFTC</a:t>
                      </a: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can order to past violation, if necessary, within 5 years of statute of limitations.)</a:t>
                      </a:r>
                      <a:endParaRPr kumimoji="1" lang="en-US" altLang="ja-JP" sz="160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Long history of cartel offence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Cartel ended not because of their own decision but because merely of being investigated by competition authorities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Other elements concerning possibility of repeating the violation 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endParaRPr kumimoji="1" lang="en-US" altLang="ja-JP" sz="1600" u="none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Ø"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Contents of order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For Example,</a:t>
                      </a:r>
                    </a:p>
                    <a:p>
                      <a:pPr marL="449263" indent="-274638" algn="just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u="none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Make employees thoroughly informed about guidelines on compliance with the AMA</a:t>
                      </a:r>
                    </a:p>
                    <a:p>
                      <a:pPr marL="449263" marR="0" indent="-2746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Resolution of</a:t>
                      </a:r>
                      <a:r>
                        <a:rPr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Board of Directors on confirmation that</a:t>
                      </a: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cartel</a:t>
                      </a:r>
                      <a:r>
                        <a:rPr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had been terminated</a:t>
                      </a:r>
                    </a:p>
                    <a:p>
                      <a:pPr marL="449263" marR="0" indent="-274638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Personnel</a:t>
                      </a:r>
                      <a:r>
                        <a:rPr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changes (Specific individuals transferred from certain sales functions)</a:t>
                      </a: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</a:t>
                      </a:r>
                      <a:r>
                        <a:rPr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                  </a:t>
                      </a:r>
                      <a:r>
                        <a:rPr lang="en-US" altLang="ja-JP" sz="16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    </a:t>
                      </a:r>
                      <a:r>
                        <a:rPr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     </a:t>
                      </a:r>
                      <a:r>
                        <a:rPr lang="en-US" altLang="ja-JP" sz="1600" i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etc.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24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969408"/>
              </p:ext>
            </p:extLst>
          </p:nvPr>
        </p:nvGraphicFramePr>
        <p:xfrm>
          <a:off x="220115" y="879476"/>
          <a:ext cx="9544003" cy="5181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0564"/>
                <a:gridCol w="3275035"/>
                <a:gridCol w="4108404"/>
              </a:tblGrid>
              <a:tr h="510467">
                <a:tc>
                  <a:txBody>
                    <a:bodyPr/>
                    <a:lstStyle/>
                    <a:p>
                      <a:endParaRPr kumimoji="1" lang="ja-JP" altLang="en-US" dirty="0">
                        <a:latin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Administrative Surcharges (approx.)</a:t>
                      </a:r>
                      <a:endParaRPr kumimoji="1" lang="ja-JP" altLang="en-US" dirty="0">
                        <a:latin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Criminal Penalties (fines and</a:t>
                      </a:r>
                      <a:r>
                        <a:rPr kumimoji="1" lang="en-US" altLang="ja-JP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imprisonment</a:t>
                      </a:r>
                      <a:r>
                        <a:rPr kumimoji="1" lang="en-US" altLang="ja-JP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kumimoji="1" lang="ja-JP" altLang="en-US" dirty="0">
                        <a:latin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69551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Industrial and Automotive  Bearings 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(Cartel: 2012)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Two companies: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509 million to 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7.2 billion  in Japanese Yen 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Corporate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f</a:t>
                      </a:r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ines: </a:t>
                      </a:r>
                    </a:p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JPY 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180 million 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to 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380 million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Imprisonments: 1year to 1year and 2months (</a:t>
                      </a:r>
                      <a:r>
                        <a:rPr lang="en-US" altLang="ja-JP" dirty="0" smtClean="0">
                          <a:effectLst/>
                        </a:rPr>
                        <a:t>suspended sentence) </a:t>
                      </a:r>
                      <a:endParaRPr kumimoji="1" lang="en-US" altLang="ja-JP" baseline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  <a:p>
                      <a:r>
                        <a:rPr kumimoji="1" lang="en-US" altLang="ja-JP" sz="1400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*as of Oct. 2014, one company and two individuals in trial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729239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Galvanized  Steel Sheets (Cartel: 2009)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Three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companies: 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JPY 3.7 billion to 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6.3 billion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Corporate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fines</a:t>
                      </a:r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: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JPY 160 million to 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180 million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Imprisonments: 10months to 1year (</a:t>
                      </a:r>
                      <a:r>
                        <a:rPr lang="en-US" altLang="ja-JP" dirty="0" smtClean="0">
                          <a:effectLst/>
                        </a:rPr>
                        <a:t>suspended sentence)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948011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Steel Bridge Construction (Bid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Rigging: </a:t>
                      </a:r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2006-2008)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44 companies: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JPY 4 million to 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854 million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Corporate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fines</a:t>
                      </a:r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: </a:t>
                      </a:r>
                    </a:p>
                    <a:p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JPY 160 million to </a:t>
                      </a: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640 million</a:t>
                      </a:r>
                    </a:p>
                    <a:p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Imprisonments</a:t>
                      </a:r>
                      <a:r>
                        <a:rPr kumimoji="1" lang="en-US" altLang="ja-JP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: 1year to 2year and 6months </a:t>
                      </a:r>
                      <a:r>
                        <a:rPr kumimoji="1" lang="en-US" altLang="ja-JP" baseline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(</a:t>
                      </a:r>
                      <a:r>
                        <a:rPr lang="en-US" altLang="ja-JP" dirty="0" smtClean="0">
                          <a:effectLst/>
                        </a:rPr>
                        <a:t>suspended sentence)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933A8-D7C9-4401-AEEF-9AF3803FC967}" type="slidenum">
              <a:rPr lang="en-US" altLang="ja-JP" sz="2000"/>
              <a:pPr>
                <a:defRPr/>
              </a:pPr>
              <a:t>5</a:t>
            </a:fld>
            <a:endParaRPr lang="en-US" altLang="ja-JP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01" y="153194"/>
            <a:ext cx="9550017" cy="693738"/>
          </a:xfrm>
        </p:spPr>
        <p:txBody>
          <a:bodyPr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defRPr/>
            </a:pPr>
            <a:r>
              <a:rPr lang="en-US" altLang="ja-JP" sz="2400" u="sng" cap="none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Comparison </a:t>
            </a:r>
            <a:r>
              <a:rPr lang="en-US" altLang="ja-JP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 Administrative </a:t>
            </a:r>
            <a:br>
              <a:rPr lang="en-US" altLang="ja-JP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en-US" altLang="ja-JP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Surcharges and Criminal Fines in Real Cases</a:t>
            </a:r>
            <a:endParaRPr lang="en-US" altLang="ja-JP" sz="2400" u="sng" cap="non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411940" y="6005732"/>
            <a:ext cx="6223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Since surcharges are calculated automatically, the amount of surcharges can be far larger than that of fines.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382135" y="5290198"/>
            <a:ext cx="9381981" cy="118564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82136" y="3280367"/>
            <a:ext cx="9381981" cy="17228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382136" y="1615340"/>
            <a:ext cx="9381981" cy="148270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82137" y="682388"/>
            <a:ext cx="9381981" cy="75062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841" y="711835"/>
            <a:ext cx="9297157" cy="5032750"/>
          </a:xfrm>
        </p:spPr>
        <p:txBody>
          <a:bodyPr>
            <a:noAutofit/>
          </a:bodyPr>
          <a:lstStyle/>
          <a:p>
            <a:pPr marL="109728" indent="0" algn="just">
              <a:spcBef>
                <a:spcPts val="600"/>
              </a:spcBef>
              <a:buNone/>
            </a:pP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Q: Is it possible to abstain from Imposing surcharges?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A: JFTC has no discretion to abstain from impose surcharges.</a:t>
            </a:r>
          </a:p>
          <a:p>
            <a:pPr marL="109728" indent="0" algn="just">
              <a:spcBef>
                <a:spcPts val="600"/>
              </a:spcBef>
              <a:buNone/>
            </a:pPr>
            <a:endParaRPr kumimoji="1" lang="en-US" altLang="ja-JP" sz="16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>
              <a:spcBef>
                <a:spcPts val="600"/>
              </a:spcBef>
              <a:buNone/>
            </a:pP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Q: What is the basis for the calculation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 Are indirect sales counted/considered to prevent under-deterrence?</a:t>
            </a:r>
          </a:p>
          <a:p>
            <a:pPr marL="109728" indent="0">
              <a:spcBef>
                <a:spcPts val="600"/>
              </a:spcBef>
              <a:buNone/>
            </a:pP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A: Surcharges are calculated from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cartelized sales amounts during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period of violation (Max 3 years)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multiplied by 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calculation rates.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Indirect sales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 of the basis of the calculation. </a:t>
            </a:r>
          </a:p>
          <a:p>
            <a:pPr marL="109728" indent="0" algn="just">
              <a:spcBef>
                <a:spcPts val="600"/>
              </a:spcBef>
              <a:buNone/>
            </a:pPr>
            <a:endParaRPr lang="en-US" altLang="ja-JP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Q: Is it possible to reduce surcharges, depending on the degree of cooperation? 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kumimoji="1"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A: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JFTC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no discretion to take into account the degree of cooperation of company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setting surcharges. Under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leniency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program,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fixed rate reduction is available for leniency applicants who meet the conditions of the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program; but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JFTC has no discretion </a:t>
            </a:r>
            <a:r>
              <a:rPr lang="en-US" altLang="ja-JP"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</a:t>
            </a:r>
            <a:r>
              <a:rPr lang="en-US" altLang="ja-JP" sz="16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evaluate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degree of cooperation and the value of evidence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submitted in the leniency program.</a:t>
            </a:r>
          </a:p>
          <a:p>
            <a:pPr marL="109728" indent="0" algn="just">
              <a:spcBef>
                <a:spcPts val="600"/>
              </a:spcBef>
              <a:buNone/>
            </a:pPr>
            <a:endParaRPr lang="en-US" altLang="ja-JP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09728" indent="0" algn="just">
              <a:spcBef>
                <a:spcPts val="600"/>
              </a:spcBef>
              <a:buNone/>
            </a:pP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Q: </a:t>
            </a:r>
            <a:r>
              <a:rPr lang="en-US" altLang="ja-JP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possible to reduce surcharges, depending on sanctions already imposed by another agency to prevent over-deterrence?</a:t>
            </a:r>
          </a:p>
          <a:p>
            <a:pPr marL="109728" indent="0" algn="just">
              <a:spcBef>
                <a:spcPts val="600"/>
              </a:spcBef>
              <a:buNone/>
            </a:pPr>
            <a:r>
              <a:rPr kumimoji="1"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A: JFTC is not allowed to</a:t>
            </a:r>
            <a:r>
              <a:rPr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1"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 into account sanctions imposed by </a:t>
            </a:r>
            <a:r>
              <a:rPr lang="en-US" altLang="ja-JP" sz="1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kumimoji="1"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nother agency, except for </a:t>
            </a:r>
            <a:r>
              <a:rPr lang="en-US" altLang="ja-JP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corporate criminal </a:t>
            </a:r>
            <a:r>
              <a:rPr kumimoji="1" lang="en-US" altLang="ja-JP" sz="1600" b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fines imposed by domestic court decisions.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933A8-D7C9-4401-AEEF-9AF3803FC967}" type="slidenum">
              <a:rPr lang="en-US" altLang="ja-JP" sz="2000"/>
              <a:pPr>
                <a:defRPr/>
              </a:pPr>
              <a:t>6</a:t>
            </a:fld>
            <a:endParaRPr lang="en-US" altLang="ja-JP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850" y="51317"/>
            <a:ext cx="7910882" cy="76754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2800" u="sng" cap="none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 Discretion in JFTC Surcharge</a:t>
            </a:r>
            <a:endParaRPr lang="en-US" altLang="ja-JP" sz="2800" u="sng" cap="non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0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3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D0172-2FEF-41CA-88AD-51A075DDDD1F}" type="slidenum">
              <a:rPr lang="en-US" altLang="ja-JP" sz="2000"/>
              <a:pPr>
                <a:defRPr/>
              </a:pPr>
              <a:t>7</a:t>
            </a:fld>
            <a:endParaRPr lang="en-US" altLang="ja-JP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140" y="2318941"/>
            <a:ext cx="861173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cap="none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Thank you for your attention !</a:t>
            </a:r>
            <a:endParaRPr lang="ja-JP" altLang="en-US" sz="4000" cap="none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488" y="15875"/>
            <a:ext cx="25542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5379</TotalTime>
  <Words>860</Words>
  <Application>Microsoft Office PowerPoint</Application>
  <PresentationFormat>A4 Paper (210x297 mm)</PresentationFormat>
  <Paragraphs>139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ビジネス</vt:lpstr>
      <vt:lpstr>Non-Discretionary Administrative Sanctions under the AMA in Japan</vt:lpstr>
      <vt:lpstr>PowerPoint Presentation</vt:lpstr>
      <vt:lpstr>Characteristics of Non-Discretionary Administrative Sanctions</vt:lpstr>
      <vt:lpstr>PowerPoint Presentation</vt:lpstr>
      <vt:lpstr>Comparison of Administrative  Surcharges and Criminal Fines in Real Cases</vt:lpstr>
      <vt:lpstr>No Discretion in JFTC Surcharge</vt:lpstr>
      <vt:lpstr>Thank you for your attention !</vt:lpstr>
    </vt:vector>
  </TitlesOfParts>
  <Company>公正取引委員会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田部井 靖典</dc:creator>
  <cp:lastModifiedBy>BENIEST Isabel (COMP)</cp:lastModifiedBy>
  <cp:revision>567</cp:revision>
  <cp:lastPrinted>2015-02-02T10:40:25Z</cp:lastPrinted>
  <dcterms:created xsi:type="dcterms:W3CDTF">2004-10-06T01:42:48Z</dcterms:created>
  <dcterms:modified xsi:type="dcterms:W3CDTF">2015-02-06T14:31:18Z</dcterms:modified>
</cp:coreProperties>
</file>