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79" r:id="rId3"/>
    <p:sldId id="271" r:id="rId4"/>
    <p:sldId id="272" r:id="rId5"/>
    <p:sldId id="274" r:id="rId6"/>
    <p:sldId id="265" r:id="rId7"/>
    <p:sldId id="276" r:id="rId8"/>
    <p:sldId id="281" r:id="rId9"/>
    <p:sldId id="277" r:id="rId10"/>
    <p:sldId id="278" r:id="rId11"/>
    <p:sldId id="280" r:id="rId12"/>
    <p:sldId id="282" r:id="rId13"/>
  </p:sldIdLst>
  <p:sldSz cx="9144000" cy="6858000" type="screen4x3"/>
  <p:notesSz cx="6718300" cy="9855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0660B408-B3CF-4A94-85FC-2B1E0A45F4A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598" autoAdjust="0"/>
  </p:normalViewPr>
  <p:slideViewPr>
    <p:cSldViewPr>
      <p:cViewPr>
        <p:scale>
          <a:sx n="70" d="100"/>
          <a:sy n="70" d="100"/>
        </p:scale>
        <p:origin x="-312" y="18"/>
      </p:cViewPr>
      <p:guideLst>
        <p:guide orient="horz" pos="2296"/>
        <p:guide orient="horz" pos="754"/>
        <p:guide orient="horz" pos="3974"/>
        <p:guide orient="horz" pos="4247"/>
        <p:guide pos="249"/>
        <p:guide pos="2880"/>
        <p:guide pos="56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1263" cy="492760"/>
          </a:xfrm>
          <a:prstGeom prst="rect">
            <a:avLst/>
          </a:prstGeom>
        </p:spPr>
        <p:txBody>
          <a:bodyPr vert="horz" lIns="90901" tIns="45450" rIns="90901" bIns="4545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5483" y="0"/>
            <a:ext cx="2911263" cy="492760"/>
          </a:xfrm>
          <a:prstGeom prst="rect">
            <a:avLst/>
          </a:prstGeom>
        </p:spPr>
        <p:txBody>
          <a:bodyPr vert="horz" lIns="90901" tIns="45450" rIns="90901" bIns="45450" rtlCol="0"/>
          <a:lstStyle>
            <a:lvl1pPr algn="r">
              <a:defRPr sz="1200"/>
            </a:lvl1pPr>
          </a:lstStyle>
          <a:p>
            <a:fld id="{34FCC741-3E09-451B-B3D2-DE506028DDF7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38188"/>
            <a:ext cx="4927600" cy="3697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01" tIns="45450" rIns="90901" bIns="4545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1830" y="4681220"/>
            <a:ext cx="5374640" cy="4434840"/>
          </a:xfrm>
          <a:prstGeom prst="rect">
            <a:avLst/>
          </a:prstGeom>
        </p:spPr>
        <p:txBody>
          <a:bodyPr vert="horz" lIns="90901" tIns="45450" rIns="90901" bIns="4545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60730"/>
            <a:ext cx="2911263" cy="492760"/>
          </a:xfrm>
          <a:prstGeom prst="rect">
            <a:avLst/>
          </a:prstGeom>
        </p:spPr>
        <p:txBody>
          <a:bodyPr vert="horz" lIns="90901" tIns="45450" rIns="90901" bIns="4545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5483" y="9360730"/>
            <a:ext cx="2911263" cy="492760"/>
          </a:xfrm>
          <a:prstGeom prst="rect">
            <a:avLst/>
          </a:prstGeom>
        </p:spPr>
        <p:txBody>
          <a:bodyPr vert="horz" lIns="90901" tIns="45450" rIns="90901" bIns="45450" rtlCol="0" anchor="b"/>
          <a:lstStyle>
            <a:lvl1pPr algn="r">
              <a:defRPr sz="1200"/>
            </a:lvl1pPr>
          </a:lstStyle>
          <a:p>
            <a:fld id="{4352FBC3-FC2B-4EF2-A0AD-C96F0D1C8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113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2FBC3-FC2B-4EF2-A0AD-C96F0D1C831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270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2FBC3-FC2B-4EF2-A0AD-C96F0D1C831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9037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2FBC3-FC2B-4EF2-A0AD-C96F0D1C831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903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2FBC3-FC2B-4EF2-A0AD-C96F0D1C831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759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2FBC3-FC2B-4EF2-A0AD-C96F0D1C831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251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2FBC3-FC2B-4EF2-A0AD-C96F0D1C831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6955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2FBC3-FC2B-4EF2-A0AD-C96F0D1C831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931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ts val="1591"/>
              </a:lnSpc>
              <a:spcAft>
                <a:spcPts val="1193"/>
              </a:spcAft>
            </a:pPr>
            <a:endParaRPr lang="de-DE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2FBC3-FC2B-4EF2-A0AD-C96F0D1C831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3051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ts val="1591"/>
              </a:lnSpc>
              <a:spcAft>
                <a:spcPts val="1193"/>
              </a:spcAft>
            </a:pPr>
            <a:endParaRPr lang="de-DE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2FBC3-FC2B-4EF2-A0AD-C96F0D1C831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305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 - 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701" y="1370013"/>
            <a:ext cx="1257300" cy="5124450"/>
          </a:xfrm>
          <a:prstGeom prst="rect">
            <a:avLst/>
          </a:prstGeom>
        </p:spPr>
      </p:pic>
      <p:pic>
        <p:nvPicPr>
          <p:cNvPr id="8" name="Picture 21" descr="Transparent_8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1370013"/>
            <a:ext cx="4826000" cy="512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71850" y="1906588"/>
            <a:ext cx="4183063" cy="2674937"/>
          </a:xfrm>
        </p:spPr>
        <p:txBody>
          <a:bodyPr lIns="36000" tIns="0" rIns="36000" bIns="0" anchor="t" anchorCtr="0"/>
          <a:lstStyle>
            <a:lvl1pPr algn="l"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71850" y="4899025"/>
            <a:ext cx="4183063" cy="1449388"/>
          </a:xfrm>
        </p:spPr>
        <p:txBody>
          <a:bodyPr lIns="36000" tIns="0" rIns="36000" bIns="0" anchor="b" anchorCtr="0"/>
          <a:lstStyle>
            <a:lvl1pPr marL="0" indent="0" algn="l">
              <a:buNone/>
              <a:defRPr sz="14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>
          <a:xfrm flipH="1">
            <a:off x="3371850" y="1608137"/>
            <a:ext cx="4183063" cy="288000"/>
          </a:xfrm>
        </p:spPr>
        <p:txBody>
          <a:bodyPr lIns="36000" tIns="0" rIns="36000" bIns="0" anchor="t" anchorCtr="0"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Date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488" y="6021288"/>
            <a:ext cx="900000" cy="31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030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rei Inhalte - Three Contents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4175" y="1192213"/>
            <a:ext cx="4176000" cy="244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16016" y="1192213"/>
            <a:ext cx="4176000" cy="5116512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84175" y="3789040"/>
            <a:ext cx="4176000" cy="2519685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noProof="0" smtClean="0"/>
              <a:t>Date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54632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Vier Inhalte - Four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4175" y="1192213"/>
            <a:ext cx="4176000" cy="244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16016" y="1192213"/>
            <a:ext cx="4176000" cy="244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84175" y="3789040"/>
            <a:ext cx="4176000" cy="2519685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016" y="3789040"/>
            <a:ext cx="4176000" cy="2519685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noProof="0" smtClean="0"/>
              <a:t>Date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627684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Zitat - Quote (1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65390" y="986096"/>
            <a:ext cx="7056437" cy="906366"/>
          </a:xfrm>
          <a:noFill/>
        </p:spPr>
        <p:txBody>
          <a:bodyPr lIns="72000" tIns="72000" rIns="72000" bIns="216000">
            <a:spAutoFit/>
          </a:bodyPr>
          <a:lstStyle>
            <a:lvl1pPr marL="0" indent="0">
              <a:spcAft>
                <a:spcPts val="0"/>
              </a:spcAft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 marL="0" indent="0" algn="r">
              <a:spcAft>
                <a:spcPts val="0"/>
              </a:spcAft>
              <a:buNone/>
              <a:defRPr sz="2000" i="1">
                <a:solidFill>
                  <a:schemeClr val="bg1"/>
                </a:solidFill>
                <a:latin typeface="+mj-lt"/>
              </a:defRPr>
            </a:lvl2pPr>
            <a:lvl3pPr marL="811712" indent="0">
              <a:buNone/>
              <a:defRPr sz="2000">
                <a:solidFill>
                  <a:schemeClr val="bg1"/>
                </a:solidFill>
                <a:latin typeface="+mj-lt"/>
              </a:defRPr>
            </a:lvl3pPr>
            <a:lvl4pPr marL="1171712" indent="0">
              <a:buNone/>
              <a:defRPr sz="2000">
                <a:solidFill>
                  <a:schemeClr val="bg1"/>
                </a:solidFill>
                <a:latin typeface="+mj-lt"/>
              </a:defRPr>
            </a:lvl4pPr>
            <a:lvl5pPr marL="1530125" indent="0">
              <a:buNone/>
              <a:defRPr sz="2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1836043" y="3641425"/>
            <a:ext cx="7056437" cy="906366"/>
          </a:xfrm>
          <a:noFill/>
        </p:spPr>
        <p:txBody>
          <a:bodyPr lIns="72000" tIns="72000" rIns="72000" bIns="216000">
            <a:spAutoFit/>
          </a:bodyPr>
          <a:lstStyle>
            <a:lvl1pPr marL="0" indent="0">
              <a:spcAft>
                <a:spcPts val="0"/>
              </a:spcAft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 marL="0" indent="0" algn="r">
              <a:spcAft>
                <a:spcPts val="0"/>
              </a:spcAft>
              <a:buNone/>
              <a:defRPr sz="2000" i="1">
                <a:solidFill>
                  <a:schemeClr val="bg1"/>
                </a:solidFill>
                <a:latin typeface="+mj-lt"/>
              </a:defRPr>
            </a:lvl2pPr>
            <a:lvl3pPr marL="811712" indent="0">
              <a:buNone/>
              <a:defRPr sz="2000">
                <a:solidFill>
                  <a:schemeClr val="bg1"/>
                </a:solidFill>
                <a:latin typeface="+mj-lt"/>
              </a:defRPr>
            </a:lvl3pPr>
            <a:lvl4pPr marL="1171712" indent="0">
              <a:buNone/>
              <a:defRPr sz="2000">
                <a:solidFill>
                  <a:schemeClr val="bg1"/>
                </a:solidFill>
                <a:latin typeface="+mj-lt"/>
              </a:defRPr>
            </a:lvl4pPr>
            <a:lvl5pPr marL="1530125" indent="0">
              <a:buNone/>
              <a:defRPr sz="2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412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Zitat - Quote (2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65390" y="986096"/>
            <a:ext cx="7056437" cy="906366"/>
          </a:xfrm>
          <a:noFill/>
        </p:spPr>
        <p:txBody>
          <a:bodyPr lIns="72000" tIns="72000" rIns="72000" bIns="216000">
            <a:spAutoFit/>
          </a:bodyPr>
          <a:lstStyle>
            <a:lvl1pPr marL="0" indent="0">
              <a:spcAft>
                <a:spcPts val="0"/>
              </a:spcAft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 marL="0" indent="0" algn="r">
              <a:spcAft>
                <a:spcPts val="0"/>
              </a:spcAft>
              <a:buNone/>
              <a:defRPr sz="2000" i="1">
                <a:solidFill>
                  <a:schemeClr val="bg1"/>
                </a:solidFill>
                <a:latin typeface="+mj-lt"/>
              </a:defRPr>
            </a:lvl2pPr>
            <a:lvl3pPr marL="811712" indent="0">
              <a:buNone/>
              <a:defRPr sz="2000">
                <a:solidFill>
                  <a:schemeClr val="bg1"/>
                </a:solidFill>
                <a:latin typeface="+mj-lt"/>
              </a:defRPr>
            </a:lvl3pPr>
            <a:lvl4pPr marL="1171712" indent="0">
              <a:buNone/>
              <a:defRPr sz="2000">
                <a:solidFill>
                  <a:schemeClr val="bg1"/>
                </a:solidFill>
                <a:latin typeface="+mj-lt"/>
              </a:defRPr>
            </a:lvl4pPr>
            <a:lvl5pPr marL="1530125" indent="0">
              <a:buNone/>
              <a:defRPr sz="2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1836043" y="4293096"/>
            <a:ext cx="7056437" cy="906366"/>
          </a:xfrm>
          <a:noFill/>
        </p:spPr>
        <p:txBody>
          <a:bodyPr lIns="72000" tIns="72000" rIns="72000" bIns="216000">
            <a:spAutoFit/>
          </a:bodyPr>
          <a:lstStyle>
            <a:lvl1pPr marL="0" indent="0">
              <a:spcAft>
                <a:spcPts val="0"/>
              </a:spcAft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 marL="0" indent="0" algn="r">
              <a:spcAft>
                <a:spcPts val="0"/>
              </a:spcAft>
              <a:buNone/>
              <a:defRPr sz="2000" i="1">
                <a:solidFill>
                  <a:schemeClr val="bg1"/>
                </a:solidFill>
                <a:latin typeface="+mj-lt"/>
              </a:defRPr>
            </a:lvl2pPr>
            <a:lvl3pPr marL="811712" indent="0">
              <a:buNone/>
              <a:defRPr sz="2000">
                <a:solidFill>
                  <a:schemeClr val="bg1"/>
                </a:solidFill>
                <a:latin typeface="+mj-lt"/>
              </a:defRPr>
            </a:lvl3pPr>
            <a:lvl4pPr marL="1171712" indent="0">
              <a:buNone/>
              <a:defRPr sz="2000">
                <a:solidFill>
                  <a:schemeClr val="bg1"/>
                </a:solidFill>
                <a:latin typeface="+mj-lt"/>
              </a:defRPr>
            </a:lvl4pPr>
            <a:lvl5pPr marL="1530125" indent="0">
              <a:buNone/>
              <a:defRPr sz="2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6236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9147600" y="0"/>
            <a:ext cx="1588" cy="1588"/>
          </a:xfrm>
        </p:spPr>
        <p:txBody>
          <a:bodyPr lIns="91440" tIns="45720" rIns="91440" bIns="45720" anchor="ctr" anchorCtr="0"/>
          <a:lstStyle>
            <a:lvl1pPr algn="l">
              <a:defRPr sz="100">
                <a:noFill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noProof="0" smtClean="0"/>
              <a:t>Date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662706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smtClean="0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656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AF002D"/>
              </a:buCl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962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titel - 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7885113" y="1370013"/>
            <a:ext cx="1257300" cy="5124450"/>
          </a:xfrm>
          <a:prstGeom prst="rect">
            <a:avLst/>
          </a:prstGeom>
          <a:solidFill>
            <a:srgbClr val="002C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600" noProof="0" smtClean="0"/>
          </a:p>
        </p:txBody>
      </p:sp>
      <p:pic>
        <p:nvPicPr>
          <p:cNvPr id="8" name="Picture 21" descr="Transparent_8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1370013"/>
            <a:ext cx="4826000" cy="512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1850" y="1906588"/>
            <a:ext cx="4183063" cy="2674937"/>
          </a:xfrm>
        </p:spPr>
        <p:txBody>
          <a:bodyPr lIns="36000" tIns="0" rIns="36000" bIns="0" anchor="t" anchorCtr="0"/>
          <a:lstStyle>
            <a:lvl1pPr algn="l">
              <a:defRPr sz="2800" b="0" cap="all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71850" y="1608137"/>
            <a:ext cx="4183063" cy="288000"/>
          </a:xfrm>
        </p:spPr>
        <p:txBody>
          <a:bodyPr lIns="36000" tIns="0" rIns="36000" bIns="0" anchor="t" anchorCtr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1"/>
          </p:nvPr>
        </p:nvSpPr>
        <p:spPr>
          <a:xfrm>
            <a:off x="3371850" y="4899025"/>
            <a:ext cx="4183063" cy="1449388"/>
          </a:xfrm>
        </p:spPr>
        <p:txBody>
          <a:bodyPr lIns="36000" tIns="0" rIns="36000" bIns="0" anchor="b" anchorCtr="0"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noProof="0" smtClean="0"/>
              <a:t>Date</a:t>
            </a:r>
            <a:endParaRPr lang="en-US" noProof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488" y="6021288"/>
            <a:ext cx="900000" cy="31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22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560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uszeichnungen - Awa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Straight Connector 64"/>
          <p:cNvCxnSpPr/>
          <p:nvPr userDrawn="1"/>
        </p:nvCxnSpPr>
        <p:spPr>
          <a:xfrm>
            <a:off x="3113120" y="1298575"/>
            <a:ext cx="0" cy="500400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 userDrawn="1"/>
        </p:nvCxnSpPr>
        <p:spPr>
          <a:xfrm>
            <a:off x="6143189" y="1298575"/>
            <a:ext cx="0" cy="500400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 userDrawn="1"/>
        </p:nvCxnSpPr>
        <p:spPr>
          <a:xfrm>
            <a:off x="430212" y="2966575"/>
            <a:ext cx="8424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 userDrawn="1"/>
        </p:nvCxnSpPr>
        <p:spPr>
          <a:xfrm>
            <a:off x="430212" y="4634575"/>
            <a:ext cx="8424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20"/>
          </p:nvPr>
        </p:nvSpPr>
        <p:spPr>
          <a:xfrm>
            <a:off x="528086" y="1340769"/>
            <a:ext cx="2139998" cy="903038"/>
          </a:xfrm>
        </p:spPr>
        <p:txBody>
          <a:bodyPr lIns="72000" rIns="7200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200" b="1"/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71" name="Text Placeholder 35"/>
          <p:cNvSpPr>
            <a:spLocks noGrp="1"/>
          </p:cNvSpPr>
          <p:nvPr>
            <p:ph type="body" sz="quarter" idx="21"/>
          </p:nvPr>
        </p:nvSpPr>
        <p:spPr>
          <a:xfrm>
            <a:off x="3558155" y="1340769"/>
            <a:ext cx="2139998" cy="903038"/>
          </a:xfrm>
        </p:spPr>
        <p:txBody>
          <a:bodyPr lIns="72000" rIns="7200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200" b="1"/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72" name="Text Placeholder 35"/>
          <p:cNvSpPr>
            <a:spLocks noGrp="1"/>
          </p:cNvSpPr>
          <p:nvPr>
            <p:ph type="body" sz="quarter" idx="22"/>
          </p:nvPr>
        </p:nvSpPr>
        <p:spPr>
          <a:xfrm>
            <a:off x="6588224" y="1340769"/>
            <a:ext cx="2139998" cy="903038"/>
          </a:xfrm>
        </p:spPr>
        <p:txBody>
          <a:bodyPr lIns="72000" rIns="7200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200" b="1"/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73" name="Text Placeholder 35"/>
          <p:cNvSpPr>
            <a:spLocks noGrp="1"/>
          </p:cNvSpPr>
          <p:nvPr>
            <p:ph type="body" sz="quarter" idx="23"/>
          </p:nvPr>
        </p:nvSpPr>
        <p:spPr>
          <a:xfrm>
            <a:off x="528086" y="3015168"/>
            <a:ext cx="2139998" cy="903038"/>
          </a:xfrm>
        </p:spPr>
        <p:txBody>
          <a:bodyPr lIns="72000" rIns="7200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200" b="1"/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74" name="Text Placeholder 35"/>
          <p:cNvSpPr>
            <a:spLocks noGrp="1"/>
          </p:cNvSpPr>
          <p:nvPr>
            <p:ph type="body" sz="quarter" idx="24"/>
          </p:nvPr>
        </p:nvSpPr>
        <p:spPr>
          <a:xfrm>
            <a:off x="3558155" y="3015168"/>
            <a:ext cx="2139998" cy="903038"/>
          </a:xfrm>
        </p:spPr>
        <p:txBody>
          <a:bodyPr lIns="72000" rIns="7200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200" b="1"/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75" name="Text Placeholder 35"/>
          <p:cNvSpPr>
            <a:spLocks noGrp="1"/>
          </p:cNvSpPr>
          <p:nvPr>
            <p:ph type="body" sz="quarter" idx="25"/>
          </p:nvPr>
        </p:nvSpPr>
        <p:spPr>
          <a:xfrm>
            <a:off x="6588224" y="3015168"/>
            <a:ext cx="2139998" cy="903038"/>
          </a:xfrm>
        </p:spPr>
        <p:txBody>
          <a:bodyPr lIns="72000" rIns="7200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200" b="1"/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76" name="Text Placeholder 35"/>
          <p:cNvSpPr>
            <a:spLocks noGrp="1"/>
          </p:cNvSpPr>
          <p:nvPr>
            <p:ph type="body" sz="quarter" idx="26"/>
          </p:nvPr>
        </p:nvSpPr>
        <p:spPr>
          <a:xfrm>
            <a:off x="528086" y="4699656"/>
            <a:ext cx="2139998" cy="903038"/>
          </a:xfrm>
        </p:spPr>
        <p:txBody>
          <a:bodyPr lIns="72000" rIns="7200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200" b="1"/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77" name="Text Placeholder 35"/>
          <p:cNvSpPr>
            <a:spLocks noGrp="1"/>
          </p:cNvSpPr>
          <p:nvPr>
            <p:ph type="body" sz="quarter" idx="27"/>
          </p:nvPr>
        </p:nvSpPr>
        <p:spPr>
          <a:xfrm>
            <a:off x="3558155" y="4699656"/>
            <a:ext cx="2139998" cy="903038"/>
          </a:xfrm>
        </p:spPr>
        <p:txBody>
          <a:bodyPr lIns="72000" rIns="7200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200" b="1"/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78" name="Text Placeholder 35"/>
          <p:cNvSpPr>
            <a:spLocks noGrp="1"/>
          </p:cNvSpPr>
          <p:nvPr>
            <p:ph type="body" sz="quarter" idx="28"/>
          </p:nvPr>
        </p:nvSpPr>
        <p:spPr>
          <a:xfrm>
            <a:off x="6588224" y="4699656"/>
            <a:ext cx="2139998" cy="903038"/>
          </a:xfrm>
        </p:spPr>
        <p:txBody>
          <a:bodyPr lIns="72000" rIns="7200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200" b="1"/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r>
              <a:rPr lang="en-US" smtClean="0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1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V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995242" y="1192212"/>
            <a:ext cx="4897238" cy="5116512"/>
          </a:xfrm>
        </p:spPr>
        <p:txBody>
          <a:bodyPr lIns="36000" tIns="36000" rIns="36000" bIns="36000" anchor="t" anchorCtr="0"/>
          <a:lstStyle>
            <a:lvl1pPr marL="0" indent="0" algn="l">
              <a:buNone/>
              <a:defRPr sz="1600" b="1"/>
            </a:lvl1pPr>
            <a:lvl2pPr marL="268288" indent="-268288" algn="l">
              <a:spcAft>
                <a:spcPts val="725"/>
              </a:spcAft>
              <a:buClr>
                <a:srgbClr val="AF002D"/>
              </a:buClr>
              <a:buSzPct val="70000"/>
              <a:buFont typeface="Wingdings" pitchFamily="2" charset="2"/>
              <a:buChar char=""/>
              <a:defRPr sz="1600"/>
            </a:lvl2pPr>
            <a:lvl3pPr marL="0" indent="0" algn="l">
              <a:spcBef>
                <a:spcPts val="1450"/>
              </a:spcBef>
              <a:spcAft>
                <a:spcPts val="0"/>
              </a:spcAft>
              <a:buNone/>
              <a:defRPr sz="1600"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10" name="Picture Placeholder 2"/>
          <p:cNvSpPr>
            <a:spLocks noGrp="1"/>
          </p:cNvSpPr>
          <p:nvPr>
            <p:ph type="pic" idx="1"/>
          </p:nvPr>
        </p:nvSpPr>
        <p:spPr>
          <a:xfrm>
            <a:off x="436095" y="1285875"/>
            <a:ext cx="1603375" cy="1924050"/>
          </a:xfrm>
        </p:spPr>
        <p:txBody>
          <a:bodyPr lIns="36000" tIns="36000" rIns="36000" bIns="36000" anchor="t" anchorCtr="0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7"/>
          </p:nvPr>
        </p:nvSpPr>
        <p:spPr>
          <a:xfrm>
            <a:off x="384175" y="3387041"/>
            <a:ext cx="3060000" cy="324000"/>
          </a:xfrm>
        </p:spPr>
        <p:txBody>
          <a:bodyPr lIns="36000" tIns="36000" rIns="36000" bIns="0" anchor="t" anchorCtr="0"/>
          <a:lstStyle>
            <a:lvl1pPr marL="0" indent="0" algn="l">
              <a:spcAft>
                <a:spcPts val="0"/>
              </a:spcAft>
              <a:buNone/>
              <a:defRPr sz="1600" b="1"/>
            </a:lvl1pPr>
            <a:lvl2pPr marL="0" indent="0" algn="l">
              <a:spcAft>
                <a:spcPts val="0"/>
              </a:spcAft>
              <a:buNone/>
              <a:defRPr sz="1400"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384175" y="3725420"/>
            <a:ext cx="3060000" cy="504000"/>
          </a:xfrm>
        </p:spPr>
        <p:txBody>
          <a:bodyPr lIns="36000" tIns="36000" rIns="36000" bIns="0" anchor="t" anchorCtr="0"/>
          <a:lstStyle>
            <a:lvl1pPr marL="0" indent="0" algn="l">
              <a:spcAft>
                <a:spcPts val="0"/>
              </a:spcAft>
              <a:buNone/>
              <a:defRPr sz="1400" b="0"/>
            </a:lvl1pPr>
            <a:lvl2pPr marL="0" indent="0" algn="l">
              <a:spcAft>
                <a:spcPts val="0"/>
              </a:spcAft>
              <a:buNone/>
              <a:defRPr sz="1400"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20"/>
          </p:nvPr>
        </p:nvSpPr>
        <p:spPr>
          <a:xfrm>
            <a:off x="384175" y="4237865"/>
            <a:ext cx="3060000" cy="504000"/>
          </a:xfrm>
        </p:spPr>
        <p:txBody>
          <a:bodyPr lIns="36000" tIns="36000" rIns="36000" bIns="0" anchor="t" anchorCtr="0"/>
          <a:lstStyle>
            <a:lvl1pPr marL="0" indent="0" algn="l">
              <a:spcAft>
                <a:spcPts val="0"/>
              </a:spcAft>
              <a:buNone/>
              <a:defRPr sz="1400" b="0"/>
            </a:lvl1pPr>
            <a:lvl2pPr marL="0" indent="0" algn="l">
              <a:spcAft>
                <a:spcPts val="0"/>
              </a:spcAft>
              <a:buNone/>
              <a:defRPr sz="1400"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en-US" smtClean="0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796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V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6095" y="1285875"/>
            <a:ext cx="1603375" cy="1924050"/>
          </a:xfrm>
        </p:spPr>
        <p:txBody>
          <a:bodyPr lIns="36000" tIns="36000" rIns="36000" bIns="36000" anchor="t" anchorCtr="0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idx="20"/>
          </p:nvPr>
        </p:nvSpPr>
        <p:spPr>
          <a:xfrm>
            <a:off x="4612545" y="1285875"/>
            <a:ext cx="1603375" cy="1924050"/>
          </a:xfrm>
        </p:spPr>
        <p:txBody>
          <a:bodyPr lIns="36000" tIns="36000" rIns="36000" bIns="36000" anchor="t" anchorCtr="0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7"/>
          </p:nvPr>
        </p:nvSpPr>
        <p:spPr>
          <a:xfrm>
            <a:off x="384175" y="3387041"/>
            <a:ext cx="3060000" cy="324000"/>
          </a:xfrm>
        </p:spPr>
        <p:txBody>
          <a:bodyPr lIns="36000" tIns="36000" rIns="36000" bIns="0" anchor="t" anchorCtr="0"/>
          <a:lstStyle>
            <a:lvl1pPr marL="0" indent="0" algn="l">
              <a:spcAft>
                <a:spcPts val="0"/>
              </a:spcAft>
              <a:buNone/>
              <a:defRPr sz="1600" b="1"/>
            </a:lvl1pPr>
            <a:lvl2pPr marL="0" indent="0" algn="l">
              <a:spcAft>
                <a:spcPts val="0"/>
              </a:spcAft>
              <a:buNone/>
              <a:defRPr sz="1400"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384175" y="3725420"/>
            <a:ext cx="3060000" cy="504000"/>
          </a:xfrm>
        </p:spPr>
        <p:txBody>
          <a:bodyPr lIns="36000" tIns="36000" rIns="36000" bIns="0" anchor="t" anchorCtr="0"/>
          <a:lstStyle>
            <a:lvl1pPr marL="0" indent="0" algn="l">
              <a:spcAft>
                <a:spcPts val="0"/>
              </a:spcAft>
              <a:buNone/>
              <a:defRPr sz="1400" b="0"/>
            </a:lvl1pPr>
            <a:lvl2pPr marL="0" indent="0" algn="l">
              <a:spcAft>
                <a:spcPts val="0"/>
              </a:spcAft>
              <a:buNone/>
              <a:defRPr sz="1400"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384175" y="4237865"/>
            <a:ext cx="3060000" cy="504000"/>
          </a:xfrm>
        </p:spPr>
        <p:txBody>
          <a:bodyPr lIns="36000" tIns="36000" rIns="36000" bIns="0" anchor="t" anchorCtr="0"/>
          <a:lstStyle>
            <a:lvl1pPr marL="0" indent="0" algn="l">
              <a:spcAft>
                <a:spcPts val="0"/>
              </a:spcAft>
              <a:buNone/>
              <a:defRPr sz="1400" b="0"/>
            </a:lvl1pPr>
            <a:lvl2pPr marL="0" indent="0" algn="l">
              <a:spcAft>
                <a:spcPts val="0"/>
              </a:spcAft>
              <a:buNone/>
              <a:defRPr sz="1400"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23"/>
          </p:nvPr>
        </p:nvSpPr>
        <p:spPr>
          <a:xfrm>
            <a:off x="4571999" y="3387041"/>
            <a:ext cx="3060000" cy="324000"/>
          </a:xfrm>
        </p:spPr>
        <p:txBody>
          <a:bodyPr lIns="36000" tIns="36000" rIns="36000" bIns="0" anchor="t" anchorCtr="0"/>
          <a:lstStyle>
            <a:lvl1pPr marL="0" indent="0" algn="l">
              <a:spcAft>
                <a:spcPts val="0"/>
              </a:spcAft>
              <a:buNone/>
              <a:defRPr sz="1600" b="1"/>
            </a:lvl1pPr>
            <a:lvl2pPr marL="0" indent="0" algn="l">
              <a:spcAft>
                <a:spcPts val="0"/>
              </a:spcAft>
              <a:buNone/>
              <a:defRPr sz="1400"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11"/>
          <p:cNvSpPr>
            <a:spLocks noGrp="1"/>
          </p:cNvSpPr>
          <p:nvPr>
            <p:ph type="body" sz="quarter" idx="24"/>
          </p:nvPr>
        </p:nvSpPr>
        <p:spPr>
          <a:xfrm>
            <a:off x="4571999" y="3725420"/>
            <a:ext cx="3060000" cy="504000"/>
          </a:xfrm>
        </p:spPr>
        <p:txBody>
          <a:bodyPr lIns="36000" tIns="36000" rIns="36000" bIns="0" anchor="t" anchorCtr="0"/>
          <a:lstStyle>
            <a:lvl1pPr marL="0" indent="0" algn="l">
              <a:spcAft>
                <a:spcPts val="0"/>
              </a:spcAft>
              <a:buNone/>
              <a:defRPr sz="1400" b="0"/>
            </a:lvl1pPr>
            <a:lvl2pPr marL="0" indent="0" algn="l">
              <a:spcAft>
                <a:spcPts val="0"/>
              </a:spcAft>
              <a:buNone/>
              <a:defRPr sz="1400"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1"/>
          <p:cNvSpPr>
            <a:spLocks noGrp="1"/>
          </p:cNvSpPr>
          <p:nvPr>
            <p:ph type="body" sz="quarter" idx="25"/>
          </p:nvPr>
        </p:nvSpPr>
        <p:spPr>
          <a:xfrm>
            <a:off x="4571999" y="4237865"/>
            <a:ext cx="3060000" cy="504000"/>
          </a:xfrm>
        </p:spPr>
        <p:txBody>
          <a:bodyPr lIns="36000" tIns="36000" rIns="36000" bIns="0" anchor="t" anchorCtr="0"/>
          <a:lstStyle>
            <a:lvl1pPr marL="0" indent="0" algn="l">
              <a:spcAft>
                <a:spcPts val="0"/>
              </a:spcAft>
              <a:buNone/>
              <a:defRPr sz="1400" b="0"/>
            </a:lvl1pPr>
            <a:lvl2pPr marL="0" indent="0" algn="l">
              <a:spcAft>
                <a:spcPts val="0"/>
              </a:spcAft>
              <a:buNone/>
              <a:defRPr sz="1400"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 smtClean="0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218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 -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4176" y="1192212"/>
            <a:ext cx="4176000" cy="5116512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6016" y="1192212"/>
            <a:ext cx="4176464" cy="5116512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754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rei Inhalte - Three Contents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4175" y="1192213"/>
            <a:ext cx="4176000" cy="5116512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16016" y="1192213"/>
            <a:ext cx="4176000" cy="244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016" y="3789040"/>
            <a:ext cx="4176000" cy="2519685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noProof="0" smtClean="0"/>
              <a:t>Date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706840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4175" y="296863"/>
            <a:ext cx="8496000" cy="895350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175" y="1192213"/>
            <a:ext cx="8496000" cy="5116512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39753" y="6578693"/>
            <a:ext cx="4461800" cy="225425"/>
          </a:xfrm>
          <a:prstGeom prst="rect">
            <a:avLst/>
          </a:prstGeom>
        </p:spPr>
        <p:txBody>
          <a:bodyPr vert="horz" lIns="36000" tIns="36000" rIns="0" bIns="36000" rtlCol="0" anchor="b" anchorCtr="0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endParaRPr lang="en-US" noProof="0"/>
          </a:p>
        </p:txBody>
      </p:sp>
      <p:sp>
        <p:nvSpPr>
          <p:cNvPr id="4" name="TextBox 3"/>
          <p:cNvSpPr txBox="1"/>
          <p:nvPr/>
        </p:nvSpPr>
        <p:spPr>
          <a:xfrm>
            <a:off x="384175" y="6578693"/>
            <a:ext cx="288342" cy="226591"/>
          </a:xfrm>
          <a:prstGeom prst="rect">
            <a:avLst/>
          </a:prstGeom>
          <a:noFill/>
        </p:spPr>
        <p:txBody>
          <a:bodyPr wrap="square" lIns="36000" tIns="36000" rIns="0" bIns="36000" rtlCol="0" anchor="b" anchorCtr="0">
            <a:spAutoFit/>
          </a:bodyPr>
          <a:lstStyle/>
          <a:p>
            <a:pPr algn="l"/>
            <a:fld id="{1CD6746D-721D-4349-8882-E2E17A7E957B}" type="slidenum">
              <a:rPr lang="en-US" sz="1000" noProof="0" smtClean="0"/>
              <a:pPr algn="l"/>
              <a:t>‹#›</a:t>
            </a:fld>
            <a:endParaRPr lang="en-US" sz="1000" noProof="0" smtClean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2"/>
          </p:nvPr>
        </p:nvSpPr>
        <p:spPr>
          <a:xfrm>
            <a:off x="9147600" y="0"/>
            <a:ext cx="0" cy="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">
                <a:solidFill>
                  <a:schemeClr val="tx1">
                    <a:tint val="75000"/>
                    <a:alpha val="0"/>
                  </a:schemeClr>
                </a:solidFill>
              </a:defRPr>
            </a:lvl1pPr>
          </a:lstStyle>
          <a:p>
            <a:r>
              <a:rPr lang="en-US" noProof="0" smtClean="0"/>
              <a:t>Date</a:t>
            </a:r>
            <a:endParaRPr lang="en-US" noProof="0"/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488" y="6433474"/>
            <a:ext cx="900000" cy="307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740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7" r:id="rId6"/>
    <p:sldLayoutId id="2147483668" r:id="rId7"/>
    <p:sldLayoutId id="2147483669" r:id="rId8"/>
    <p:sldLayoutId id="2147483675" r:id="rId9"/>
    <p:sldLayoutId id="2147483676" r:id="rId10"/>
    <p:sldLayoutId id="2147483674" r:id="rId11"/>
    <p:sldLayoutId id="2147483670" r:id="rId12"/>
    <p:sldLayoutId id="2147483671" r:id="rId13"/>
    <p:sldLayoutId id="2147483673" r:id="rId14"/>
    <p:sldLayoutId id="2147483672" r:id="rId15"/>
  </p:sldLayoutIdLst>
  <p:hf sldNum="0" hdr="0" ftr="0"/>
  <p:txStyles>
    <p:titleStyle>
      <a:lvl1pPr algn="l" defTabSz="914400" rtl="0" eaLnBrk="1" latinLnBrk="0" hangingPunct="1">
        <a:lnSpc>
          <a:spcPts val="2800"/>
        </a:lnSpc>
        <a:spcBef>
          <a:spcPct val="0"/>
        </a:spcBef>
        <a:buNone/>
        <a:defRPr sz="2800" kern="1200" cap="none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68288" indent="-268288" algn="l" defTabSz="914400" rtl="0" eaLnBrk="1" latinLnBrk="0" hangingPunct="1">
        <a:lnSpc>
          <a:spcPct val="100000"/>
        </a:lnSpc>
        <a:spcBef>
          <a:spcPts val="0"/>
        </a:spcBef>
        <a:spcAft>
          <a:spcPts val="725"/>
        </a:spcAft>
        <a:buClr>
          <a:srgbClr val="AF002D"/>
        </a:buClr>
        <a:buSzPct val="70000"/>
        <a:buFont typeface="Wingdings" pitchFamily="2" charset="2"/>
        <a:buChar char="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268288" algn="l" defTabSz="914400" rtl="0" eaLnBrk="1" latinLnBrk="0" hangingPunct="1">
        <a:lnSpc>
          <a:spcPct val="100000"/>
        </a:lnSpc>
        <a:spcBef>
          <a:spcPts val="0"/>
        </a:spcBef>
        <a:spcAft>
          <a:spcPts val="725"/>
        </a:spcAft>
        <a:buSzPct val="85000"/>
        <a:buFont typeface="Arial" pitchFamily="34" charset="0"/>
        <a:buChar char="‒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268288" algn="l" defTabSz="914400" rtl="0" eaLnBrk="1" latinLnBrk="0" hangingPunct="1">
        <a:lnSpc>
          <a:spcPct val="100000"/>
        </a:lnSpc>
        <a:spcBef>
          <a:spcPts val="0"/>
        </a:spcBef>
        <a:spcAft>
          <a:spcPts val="725"/>
        </a:spcAft>
        <a:buSzPct val="85000"/>
        <a:buFont typeface="Arial" pitchFamily="34" charset="0"/>
        <a:buChar char="‒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000" indent="-268288" algn="l" defTabSz="914400" rtl="0" eaLnBrk="1" latinLnBrk="0" hangingPunct="1">
        <a:lnSpc>
          <a:spcPct val="100000"/>
        </a:lnSpc>
        <a:spcBef>
          <a:spcPts val="0"/>
        </a:spcBef>
        <a:spcAft>
          <a:spcPts val="725"/>
        </a:spcAft>
        <a:buSzPct val="85000"/>
        <a:buFont typeface="Arial" pitchFamily="34" charset="0"/>
        <a:buChar char="‒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0000" indent="-269875" algn="l" defTabSz="914400" rtl="0" eaLnBrk="1" latinLnBrk="0" hangingPunct="1">
        <a:lnSpc>
          <a:spcPct val="100000"/>
        </a:lnSpc>
        <a:spcBef>
          <a:spcPts val="0"/>
        </a:spcBef>
        <a:spcAft>
          <a:spcPts val="725"/>
        </a:spcAft>
        <a:buSzPct val="85000"/>
        <a:buFont typeface="Arial" pitchFamily="34" charset="0"/>
        <a:buChar char="‒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71850" y="1906588"/>
            <a:ext cx="4183063" cy="397068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2400" cap="none" dirty="0" smtClean="0"/>
              <a:t>Sanctioning Antitrust Infringements in Germany </a:t>
            </a:r>
            <a:br>
              <a:rPr lang="en-GB" sz="2400" cap="none" dirty="0" smtClean="0"/>
            </a:br>
            <a:r>
              <a:rPr lang="en-GB" sz="2400" cap="none" dirty="0" smtClean="0"/>
              <a:t>–</a:t>
            </a:r>
            <a:r>
              <a:rPr lang="en-GB" sz="2400" cap="none" dirty="0"/>
              <a:t/>
            </a:r>
            <a:br>
              <a:rPr lang="en-GB" sz="2400" cap="none" dirty="0"/>
            </a:br>
            <a:r>
              <a:rPr lang="en-GB" sz="2400" cap="none" dirty="0" smtClean="0"/>
              <a:t>Administrative &amp; Criminal Sanctions for Individuals and Companies</a:t>
            </a:r>
            <a:br>
              <a:rPr lang="en-GB" sz="2400" cap="none" dirty="0" smtClean="0"/>
            </a:br>
            <a:r>
              <a:rPr lang="en-GB" sz="2400" cap="none" dirty="0" smtClean="0"/>
              <a:t/>
            </a:r>
            <a:br>
              <a:rPr lang="en-GB" sz="2400" cap="none" dirty="0" smtClean="0"/>
            </a:br>
            <a:r>
              <a:rPr lang="en-GB" sz="2400" cap="none" dirty="0" smtClean="0"/>
              <a:t/>
            </a:r>
            <a:br>
              <a:rPr lang="en-GB" sz="2400" cap="none" dirty="0" smtClean="0"/>
            </a:br>
            <a:r>
              <a:rPr lang="en-GB" sz="2400" cap="none" dirty="0"/>
              <a:t/>
            </a:r>
            <a:br>
              <a:rPr lang="en-GB" sz="2400" cap="none" dirty="0"/>
            </a:br>
            <a:r>
              <a:rPr lang="en-GB" sz="1600" cap="none" dirty="0"/>
              <a:t>International Competition Network – Cartel Working Group Subgroup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Peter Stauber, LL.M. / Berlin, Germany</a:t>
            </a:r>
            <a:endParaRPr lang="de-DE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 sz="1200" dirty="0" smtClean="0"/>
              <a:t>10 </a:t>
            </a:r>
            <a:r>
              <a:rPr lang="de-DE" sz="1200" dirty="0" err="1" smtClean="0"/>
              <a:t>February</a:t>
            </a:r>
            <a:r>
              <a:rPr lang="en-GB" sz="1200" dirty="0" smtClean="0"/>
              <a:t> 2015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339837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Calculation of antitrust fines for undertakings </a:t>
            </a:r>
            <a:r>
              <a:rPr lang="en-GB" dirty="0" smtClean="0"/>
              <a:t>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1600" b="1" dirty="0" smtClean="0">
                <a:solidFill>
                  <a:srgbClr val="464646"/>
                </a:solidFill>
              </a:rPr>
              <a:t>Federal Cartel Office‘s Fining Guidelines (25 July 2013)</a:t>
            </a:r>
          </a:p>
          <a:p>
            <a:pPr lvl="0"/>
            <a:r>
              <a:rPr lang="en-GB" sz="1600" b="1" dirty="0" smtClean="0">
                <a:solidFill>
                  <a:srgbClr val="464646"/>
                </a:solidFill>
              </a:rPr>
              <a:t>Statutory framework of fines</a:t>
            </a:r>
          </a:p>
          <a:p>
            <a:pPr lvl="1"/>
            <a:r>
              <a:rPr lang="en-GB" sz="1600" dirty="0" smtClean="0">
                <a:solidFill>
                  <a:srgbClr val="464646"/>
                </a:solidFill>
              </a:rPr>
              <a:t>Statutory minimum: 5 Euro</a:t>
            </a:r>
          </a:p>
          <a:p>
            <a:pPr lvl="1"/>
            <a:r>
              <a:rPr lang="en-GB" sz="1600" dirty="0" smtClean="0">
                <a:solidFill>
                  <a:srgbClr val="464646"/>
                </a:solidFill>
              </a:rPr>
              <a:t>Statutory maximum 10% of worldwide group turnover</a:t>
            </a:r>
          </a:p>
          <a:p>
            <a:pPr lvl="1"/>
            <a:r>
              <a:rPr lang="en-GB" sz="1600" dirty="0" smtClean="0">
                <a:solidFill>
                  <a:srgbClr val="464646"/>
                </a:solidFill>
              </a:rPr>
              <a:t>Case specific maximum: </a:t>
            </a:r>
            <a:r>
              <a:rPr lang="en-GB" sz="1600" spc="30" dirty="0">
                <a:ea typeface="Times New Roman"/>
              </a:rPr>
              <a:t>10% of the offence-related turnover multiplied with a factor based on </a:t>
            </a:r>
            <a:r>
              <a:rPr lang="en-GB" sz="1600" spc="30" dirty="0" smtClean="0">
                <a:ea typeface="Times New Roman"/>
              </a:rPr>
              <a:t>worldwide turnover of undertaking</a:t>
            </a:r>
          </a:p>
          <a:p>
            <a:pPr lvl="1"/>
            <a:endParaRPr lang="en-GB" sz="1600" spc="30" dirty="0">
              <a:ea typeface="Times New Roman"/>
            </a:endParaRPr>
          </a:p>
          <a:p>
            <a:pPr lvl="1"/>
            <a:endParaRPr lang="en-GB" sz="1600" spc="30" dirty="0" smtClean="0">
              <a:ea typeface="Times New Roman"/>
            </a:endParaRPr>
          </a:p>
          <a:p>
            <a:pPr lvl="1"/>
            <a:endParaRPr lang="en-GB" sz="1600" spc="30" dirty="0">
              <a:ea typeface="Times New Roman"/>
            </a:endParaRPr>
          </a:p>
          <a:p>
            <a:pPr marL="451712" lvl="1" indent="0">
              <a:buNone/>
            </a:pPr>
            <a:r>
              <a:rPr lang="en-GB" sz="1600" u="sng" spc="30" dirty="0" smtClean="0">
                <a:ea typeface="Times New Roman"/>
              </a:rPr>
              <a:t>Example</a:t>
            </a:r>
            <a:r>
              <a:rPr lang="en-GB" sz="1600" spc="30" dirty="0" smtClean="0">
                <a:ea typeface="Times New Roman"/>
              </a:rPr>
              <a:t>: Cartel Corp. has worldwide turnover of 3 </a:t>
            </a:r>
            <a:r>
              <a:rPr lang="en-GB" sz="1600" spc="30" dirty="0" err="1" smtClean="0">
                <a:ea typeface="Times New Roman"/>
              </a:rPr>
              <a:t>bln</a:t>
            </a:r>
            <a:r>
              <a:rPr lang="en-GB" sz="1600" spc="30" dirty="0" smtClean="0">
                <a:ea typeface="Times New Roman"/>
              </a:rPr>
              <a:t> Euro. German subsidiary </a:t>
            </a:r>
            <a:r>
              <a:rPr lang="en-GB" sz="1600" spc="30" dirty="0" err="1" smtClean="0">
                <a:ea typeface="Times New Roman"/>
              </a:rPr>
              <a:t>Kartell</a:t>
            </a:r>
            <a:r>
              <a:rPr lang="en-GB" sz="1600" spc="30" dirty="0" smtClean="0">
                <a:ea typeface="Times New Roman"/>
              </a:rPr>
              <a:t>-GmbH participates in price fixing concerning sale of product X in Germany. Duration of price fixing is 5 years; </a:t>
            </a:r>
            <a:r>
              <a:rPr lang="en-GB" sz="1600" spc="30" dirty="0" err="1" smtClean="0">
                <a:ea typeface="Times New Roman"/>
              </a:rPr>
              <a:t>Kartell</a:t>
            </a:r>
            <a:r>
              <a:rPr lang="en-GB" sz="1600" spc="30" dirty="0" smtClean="0">
                <a:ea typeface="Times New Roman"/>
              </a:rPr>
              <a:t> GmbH’s annual turnover with product X in Germany was 100 </a:t>
            </a:r>
            <a:r>
              <a:rPr lang="en-GB" sz="1600" spc="30" dirty="0" err="1" smtClean="0">
                <a:ea typeface="Times New Roman"/>
              </a:rPr>
              <a:t>mEuro</a:t>
            </a:r>
            <a:r>
              <a:rPr lang="en-GB" sz="1600" spc="30" dirty="0" smtClean="0">
                <a:ea typeface="Times New Roman"/>
              </a:rPr>
              <a:t>.</a:t>
            </a:r>
          </a:p>
          <a:p>
            <a:pPr lvl="1"/>
            <a:r>
              <a:rPr lang="en-GB" sz="1600" spc="30" dirty="0" smtClean="0">
                <a:ea typeface="Times New Roman"/>
              </a:rPr>
              <a:t>Statutory maximum: 300 </a:t>
            </a:r>
            <a:r>
              <a:rPr lang="en-GB" sz="1600" spc="30" dirty="0" err="1" smtClean="0">
                <a:ea typeface="Times New Roman"/>
              </a:rPr>
              <a:t>mln</a:t>
            </a:r>
            <a:r>
              <a:rPr lang="en-GB" sz="1600" spc="30" dirty="0" smtClean="0">
                <a:ea typeface="Times New Roman"/>
              </a:rPr>
              <a:t> Euro (= 10% of 3 </a:t>
            </a:r>
            <a:r>
              <a:rPr lang="en-GB" sz="1600" spc="30" dirty="0" err="1" smtClean="0">
                <a:ea typeface="Times New Roman"/>
              </a:rPr>
              <a:t>bln</a:t>
            </a:r>
            <a:r>
              <a:rPr lang="en-GB" sz="1600" spc="30" dirty="0" smtClean="0">
                <a:ea typeface="Times New Roman"/>
              </a:rPr>
              <a:t> Euro)</a:t>
            </a:r>
          </a:p>
          <a:p>
            <a:pPr lvl="1"/>
            <a:r>
              <a:rPr lang="en-GB" sz="1600" spc="30" dirty="0" smtClean="0">
                <a:ea typeface="Times New Roman"/>
              </a:rPr>
              <a:t>Case-specific maximum: 200 </a:t>
            </a:r>
            <a:r>
              <a:rPr lang="en-GB" sz="1600" spc="30" dirty="0" err="1" smtClean="0">
                <a:ea typeface="Times New Roman"/>
              </a:rPr>
              <a:t>mln</a:t>
            </a:r>
            <a:r>
              <a:rPr lang="en-GB" sz="1600" spc="30" dirty="0" smtClean="0">
                <a:ea typeface="Times New Roman"/>
              </a:rPr>
              <a:t> Euro (= 10% of [100m Euro x 5years] x 4) </a:t>
            </a:r>
            <a:endParaRPr lang="en-GB" sz="1600" spc="30" dirty="0">
              <a:ea typeface="Times New Roman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Date</a:t>
            </a:r>
            <a:endParaRPr lang="en-US"/>
          </a:p>
        </p:txBody>
      </p:sp>
      <p:graphicFrame>
        <p:nvGraphicFramePr>
          <p:cNvPr id="7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2861003"/>
              </p:ext>
            </p:extLst>
          </p:nvPr>
        </p:nvGraphicFramePr>
        <p:xfrm>
          <a:off x="1043608" y="3140968"/>
          <a:ext cx="7064375" cy="688336"/>
        </p:xfrm>
        <a:graphic>
          <a:graphicData uri="http://schemas.openxmlformats.org/drawingml/2006/table">
            <a:tbl>
              <a:tblPr/>
              <a:tblGrid>
                <a:gridCol w="1440160"/>
                <a:gridCol w="1440160"/>
                <a:gridCol w="1358305"/>
                <a:gridCol w="1412875"/>
                <a:gridCol w="1412875"/>
              </a:tblGrid>
              <a:tr h="3600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>
                          <a:srgbClr val="AF002D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&lt; 100 m€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>
                          <a:srgbClr val="AF002D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 m </a:t>
                      </a:r>
                      <a:r>
                        <a:rPr kumimoji="0" lang="de-D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up</a:t>
                      </a: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de-D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</a:t>
                      </a: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1 b€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>
                          <a:srgbClr val="AF002D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1-10 b €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>
                          <a:srgbClr val="AF002D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10-100 b€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>
                          <a:srgbClr val="AF002D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&gt; 100 b€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>
                          <a:srgbClr val="AF002D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2-3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>
                          <a:srgbClr val="AF002D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3-4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>
                          <a:srgbClr val="AF002D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4-5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>
                          <a:srgbClr val="AF002D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5-6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>
                          <a:srgbClr val="AF002D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&gt;6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5234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Calculation of antitrust fines for undertakings (2)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1600" b="1" dirty="0" smtClean="0"/>
              <a:t>Determination of the fine based on case-related criteria</a:t>
            </a:r>
          </a:p>
          <a:p>
            <a:pPr lvl="1"/>
            <a:r>
              <a:rPr lang="en-US" sz="1600" u="sng" spc="30" dirty="0" smtClean="0">
                <a:ea typeface="Times New Roman"/>
              </a:rPr>
              <a:t>offence-related</a:t>
            </a:r>
            <a:r>
              <a:rPr lang="en-US" sz="1600" spc="30" dirty="0" smtClean="0">
                <a:ea typeface="Times New Roman"/>
              </a:rPr>
              <a:t> </a:t>
            </a:r>
          </a:p>
          <a:p>
            <a:pPr lvl="2"/>
            <a:r>
              <a:rPr lang="en-US" sz="1600" spc="30" dirty="0" smtClean="0">
                <a:ea typeface="Times New Roman"/>
              </a:rPr>
              <a:t>type </a:t>
            </a:r>
            <a:r>
              <a:rPr lang="en-US" sz="1600" spc="30" dirty="0">
                <a:ea typeface="Times New Roman"/>
              </a:rPr>
              <a:t>and duration of the </a:t>
            </a:r>
            <a:r>
              <a:rPr lang="en-US" sz="1600" spc="30" dirty="0" smtClean="0">
                <a:ea typeface="Times New Roman"/>
              </a:rPr>
              <a:t>infringement</a:t>
            </a:r>
          </a:p>
          <a:p>
            <a:pPr lvl="2"/>
            <a:r>
              <a:rPr lang="en-US" sz="1600" spc="30" dirty="0" smtClean="0">
                <a:ea typeface="Times New Roman"/>
              </a:rPr>
              <a:t>size </a:t>
            </a:r>
            <a:r>
              <a:rPr lang="en-US" sz="1600" spc="30" dirty="0">
                <a:ea typeface="Times New Roman"/>
              </a:rPr>
              <a:t>of affected </a:t>
            </a:r>
            <a:r>
              <a:rPr lang="en-US" sz="1600" spc="30" dirty="0" smtClean="0">
                <a:ea typeface="Times New Roman"/>
              </a:rPr>
              <a:t>market</a:t>
            </a:r>
          </a:p>
          <a:p>
            <a:pPr lvl="2"/>
            <a:r>
              <a:rPr lang="en-US" sz="1600" spc="30" dirty="0" smtClean="0">
                <a:ea typeface="Times New Roman"/>
              </a:rPr>
              <a:t>relevance of undertakings on affected market</a:t>
            </a:r>
          </a:p>
          <a:p>
            <a:pPr lvl="2"/>
            <a:r>
              <a:rPr lang="en-US" sz="1600" spc="30" dirty="0" smtClean="0">
                <a:ea typeface="Times New Roman"/>
              </a:rPr>
              <a:t>socio-economic relevance of affected products </a:t>
            </a:r>
          </a:p>
          <a:p>
            <a:pPr lvl="2"/>
            <a:r>
              <a:rPr lang="en-US" sz="1600" spc="30" dirty="0" smtClean="0">
                <a:ea typeface="Times New Roman"/>
              </a:rPr>
              <a:t>degree of organization (“incidental” infringement vs. professional “cartel bureaucracy”)</a:t>
            </a:r>
          </a:p>
          <a:p>
            <a:pPr lvl="1"/>
            <a:r>
              <a:rPr lang="en-US" sz="1600" u="sng" spc="30" dirty="0" smtClean="0">
                <a:ea typeface="Times New Roman"/>
              </a:rPr>
              <a:t>offender-related</a:t>
            </a:r>
            <a:endParaRPr lang="en-US" sz="1600" spc="30" dirty="0" smtClean="0">
              <a:ea typeface="Times New Roman"/>
            </a:endParaRPr>
          </a:p>
          <a:p>
            <a:pPr lvl="2"/>
            <a:r>
              <a:rPr lang="en-US" sz="1600" spc="30" dirty="0" smtClean="0">
                <a:ea typeface="Times New Roman"/>
              </a:rPr>
              <a:t>role </a:t>
            </a:r>
            <a:r>
              <a:rPr lang="en-US" sz="1600" spc="30" dirty="0">
                <a:ea typeface="Times New Roman"/>
              </a:rPr>
              <a:t>of undertaking in the </a:t>
            </a:r>
            <a:r>
              <a:rPr lang="en-US" sz="1600" spc="30" dirty="0" smtClean="0">
                <a:ea typeface="Times New Roman"/>
              </a:rPr>
              <a:t>infringement (instigator / forced participant)</a:t>
            </a:r>
          </a:p>
          <a:p>
            <a:pPr lvl="2"/>
            <a:r>
              <a:rPr lang="en-US" sz="1600" spc="30" dirty="0" smtClean="0">
                <a:ea typeface="Times New Roman"/>
              </a:rPr>
              <a:t>degree </a:t>
            </a:r>
            <a:r>
              <a:rPr lang="en-US" sz="1600" spc="30" dirty="0">
                <a:ea typeface="Times New Roman"/>
              </a:rPr>
              <a:t>of </a:t>
            </a:r>
            <a:r>
              <a:rPr lang="en-US" sz="1600" spc="30" dirty="0" smtClean="0">
                <a:ea typeface="Times New Roman"/>
              </a:rPr>
              <a:t>culpability</a:t>
            </a:r>
          </a:p>
          <a:p>
            <a:pPr lvl="2"/>
            <a:r>
              <a:rPr lang="en-US" sz="1600" spc="30" dirty="0" smtClean="0">
                <a:ea typeface="Times New Roman"/>
              </a:rPr>
              <a:t>repeat offender</a:t>
            </a:r>
          </a:p>
          <a:p>
            <a:pPr lvl="2"/>
            <a:r>
              <a:rPr lang="en-US" sz="1600" spc="30" dirty="0" smtClean="0">
                <a:ea typeface="Times New Roman"/>
              </a:rPr>
              <a:t>financial/economic capacity of offender </a:t>
            </a:r>
            <a:r>
              <a:rPr lang="en-US" sz="1600" spc="30" dirty="0" smtClean="0">
                <a:ea typeface="Times New Roman"/>
                <a:sym typeface="Wingdings" panose="05000000000000000000" pitchFamily="2" charset="2"/>
              </a:rPr>
              <a:t> in/ability to pay</a:t>
            </a:r>
            <a:endParaRPr lang="en-GB" sz="1600" spc="30" dirty="0">
              <a:ea typeface="Times New Roman"/>
            </a:endParaRPr>
          </a:p>
          <a:p>
            <a:pPr lvl="0"/>
            <a:endParaRPr lang="en-GB" sz="1600" b="1" dirty="0">
              <a:solidFill>
                <a:srgbClr val="464646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436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555776" y="1192212"/>
            <a:ext cx="6336704" cy="5116512"/>
          </a:xfrm>
        </p:spPr>
        <p:txBody>
          <a:bodyPr/>
          <a:lstStyle/>
          <a:p>
            <a:r>
              <a:rPr lang="en-GB" dirty="0" smtClean="0"/>
              <a:t>Expertise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b="0" dirty="0" smtClean="0"/>
              <a:t>European, German and Hungarian antitrust and competition law: national and international merger control, cartel investigations, compliance advisory, antitrust litigation including cartel damage claims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b="0" dirty="0" smtClean="0"/>
              <a:t>International Franchising</a:t>
            </a:r>
          </a:p>
          <a:p>
            <a:r>
              <a:rPr lang="en-GB" dirty="0" smtClean="0"/>
              <a:t>Career</a:t>
            </a:r>
            <a:r>
              <a:rPr lang="en-GB" b="0" dirty="0" smtClean="0"/>
              <a:t>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b="0" dirty="0" smtClean="0"/>
              <a:t>Legal studies in Berlin and Dresden, Leuven and Budapest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b="0" dirty="0" smtClean="0"/>
              <a:t>Work experience with major international law firms in Budapest, Brussels, Moscow and New York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b="0" dirty="0" smtClean="0"/>
              <a:t>With Noerr since 2007</a:t>
            </a:r>
          </a:p>
          <a:p>
            <a:r>
              <a:rPr lang="en-GB" dirty="0" smtClean="0"/>
              <a:t>Languages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b="0" dirty="0" smtClean="0"/>
              <a:t>German, English, Hungarian, Russian and French</a:t>
            </a:r>
          </a:p>
          <a:p>
            <a:endParaRPr lang="en-GB" dirty="0" smtClean="0"/>
          </a:p>
          <a:p>
            <a:r>
              <a:rPr lang="en-GB" dirty="0" smtClean="0"/>
              <a:t>Distinctions</a:t>
            </a:r>
          </a:p>
          <a:p>
            <a:r>
              <a:rPr lang="en-GB" b="0" dirty="0" smtClean="0"/>
              <a:t>Leaders in their Field for </a:t>
            </a:r>
            <a:r>
              <a:rPr lang="en-GB" b="0" dirty="0" err="1" smtClean="0"/>
              <a:t>Kartellrecht</a:t>
            </a:r>
            <a:r>
              <a:rPr lang="en-GB" b="0" dirty="0" smtClean="0"/>
              <a:t> "Corporate M&amp;A: Competition" in Germany and Hungary, Chambers Global (2014)</a:t>
            </a:r>
            <a:endParaRPr lang="en-GB" b="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mtClean="0"/>
              <a:t>Thank you for your attention!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dirty="0" smtClean="0"/>
              <a:t>Peter </a:t>
            </a:r>
            <a:r>
              <a:rPr lang="en-GB" dirty="0" err="1" smtClean="0"/>
              <a:t>Stauber</a:t>
            </a:r>
            <a:r>
              <a:rPr lang="en-GB" dirty="0" smtClean="0"/>
              <a:t>, LL.M.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 smtClean="0"/>
              <a:t>Associate Partner</a:t>
            </a:r>
          </a:p>
          <a:p>
            <a:r>
              <a:rPr lang="en-GB" dirty="0" err="1" smtClean="0"/>
              <a:t>Noerr</a:t>
            </a:r>
            <a:r>
              <a:rPr lang="en-GB" dirty="0" smtClean="0"/>
              <a:t> LLP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>
          <a:xfrm>
            <a:off x="384175" y="4237864"/>
            <a:ext cx="3060000" cy="775311"/>
          </a:xfrm>
        </p:spPr>
        <p:txBody>
          <a:bodyPr/>
          <a:lstStyle/>
          <a:p>
            <a:r>
              <a:rPr lang="en-GB" dirty="0" err="1" smtClean="0"/>
              <a:t>Charlottenstrasse</a:t>
            </a:r>
            <a:r>
              <a:rPr lang="en-GB" dirty="0" smtClean="0"/>
              <a:t> 57</a:t>
            </a:r>
          </a:p>
          <a:p>
            <a:r>
              <a:rPr lang="en-GB" dirty="0" smtClean="0"/>
              <a:t>10117 Berlin</a:t>
            </a:r>
          </a:p>
          <a:p>
            <a:r>
              <a:rPr lang="en-GB" dirty="0" smtClean="0"/>
              <a:t>Germany</a:t>
            </a:r>
            <a:endParaRPr lang="en-GB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en-GB" smtClean="0"/>
              <a:t>Date</a:t>
            </a:r>
            <a:endParaRPr lang="en-GB"/>
          </a:p>
        </p:txBody>
      </p:sp>
      <p:sp>
        <p:nvSpPr>
          <p:cNvPr id="9" name="Picture Placeholder 3"/>
          <p:cNvSpPr txBox="1">
            <a:spLocks/>
          </p:cNvSpPr>
          <p:nvPr/>
        </p:nvSpPr>
        <p:spPr>
          <a:xfrm>
            <a:off x="467544" y="1268760"/>
            <a:ext cx="1603375" cy="1924050"/>
          </a:xfrm>
          <a:prstGeom prst="rect">
            <a:avLst/>
          </a:prstGeom>
        </p:spPr>
      </p:sp>
      <p:pic>
        <p:nvPicPr>
          <p:cNvPr id="1026" name="Picture 2" descr="\\nslnas1\marketing\Fotos\01 Mitarbeiter\01.1 BTs\01.1.2 BTs für Broschüren, Office 2010 445x535\Stauber-Peter-weiß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03" y="1268760"/>
            <a:ext cx="1630988" cy="196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4297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2C5A"/>
                </a:solidFill>
              </a:rPr>
              <a:t>Outline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Date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System of administrative and criminal sanctions in Germany for antitrust infringements</a:t>
            </a:r>
          </a:p>
          <a:p>
            <a:pPr lvl="1"/>
            <a:r>
              <a:rPr lang="en-GB" dirty="0" smtClean="0"/>
              <a:t>Similarities and differences</a:t>
            </a:r>
          </a:p>
          <a:p>
            <a:pPr lvl="1"/>
            <a:r>
              <a:rPr lang="en-GB" dirty="0" smtClean="0"/>
              <a:t>Interaction between administrative and criminal system</a:t>
            </a:r>
          </a:p>
          <a:p>
            <a:r>
              <a:rPr lang="en-GB" dirty="0" smtClean="0"/>
              <a:t>Focus on sanctions for individuals</a:t>
            </a:r>
          </a:p>
          <a:p>
            <a:pPr lvl="1"/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530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2C5A"/>
                </a:solidFill>
              </a:rPr>
              <a:t>General principles (1)</a:t>
            </a:r>
            <a:endParaRPr lang="en-GB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8564625"/>
              </p:ext>
            </p:extLst>
          </p:nvPr>
        </p:nvGraphicFramePr>
        <p:xfrm>
          <a:off x="323528" y="836712"/>
          <a:ext cx="8496300" cy="548057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224136"/>
                <a:gridCol w="3744416"/>
                <a:gridCol w="3527748"/>
              </a:tblGrid>
              <a:tr h="328686">
                <a:tc>
                  <a:txBody>
                    <a:bodyPr/>
                    <a:lstStyle/>
                    <a:p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6464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Administrative sanctions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6464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Criminal sanctions</a:t>
                      </a:r>
                    </a:p>
                  </a:txBody>
                  <a:tcPr/>
                </a:tc>
              </a:tr>
              <a:tr h="567730">
                <a:tc>
                  <a:txBody>
                    <a:bodyPr/>
                    <a:lstStyle/>
                    <a:p>
                      <a:r>
                        <a:rPr lang="en-GB" sz="1600" b="1" noProof="0" dirty="0" smtClean="0"/>
                        <a:t>Competent</a:t>
                      </a:r>
                      <a:r>
                        <a:rPr lang="en-GB" sz="1600" b="1" baseline="0" noProof="0" dirty="0" smtClean="0"/>
                        <a:t> authority</a:t>
                      </a:r>
                      <a:endParaRPr lang="en-GB" sz="16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Federal Cartel</a:t>
                      </a:r>
                      <a:r>
                        <a:rPr lang="en-GB" sz="1600" baseline="0" noProof="0" dirty="0" smtClean="0"/>
                        <a:t> Office</a:t>
                      </a:r>
                    </a:p>
                    <a:p>
                      <a:r>
                        <a:rPr lang="en-GB" sz="1600" baseline="0" noProof="0" dirty="0" smtClean="0"/>
                        <a:t>Federal States’ Cartel Authorities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Public</a:t>
                      </a:r>
                      <a:r>
                        <a:rPr lang="en-GB" sz="1600" baseline="0" noProof="0" dirty="0" smtClean="0"/>
                        <a:t> Prosecutor  </a:t>
                      </a:r>
                      <a:r>
                        <a:rPr lang="en-GB" sz="1600" baseline="0" noProof="0" dirty="0" smtClean="0">
                          <a:sym typeface="Wingdings" pitchFamily="2" charset="2"/>
                        </a:rPr>
                        <a:t> prosecution</a:t>
                      </a:r>
                      <a:endParaRPr lang="en-GB" sz="1600" baseline="0" noProof="0" dirty="0" smtClean="0"/>
                    </a:p>
                    <a:p>
                      <a:r>
                        <a:rPr lang="en-GB" sz="1600" baseline="0" noProof="0" dirty="0" smtClean="0"/>
                        <a:t>Criminal courts </a:t>
                      </a:r>
                      <a:r>
                        <a:rPr lang="en-GB" sz="1600" baseline="0" noProof="0" dirty="0" smtClean="0">
                          <a:sym typeface="Wingdings" pitchFamily="2" charset="2"/>
                        </a:rPr>
                        <a:t> sentencing</a:t>
                      </a:r>
                      <a:endParaRPr lang="en-GB" sz="1600" noProof="0" dirty="0"/>
                    </a:p>
                  </a:txBody>
                  <a:tcPr/>
                </a:tc>
              </a:tr>
              <a:tr h="328686">
                <a:tc>
                  <a:txBody>
                    <a:bodyPr/>
                    <a:lstStyle/>
                    <a:p>
                      <a:r>
                        <a:rPr lang="en-GB" sz="1600" b="1" noProof="0" dirty="0" smtClean="0"/>
                        <a:t>Relevant Law</a:t>
                      </a:r>
                      <a:endParaRPr lang="en-GB" sz="16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Act against Restraints of Competition (ARC)</a:t>
                      </a:r>
                    </a:p>
                    <a:p>
                      <a:r>
                        <a:rPr lang="en-GB" sz="1600" noProof="0" dirty="0" smtClean="0"/>
                        <a:t>Administrative</a:t>
                      </a:r>
                      <a:r>
                        <a:rPr lang="en-GB" sz="1600" baseline="0" noProof="0" dirty="0" smtClean="0"/>
                        <a:t> Offences Act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Criminal Code</a:t>
                      </a:r>
                      <a:endParaRPr lang="en-GB" sz="1600" noProof="0" dirty="0"/>
                    </a:p>
                  </a:txBody>
                  <a:tcPr/>
                </a:tc>
              </a:tr>
              <a:tr h="1045818">
                <a:tc>
                  <a:txBody>
                    <a:bodyPr/>
                    <a:lstStyle/>
                    <a:p>
                      <a:r>
                        <a:rPr lang="en-GB" sz="1600" b="1" noProof="0" dirty="0" smtClean="0"/>
                        <a:t>Offences</a:t>
                      </a:r>
                      <a:endParaRPr lang="en-GB" sz="16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Violation</a:t>
                      </a:r>
                      <a:r>
                        <a:rPr lang="en-GB" sz="1600" baseline="0" noProof="0" dirty="0" smtClean="0"/>
                        <a:t> of a</a:t>
                      </a:r>
                      <a:r>
                        <a:rPr lang="en-GB" sz="1600" noProof="0" dirty="0" smtClean="0"/>
                        <a:t>ntitrust provisions of:</a:t>
                      </a:r>
                    </a:p>
                    <a:p>
                      <a:pPr marL="285750" indent="-285750">
                        <a:buFont typeface="Symbol" pitchFamily="18" charset="2"/>
                        <a:buChar char="-"/>
                      </a:pPr>
                      <a:r>
                        <a:rPr lang="en-GB" sz="1600" noProof="0" dirty="0" smtClean="0"/>
                        <a:t>ARC</a:t>
                      </a:r>
                    </a:p>
                    <a:p>
                      <a:pPr marL="285750" indent="-285750">
                        <a:buFont typeface="Symbol" pitchFamily="18" charset="2"/>
                        <a:buChar char="-"/>
                      </a:pPr>
                      <a:r>
                        <a:rPr lang="en-GB" sz="1600" noProof="0" dirty="0" smtClean="0"/>
                        <a:t>Art.</a:t>
                      </a:r>
                      <a:r>
                        <a:rPr lang="en-GB" sz="1600" baseline="0" noProof="0" dirty="0" smtClean="0"/>
                        <a:t> 101, 102 TFEU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Bid</a:t>
                      </a:r>
                      <a:r>
                        <a:rPr lang="en-GB" sz="1600" baseline="0" noProof="0" dirty="0" smtClean="0"/>
                        <a:t>-rigging</a:t>
                      </a:r>
                    </a:p>
                    <a:p>
                      <a:endParaRPr lang="en-GB" sz="1600" baseline="0" noProof="0" dirty="0" smtClean="0"/>
                    </a:p>
                    <a:p>
                      <a:r>
                        <a:rPr lang="en-GB" sz="1600" baseline="0" noProof="0" dirty="0" smtClean="0"/>
                        <a:t>(possibly also: fraud, breach of trust, bribery)</a:t>
                      </a:r>
                      <a:endParaRPr lang="en-GB" sz="1600" noProof="0" dirty="0"/>
                    </a:p>
                  </a:txBody>
                  <a:tcPr/>
                </a:tc>
              </a:tr>
              <a:tr h="328686">
                <a:tc>
                  <a:txBody>
                    <a:bodyPr/>
                    <a:lstStyle/>
                    <a:p>
                      <a:r>
                        <a:rPr lang="en-GB" sz="1600" b="1" noProof="0" dirty="0" smtClean="0"/>
                        <a:t>Sanctions</a:t>
                      </a:r>
                      <a:endParaRPr lang="en-GB" sz="16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Fines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Monetary penalty &amp; imprisonment</a:t>
                      </a:r>
                      <a:endParaRPr lang="en-GB" sz="1600" noProof="0" dirty="0"/>
                    </a:p>
                  </a:txBody>
                  <a:tcPr/>
                </a:tc>
              </a:tr>
              <a:tr h="2584970">
                <a:tc>
                  <a:txBody>
                    <a:bodyPr/>
                    <a:lstStyle/>
                    <a:p>
                      <a:r>
                        <a:rPr lang="en-GB" sz="1600" b="1" noProof="0" dirty="0" smtClean="0"/>
                        <a:t>Discretion?</a:t>
                      </a:r>
                      <a:endParaRPr lang="en-GB" sz="16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6464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Principle of discretionary prosecution</a:t>
                      </a:r>
                      <a:endParaRPr kumimoji="0" lang="en-GB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464646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6464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Wide discretion at:</a:t>
                      </a:r>
                    </a:p>
                    <a:p>
                      <a:pPr marL="538163" lvl="1" indent="-2635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itchFamily="18" charset="2"/>
                        <a:buChar char="-"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6464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Initiation of proceedings</a:t>
                      </a:r>
                    </a:p>
                    <a:p>
                      <a:pPr marL="538163" lvl="1" indent="-2635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itchFamily="18" charset="2"/>
                        <a:buChar char="-"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6464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Imposing of sanctions</a:t>
                      </a:r>
                    </a:p>
                    <a:p>
                      <a:pPr marL="538163" lvl="1" indent="-263525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itchFamily="18" charset="2"/>
                        <a:buChar char="-"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6464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Purpose of sanction: Deterrence and/or skimming off of the illegal profit  (uncommon)</a:t>
                      </a:r>
                    </a:p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6464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Calculation of fines for undertakings predetermined by FCO’s Fining Guidelines of 2013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GB" sz="1600" b="1" noProof="0" dirty="0" smtClean="0"/>
                        <a:t>Principle</a:t>
                      </a:r>
                      <a:r>
                        <a:rPr lang="en-GB" sz="1600" b="1" baseline="0" noProof="0" dirty="0" smtClean="0"/>
                        <a:t> of legality</a:t>
                      </a:r>
                      <a:endParaRPr lang="en-GB" sz="1600" baseline="0" noProof="0" dirty="0" smtClean="0"/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1600" noProof="0" dirty="0" smtClean="0"/>
                        <a:t>General rule: Prosecution</a:t>
                      </a:r>
                      <a:r>
                        <a:rPr lang="en-GB" sz="1600" baseline="0" noProof="0" dirty="0" smtClean="0"/>
                        <a:t> obligatory if enough evidence at hand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GB" sz="1600" baseline="0" noProof="0" dirty="0" smtClean="0"/>
                        <a:t>Statutory exemptions: </a:t>
                      </a:r>
                    </a:p>
                    <a:p>
                      <a:pPr marL="538163" lvl="1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itchFamily="18" charset="2"/>
                        <a:buChar char="-"/>
                      </a:pPr>
                      <a:r>
                        <a:rPr lang="en-GB" sz="1600" baseline="0" noProof="0" dirty="0" smtClean="0"/>
                        <a:t>Criminal charges insignificant / no public interest for prosecution</a:t>
                      </a:r>
                    </a:p>
                    <a:p>
                      <a:pPr marL="538163" lvl="1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itchFamily="18" charset="2"/>
                        <a:buChar char="-"/>
                      </a:pPr>
                      <a:r>
                        <a:rPr lang="en-GB" sz="1600" baseline="0" noProof="0" dirty="0" smtClean="0"/>
                        <a:t>State interests of higher priority (e.g. political offence; offence committed abroad)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9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191" y="296863"/>
            <a:ext cx="8496000" cy="895350"/>
          </a:xfrm>
        </p:spPr>
        <p:txBody>
          <a:bodyPr/>
          <a:lstStyle/>
          <a:p>
            <a:r>
              <a:rPr lang="en-GB" dirty="0" smtClean="0"/>
              <a:t>General principles (2)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>
          <a:xfrm>
            <a:off x="9291616" y="0"/>
            <a:ext cx="0" cy="0"/>
          </a:xfrm>
        </p:spPr>
        <p:txBody>
          <a:bodyPr/>
          <a:lstStyle/>
          <a:p>
            <a:r>
              <a:rPr lang="en-GB" dirty="0" smtClean="0"/>
              <a:t>Date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877091"/>
              </p:ext>
            </p:extLst>
          </p:nvPr>
        </p:nvGraphicFramePr>
        <p:xfrm>
          <a:off x="323528" y="1196752"/>
          <a:ext cx="8424936" cy="49377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368152"/>
                <a:gridCol w="3528392"/>
                <a:gridCol w="3528392"/>
              </a:tblGrid>
              <a:tr h="360040">
                <a:tc>
                  <a:txBody>
                    <a:bodyPr/>
                    <a:lstStyle/>
                    <a:p>
                      <a:endParaRPr lang="en-GB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/>
                        <a:t>Administrative sanctions 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/>
                        <a:t>Criminal sanctions </a:t>
                      </a:r>
                      <a:endParaRPr lang="en-GB" sz="1600" noProof="0" dirty="0"/>
                    </a:p>
                  </a:txBody>
                  <a:tcPr/>
                </a:tc>
              </a:tr>
              <a:tr h="1501368">
                <a:tc>
                  <a:txBody>
                    <a:bodyPr/>
                    <a:lstStyle/>
                    <a:p>
                      <a:r>
                        <a:rPr lang="en-GB" sz="1600" b="1" noProof="0" dirty="0" smtClean="0"/>
                        <a:t>Individuals </a:t>
                      </a:r>
                      <a:endParaRPr lang="en-GB" sz="16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Directly involved </a:t>
                      </a:r>
                    </a:p>
                    <a:p>
                      <a:pPr marL="285750" indent="-285750">
                        <a:buFont typeface="Wingdings"/>
                        <a:buChar char="à"/>
                      </a:pPr>
                      <a:r>
                        <a:rPr lang="en-GB" sz="1600" noProof="0" dirty="0" smtClean="0">
                          <a:sym typeface="Wingdings" pitchFamily="2" charset="2"/>
                        </a:rPr>
                        <a:t>No distinction between forms</a:t>
                      </a:r>
                      <a:r>
                        <a:rPr lang="en-GB" sz="1600" baseline="0" noProof="0" dirty="0" smtClean="0">
                          <a:sym typeface="Wingdings" pitchFamily="2" charset="2"/>
                        </a:rPr>
                        <a:t> of involvement (perpetrator, instigator, accessory)</a:t>
                      </a:r>
                    </a:p>
                    <a:p>
                      <a:pPr marL="0" indent="0">
                        <a:buFont typeface="Wingdings"/>
                        <a:buNone/>
                      </a:pPr>
                      <a:r>
                        <a:rPr lang="en-GB" sz="1600" baseline="0" noProof="0" dirty="0" smtClean="0">
                          <a:sym typeface="Wingdings" pitchFamily="2" charset="2"/>
                        </a:rPr>
                        <a:t>Regardless of direct involvement:</a:t>
                      </a:r>
                    </a:p>
                    <a:p>
                      <a:pPr marL="285750" indent="-285750">
                        <a:buFont typeface="Symbol" pitchFamily="18" charset="2"/>
                        <a:buChar char="-"/>
                      </a:pPr>
                      <a:r>
                        <a:rPr lang="en-GB" sz="1600" baseline="0" noProof="0" dirty="0" smtClean="0">
                          <a:sym typeface="Wingdings" pitchFamily="2" charset="2"/>
                        </a:rPr>
                        <a:t>Organs, representatives, authorised proxies of a company, business owners </a:t>
                      </a:r>
                    </a:p>
                    <a:p>
                      <a:pPr marL="285750" indent="-285750">
                        <a:buFont typeface="Wingdings"/>
                        <a:buChar char="à"/>
                      </a:pPr>
                      <a:r>
                        <a:rPr lang="en-GB" sz="1600" baseline="0" noProof="0" dirty="0" smtClean="0">
                          <a:sym typeface="Wingdings" pitchFamily="2" charset="2"/>
                        </a:rPr>
                        <a:t>Liable for offences committed by  employees </a:t>
                      </a:r>
                    </a:p>
                    <a:p>
                      <a:pPr marL="285750" indent="-285750">
                        <a:buFont typeface="Wingdings"/>
                        <a:buChar char="à"/>
                      </a:pPr>
                      <a:r>
                        <a:rPr lang="en-GB" sz="1600" baseline="0" noProof="0" dirty="0" smtClean="0">
                          <a:sym typeface="Wingdings" pitchFamily="2" charset="2"/>
                        </a:rPr>
                        <a:t>Reason: violation of supervisory duties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Directly involved</a:t>
                      </a:r>
                    </a:p>
                    <a:p>
                      <a:pPr marL="285750" indent="-285750">
                        <a:buFont typeface="Wingdings"/>
                        <a:buChar char="à"/>
                      </a:pPr>
                      <a:r>
                        <a:rPr lang="en-GB" sz="1600" noProof="0" dirty="0" smtClean="0">
                          <a:sym typeface="Wingdings" pitchFamily="2" charset="2"/>
                        </a:rPr>
                        <a:t>distinction between forms</a:t>
                      </a:r>
                      <a:r>
                        <a:rPr lang="en-GB" sz="1600" baseline="0" noProof="0" dirty="0" smtClean="0">
                          <a:sym typeface="Wingdings" pitchFamily="2" charset="2"/>
                        </a:rPr>
                        <a:t> of involvement (perpetrator, instigator, accessory)</a:t>
                      </a:r>
                      <a:endParaRPr lang="en-GB" sz="1600" noProof="0" dirty="0" smtClean="0">
                        <a:sym typeface="Wingdings" pitchFamily="2" charset="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1" noProof="0" dirty="0" smtClean="0"/>
                        <a:t>Undertakings</a:t>
                      </a:r>
                      <a:endParaRPr lang="en-GB" sz="16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Undertaking liable if:</a:t>
                      </a:r>
                    </a:p>
                    <a:p>
                      <a:pPr marL="285750" indent="-285750">
                        <a:buFont typeface="Symbol" pitchFamily="18" charset="2"/>
                        <a:buChar char="-"/>
                      </a:pPr>
                      <a:r>
                        <a:rPr lang="en-GB" sz="1600" noProof="0" dirty="0" smtClean="0"/>
                        <a:t>Involvement</a:t>
                      </a:r>
                      <a:r>
                        <a:rPr lang="en-GB" sz="1600" baseline="0" noProof="0" dirty="0" smtClean="0"/>
                        <a:t> of company representatives in antitrust infringement, and</a:t>
                      </a:r>
                    </a:p>
                    <a:p>
                      <a:pPr marL="285750" indent="-285750">
                        <a:buFont typeface="Symbol" pitchFamily="18" charset="2"/>
                        <a:buChar char="-"/>
                      </a:pPr>
                      <a:r>
                        <a:rPr lang="en-GB" sz="1600" baseline="0" noProof="0" dirty="0" smtClean="0"/>
                        <a:t>Company gained / should gain profit from it </a:t>
                      </a:r>
                      <a:endParaRPr lang="en-GB" sz="1600" noProof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(Currently) no</a:t>
                      </a:r>
                      <a:r>
                        <a:rPr lang="en-GB" sz="1600" baseline="0" noProof="0" dirty="0" smtClean="0"/>
                        <a:t> criminal sanctions on undertakings </a:t>
                      </a:r>
                      <a:endParaRPr lang="en-GB" sz="1600" noProof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156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Administrative sanctions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Aft>
                <a:spcPts val="600"/>
              </a:spcAft>
            </a:pPr>
            <a:r>
              <a:rPr lang="en-GB" dirty="0" smtClean="0">
                <a:solidFill>
                  <a:srgbClr val="464646"/>
                </a:solidFill>
              </a:rPr>
              <a:t>Administrative Sanction = mixture of administrative and criminal law </a:t>
            </a:r>
          </a:p>
          <a:p>
            <a:pPr lvl="0">
              <a:spcAft>
                <a:spcPts val="600"/>
              </a:spcAft>
            </a:pPr>
            <a:r>
              <a:rPr lang="en-GB" dirty="0" smtClean="0">
                <a:solidFill>
                  <a:srgbClr val="464646"/>
                </a:solidFill>
              </a:rPr>
              <a:t>Administrative part</a:t>
            </a:r>
          </a:p>
          <a:p>
            <a:pPr lvl="1">
              <a:spcAft>
                <a:spcPts val="600"/>
              </a:spcAft>
            </a:pPr>
            <a:r>
              <a:rPr lang="en-GB" dirty="0" smtClean="0">
                <a:solidFill>
                  <a:srgbClr val="464646"/>
                </a:solidFill>
              </a:rPr>
              <a:t>investigation and sanctioning (setting of fines) by administrative authority</a:t>
            </a:r>
          </a:p>
          <a:p>
            <a:pPr lvl="1">
              <a:spcAft>
                <a:spcPts val="600"/>
              </a:spcAft>
            </a:pPr>
            <a:r>
              <a:rPr lang="en-GB" dirty="0" smtClean="0">
                <a:solidFill>
                  <a:srgbClr val="464646"/>
                </a:solidFill>
              </a:rPr>
              <a:t>review by independent court only upon appeal</a:t>
            </a:r>
          </a:p>
          <a:p>
            <a:pPr>
              <a:spcAft>
                <a:spcPts val="600"/>
              </a:spcAft>
            </a:pPr>
            <a:r>
              <a:rPr lang="en-GB" dirty="0" smtClean="0">
                <a:solidFill>
                  <a:srgbClr val="464646"/>
                </a:solidFill>
              </a:rPr>
              <a:t>Criminal part</a:t>
            </a:r>
          </a:p>
          <a:p>
            <a:pPr lvl="1">
              <a:spcAft>
                <a:spcPts val="600"/>
              </a:spcAft>
            </a:pPr>
            <a:r>
              <a:rPr lang="en-GB" dirty="0" smtClean="0">
                <a:solidFill>
                  <a:srgbClr val="464646"/>
                </a:solidFill>
              </a:rPr>
              <a:t>Procedural: applicability of Code of Criminal Procedure</a:t>
            </a:r>
          </a:p>
          <a:p>
            <a:pPr lvl="1">
              <a:spcAft>
                <a:spcPts val="600"/>
              </a:spcAft>
            </a:pPr>
            <a:r>
              <a:rPr lang="en-GB" dirty="0" smtClean="0">
                <a:solidFill>
                  <a:srgbClr val="464646"/>
                </a:solidFill>
              </a:rPr>
              <a:t>Basic principles of rule of law apply:</a:t>
            </a:r>
          </a:p>
          <a:p>
            <a:pPr lvl="2">
              <a:spcAft>
                <a:spcPts val="600"/>
              </a:spcAft>
            </a:pPr>
            <a:r>
              <a:rPr lang="en-GB" dirty="0" smtClean="0">
                <a:solidFill>
                  <a:srgbClr val="464646"/>
                </a:solidFill>
              </a:rPr>
              <a:t>Presumption </a:t>
            </a:r>
            <a:r>
              <a:rPr lang="en-GB" dirty="0">
                <a:solidFill>
                  <a:srgbClr val="464646"/>
                </a:solidFill>
              </a:rPr>
              <a:t>of innocence </a:t>
            </a:r>
            <a:endParaRPr lang="en-GB" dirty="0" smtClean="0">
              <a:solidFill>
                <a:srgbClr val="464646"/>
              </a:solidFill>
            </a:endParaRPr>
          </a:p>
          <a:p>
            <a:pPr lvl="2">
              <a:spcAft>
                <a:spcPts val="600"/>
              </a:spcAft>
            </a:pPr>
            <a:r>
              <a:rPr lang="en-GB" dirty="0" smtClean="0">
                <a:solidFill>
                  <a:srgbClr val="464646"/>
                </a:solidFill>
              </a:rPr>
              <a:t>Prohibition </a:t>
            </a:r>
            <a:r>
              <a:rPr lang="en-GB" dirty="0">
                <a:solidFill>
                  <a:srgbClr val="464646"/>
                </a:solidFill>
              </a:rPr>
              <a:t>of </a:t>
            </a:r>
            <a:r>
              <a:rPr lang="en-GB" dirty="0" smtClean="0">
                <a:solidFill>
                  <a:srgbClr val="464646"/>
                </a:solidFill>
              </a:rPr>
              <a:t>retroactivity</a:t>
            </a:r>
          </a:p>
          <a:p>
            <a:pPr lvl="2">
              <a:spcAft>
                <a:spcPts val="600"/>
              </a:spcAft>
            </a:pPr>
            <a:r>
              <a:rPr lang="en-GB" dirty="0" smtClean="0">
                <a:solidFill>
                  <a:srgbClr val="464646"/>
                </a:solidFill>
              </a:rPr>
              <a:t>“</a:t>
            </a:r>
            <a:r>
              <a:rPr lang="en-GB" i="1" dirty="0" err="1" smtClean="0">
                <a:solidFill>
                  <a:srgbClr val="464646"/>
                </a:solidFill>
              </a:rPr>
              <a:t>Nulla</a:t>
            </a:r>
            <a:r>
              <a:rPr lang="en-GB" i="1" dirty="0" smtClean="0">
                <a:solidFill>
                  <a:srgbClr val="464646"/>
                </a:solidFill>
              </a:rPr>
              <a:t> </a:t>
            </a:r>
            <a:r>
              <a:rPr lang="en-GB" i="1" dirty="0" err="1">
                <a:solidFill>
                  <a:srgbClr val="464646"/>
                </a:solidFill>
              </a:rPr>
              <a:t>poena</a:t>
            </a:r>
            <a:r>
              <a:rPr lang="en-GB" i="1" dirty="0">
                <a:solidFill>
                  <a:srgbClr val="464646"/>
                </a:solidFill>
              </a:rPr>
              <a:t> sine </a:t>
            </a:r>
            <a:r>
              <a:rPr lang="en-GB" i="1" dirty="0" err="1">
                <a:solidFill>
                  <a:srgbClr val="464646"/>
                </a:solidFill>
              </a:rPr>
              <a:t>lege</a:t>
            </a:r>
            <a:r>
              <a:rPr lang="en-GB" i="1" dirty="0">
                <a:solidFill>
                  <a:srgbClr val="464646"/>
                </a:solidFill>
              </a:rPr>
              <a:t> </a:t>
            </a:r>
            <a:r>
              <a:rPr lang="en-GB" i="1" dirty="0" err="1">
                <a:solidFill>
                  <a:srgbClr val="464646"/>
                </a:solidFill>
              </a:rPr>
              <a:t>certa</a:t>
            </a:r>
            <a:r>
              <a:rPr lang="en-GB" dirty="0">
                <a:solidFill>
                  <a:srgbClr val="464646"/>
                </a:solidFill>
              </a:rPr>
              <a:t>“-</a:t>
            </a:r>
            <a:r>
              <a:rPr lang="en-GB" dirty="0" smtClean="0">
                <a:solidFill>
                  <a:srgbClr val="464646"/>
                </a:solidFill>
              </a:rPr>
              <a:t>principle </a:t>
            </a:r>
          </a:p>
          <a:p>
            <a:pPr lvl="1">
              <a:spcAft>
                <a:spcPts val="600"/>
              </a:spcAft>
              <a:buFont typeface="Wingdings"/>
              <a:buChar char="à"/>
            </a:pPr>
            <a:r>
              <a:rPr lang="en-GB" dirty="0" smtClean="0">
                <a:solidFill>
                  <a:srgbClr val="464646"/>
                </a:solidFill>
                <a:sym typeface="Wingdings" pitchFamily="2" charset="2"/>
              </a:rPr>
              <a:t>maximum </a:t>
            </a:r>
            <a:r>
              <a:rPr lang="en-GB" dirty="0">
                <a:solidFill>
                  <a:srgbClr val="464646"/>
                </a:solidFill>
                <a:sym typeface="Wingdings" pitchFamily="2" charset="2"/>
              </a:rPr>
              <a:t>fine on undertakings of 10% of </a:t>
            </a:r>
            <a:r>
              <a:rPr lang="en-GB" dirty="0" smtClean="0">
                <a:solidFill>
                  <a:srgbClr val="464646"/>
                </a:solidFill>
                <a:sym typeface="Wingdings" pitchFamily="2" charset="2"/>
              </a:rPr>
              <a:t>worldwide turnover must not be applied as “</a:t>
            </a:r>
            <a:r>
              <a:rPr lang="en-GB" dirty="0">
                <a:solidFill>
                  <a:srgbClr val="464646"/>
                </a:solidFill>
                <a:sym typeface="Wingdings" pitchFamily="2" charset="2"/>
              </a:rPr>
              <a:t>capping threshold</a:t>
            </a:r>
            <a:r>
              <a:rPr lang="en-GB" dirty="0" smtClean="0">
                <a:solidFill>
                  <a:srgbClr val="464646"/>
                </a:solidFill>
                <a:sym typeface="Wingdings" pitchFamily="2" charset="2"/>
              </a:rPr>
              <a:t>“, </a:t>
            </a:r>
            <a:r>
              <a:rPr lang="en-GB" dirty="0">
                <a:solidFill>
                  <a:srgbClr val="464646"/>
                </a:solidFill>
                <a:sym typeface="Wingdings" pitchFamily="2" charset="2"/>
              </a:rPr>
              <a:t>but as </a:t>
            </a:r>
            <a:r>
              <a:rPr lang="en-GB" dirty="0" smtClean="0">
                <a:solidFill>
                  <a:srgbClr val="464646"/>
                </a:solidFill>
                <a:sym typeface="Wingdings" pitchFamily="2" charset="2"/>
              </a:rPr>
              <a:t>upper </a:t>
            </a:r>
            <a:r>
              <a:rPr lang="en-GB" dirty="0">
                <a:solidFill>
                  <a:srgbClr val="464646"/>
                </a:solidFill>
                <a:sym typeface="Wingdings" pitchFamily="2" charset="2"/>
              </a:rPr>
              <a:t>limit </a:t>
            </a:r>
            <a:r>
              <a:rPr lang="en-GB" dirty="0" smtClean="0">
                <a:solidFill>
                  <a:srgbClr val="464646"/>
                </a:solidFill>
                <a:sym typeface="Wingdings" pitchFamily="2" charset="2"/>
              </a:rPr>
              <a:t>fine </a:t>
            </a:r>
            <a:r>
              <a:rPr lang="en-GB" dirty="0" smtClean="0">
                <a:solidFill>
                  <a:srgbClr val="464646"/>
                </a:solidFill>
              </a:rPr>
              <a:t>(Federal Court of Justice, </a:t>
            </a:r>
            <a:r>
              <a:rPr lang="en-GB" dirty="0" err="1" smtClean="0">
                <a:solidFill>
                  <a:srgbClr val="464646"/>
                </a:solidFill>
              </a:rPr>
              <a:t>dec.</a:t>
            </a:r>
            <a:r>
              <a:rPr lang="en-GB" dirty="0" smtClean="0">
                <a:solidFill>
                  <a:srgbClr val="464646"/>
                </a:solidFill>
              </a:rPr>
              <a:t> dd. 26 </a:t>
            </a:r>
            <a:r>
              <a:rPr lang="en-GB" dirty="0">
                <a:solidFill>
                  <a:srgbClr val="464646"/>
                </a:solidFill>
              </a:rPr>
              <a:t>February 2013 – KRB 20/12</a:t>
            </a:r>
            <a:r>
              <a:rPr lang="en-GB" dirty="0" smtClean="0">
                <a:solidFill>
                  <a:srgbClr val="464646"/>
                </a:solidFill>
              </a:rPr>
              <a:t>)</a:t>
            </a:r>
          </a:p>
          <a:p>
            <a:pPr lvl="1">
              <a:spcAft>
                <a:spcPts val="600"/>
              </a:spcAft>
              <a:buFont typeface="Wingdings"/>
              <a:buChar char="à"/>
            </a:pPr>
            <a:r>
              <a:rPr lang="en-GB" dirty="0" smtClean="0">
                <a:solidFill>
                  <a:srgbClr val="464646"/>
                </a:solidFill>
              </a:rPr>
              <a:t>Calculation method of European Commission is considered unconstitutional in Germany… </a:t>
            </a:r>
          </a:p>
          <a:p>
            <a:pPr lvl="1">
              <a:spcAft>
                <a:spcPts val="600"/>
              </a:spcAft>
              <a:buFont typeface="Wingdings"/>
              <a:buChar char="à"/>
            </a:pPr>
            <a:endParaRPr lang="en-GB" sz="1600" dirty="0">
              <a:solidFill>
                <a:srgbClr val="464646"/>
              </a:solidFill>
            </a:endParaRPr>
          </a:p>
          <a:p>
            <a:pPr marL="0" lvl="0" indent="0">
              <a:spcAft>
                <a:spcPts val="0"/>
              </a:spcAft>
              <a:buClrTx/>
              <a:buSzTx/>
              <a:buNone/>
              <a:defRPr/>
            </a:pPr>
            <a:endParaRPr lang="en-GB" dirty="0">
              <a:solidFill>
                <a:srgbClr val="464646"/>
              </a:solidFill>
            </a:endParaRPr>
          </a:p>
          <a:p>
            <a:pPr lvl="0"/>
            <a:endParaRPr lang="en-GB" b="1" dirty="0" smtClean="0">
              <a:solidFill>
                <a:srgbClr val="464646"/>
              </a:solidFill>
            </a:endParaRPr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GB" dirty="0" smtClean="0"/>
              <a:t>Date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399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Criminal sanctions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smtClean="0"/>
              <a:t>Bid-rigging (Sec. 298 CC)</a:t>
            </a:r>
          </a:p>
          <a:p>
            <a:pPr lvl="0">
              <a:spcAft>
                <a:spcPts val="600"/>
              </a:spcAft>
            </a:pPr>
            <a:r>
              <a:rPr lang="en-GB" dirty="0" smtClean="0"/>
              <a:t>limited applicability</a:t>
            </a:r>
          </a:p>
          <a:p>
            <a:pPr lvl="0">
              <a:spcAft>
                <a:spcPts val="600"/>
              </a:spcAft>
            </a:pPr>
            <a:r>
              <a:rPr lang="en-GB" dirty="0" smtClean="0">
                <a:solidFill>
                  <a:srgbClr val="464646"/>
                </a:solidFill>
              </a:rPr>
              <a:t>preconditions</a:t>
            </a:r>
          </a:p>
          <a:p>
            <a:pPr marL="794612" lvl="1" indent="-342900">
              <a:spcAft>
                <a:spcPts val="600"/>
              </a:spcAft>
              <a:buFont typeface="+mj-lt"/>
              <a:buAutoNum type="arabicPeriod"/>
            </a:pPr>
            <a:r>
              <a:rPr lang="en-GB" dirty="0" smtClean="0"/>
              <a:t>Procurement procedure </a:t>
            </a:r>
          </a:p>
          <a:p>
            <a:pPr marL="794612" lvl="1" indent="-342900">
              <a:spcAft>
                <a:spcPts val="600"/>
              </a:spcAft>
              <a:buFont typeface="+mj-lt"/>
              <a:buAutoNum type="arabicPeriod"/>
            </a:pPr>
            <a:r>
              <a:rPr lang="en-GB" dirty="0" smtClean="0"/>
              <a:t>anti-competitive </a:t>
            </a:r>
            <a:r>
              <a:rPr lang="en-GB" dirty="0"/>
              <a:t>agreement </a:t>
            </a:r>
            <a:r>
              <a:rPr lang="en-GB" dirty="0" smtClean="0"/>
              <a:t>concerning bid</a:t>
            </a:r>
          </a:p>
          <a:p>
            <a:pPr marL="794612" lvl="1" indent="-342900">
              <a:spcAft>
                <a:spcPts val="600"/>
              </a:spcAft>
              <a:buFont typeface="+mj-lt"/>
              <a:buAutoNum type="arabicPeriod"/>
            </a:pPr>
            <a:r>
              <a:rPr lang="en-GB" dirty="0" smtClean="0"/>
              <a:t>submission of a bid (on the basis of the anti-competitive agreement)</a:t>
            </a:r>
          </a:p>
          <a:p>
            <a:pPr>
              <a:spcAft>
                <a:spcPts val="600"/>
              </a:spcAft>
            </a:pPr>
            <a:r>
              <a:rPr lang="en-GB" dirty="0" smtClean="0"/>
              <a:t>Applicable also to private procurement procedures (if procedural structure similar to public procurement procedure)</a:t>
            </a:r>
          </a:p>
          <a:p>
            <a:pPr lvl="1">
              <a:spcAft>
                <a:spcPts val="600"/>
              </a:spcAft>
              <a:buFont typeface="Wingdings"/>
              <a:buChar char="à"/>
            </a:pPr>
            <a:r>
              <a:rPr lang="en-GB" dirty="0" smtClean="0">
                <a:solidFill>
                  <a:srgbClr val="464646"/>
                </a:solidFill>
                <a:sym typeface="Wingdings" pitchFamily="2" charset="2"/>
              </a:rPr>
              <a:t>What if procurement authority is aware of anti-competitive agreement or has even instigated the agreement?</a:t>
            </a:r>
          </a:p>
          <a:p>
            <a:pPr lvl="1">
              <a:spcAft>
                <a:spcPts val="600"/>
              </a:spcAft>
              <a:buFont typeface="Wingdings"/>
              <a:buChar char="à"/>
            </a:pPr>
            <a:r>
              <a:rPr lang="en-GB" dirty="0" smtClean="0">
                <a:solidFill>
                  <a:srgbClr val="464646"/>
                </a:solidFill>
                <a:sym typeface="Wingdings" pitchFamily="2" charset="2"/>
              </a:rPr>
              <a:t>What if no bid has been submitted?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GB" dirty="0" smtClean="0"/>
              <a:t>Date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0217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Interaction between administrative and criminal sanctions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Priority of criminal prosecution</a:t>
            </a:r>
          </a:p>
          <a:p>
            <a:pPr lvl="1">
              <a:buFont typeface="Symbol" pitchFamily="18" charset="2"/>
              <a:buChar char="-"/>
            </a:pPr>
            <a:r>
              <a:rPr lang="en-GB" dirty="0" smtClean="0"/>
              <a:t>Administrative and criminal proceedings not possible simultaneously </a:t>
            </a:r>
          </a:p>
          <a:p>
            <a:pPr lvl="1">
              <a:buFont typeface="Symbol" pitchFamily="18" charset="2"/>
              <a:buChar char="-"/>
            </a:pPr>
            <a:r>
              <a:rPr lang="en-GB" dirty="0" smtClean="0"/>
              <a:t>NCA bound by criminal sanction </a:t>
            </a:r>
            <a:r>
              <a:rPr lang="en-GB" dirty="0" smtClean="0">
                <a:sym typeface="Wingdings" pitchFamily="2" charset="2"/>
              </a:rPr>
              <a:t> ne </a:t>
            </a:r>
            <a:r>
              <a:rPr lang="en-GB" dirty="0" err="1" smtClean="0">
                <a:sym typeface="Wingdings" pitchFamily="2" charset="2"/>
              </a:rPr>
              <a:t>bis</a:t>
            </a:r>
            <a:r>
              <a:rPr lang="en-GB" dirty="0" smtClean="0">
                <a:sym typeface="Wingdings" pitchFamily="2" charset="2"/>
              </a:rPr>
              <a:t> in idem </a:t>
            </a:r>
          </a:p>
          <a:p>
            <a:pPr lvl="1">
              <a:buFont typeface="Symbol" pitchFamily="18" charset="2"/>
              <a:buChar char="-"/>
            </a:pPr>
            <a:r>
              <a:rPr lang="en-GB" dirty="0" smtClean="0">
                <a:sym typeface="Wingdings" pitchFamily="2" charset="2"/>
              </a:rPr>
              <a:t>If criminal prosecution is terminated, administrative sanctions might be imposed</a:t>
            </a:r>
          </a:p>
          <a:p>
            <a:pPr lvl="0"/>
            <a:r>
              <a:rPr lang="en-GB" dirty="0" smtClean="0">
                <a:solidFill>
                  <a:srgbClr val="464646"/>
                </a:solidFill>
              </a:rPr>
              <a:t>However</a:t>
            </a:r>
            <a:r>
              <a:rPr lang="en-GB" dirty="0">
                <a:solidFill>
                  <a:srgbClr val="464646"/>
                </a:solidFill>
              </a:rPr>
              <a:t>, criminal procedure </a:t>
            </a:r>
            <a:r>
              <a:rPr lang="en-GB" dirty="0" smtClean="0">
                <a:solidFill>
                  <a:srgbClr val="464646"/>
                </a:solidFill>
              </a:rPr>
              <a:t>does not bar administrative sanctions against</a:t>
            </a:r>
          </a:p>
          <a:p>
            <a:pPr lvl="1">
              <a:buFont typeface="Symbol" pitchFamily="18" charset="2"/>
              <a:buChar char="-"/>
            </a:pPr>
            <a:r>
              <a:rPr lang="en-GB" dirty="0" smtClean="0">
                <a:solidFill>
                  <a:srgbClr val="464646"/>
                </a:solidFill>
              </a:rPr>
              <a:t>undertakings</a:t>
            </a:r>
          </a:p>
          <a:p>
            <a:pPr lvl="1">
              <a:buFont typeface="Symbol" pitchFamily="18" charset="2"/>
              <a:buChar char="-"/>
            </a:pPr>
            <a:r>
              <a:rPr lang="en-GB" dirty="0" smtClean="0">
                <a:solidFill>
                  <a:srgbClr val="464646"/>
                </a:solidFill>
              </a:rPr>
              <a:t>individuals not involved in the criminal offence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GB" dirty="0" smtClean="0"/>
              <a:t>Date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5433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Interaction between administrative and criminal </a:t>
            </a:r>
            <a:r>
              <a:rPr lang="en-GB" dirty="0" smtClean="0"/>
              <a:t>sanctions</a:t>
            </a:r>
            <a:br>
              <a:rPr lang="en-GB" dirty="0" smtClean="0"/>
            </a:br>
            <a:r>
              <a:rPr lang="en-GB" dirty="0" smtClean="0"/>
              <a:t>Example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Construction </a:t>
            </a:r>
            <a:r>
              <a:rPr lang="en-GB" dirty="0"/>
              <a:t>company Brick and Mortar </a:t>
            </a:r>
            <a:r>
              <a:rPr lang="en-GB" dirty="0" smtClean="0"/>
              <a:t>(</a:t>
            </a:r>
            <a:r>
              <a:rPr lang="en-GB" dirty="0"/>
              <a:t>BAM) wants to participate in public procurement procedure by airport authority for construction of two new airport terminals. BAM’s sales director Karl </a:t>
            </a:r>
            <a:r>
              <a:rPr lang="en-GB" dirty="0" err="1"/>
              <a:t>Kartell</a:t>
            </a:r>
            <a:r>
              <a:rPr lang="en-GB" dirty="0"/>
              <a:t> agrees with sales manager of competitor </a:t>
            </a:r>
            <a:r>
              <a:rPr lang="en-GB" dirty="0" err="1"/>
              <a:t>Sticks&amp;Stones</a:t>
            </a:r>
            <a:r>
              <a:rPr lang="en-GB" dirty="0"/>
              <a:t> </a:t>
            </a:r>
            <a:r>
              <a:rPr lang="en-GB" dirty="0" smtClean="0"/>
              <a:t>(SAS) as </a:t>
            </a:r>
            <a:r>
              <a:rPr lang="en-GB" dirty="0"/>
              <a:t>well as </a:t>
            </a:r>
            <a:r>
              <a:rPr lang="en-GB" dirty="0" smtClean="0"/>
              <a:t>head of public airport </a:t>
            </a:r>
            <a:r>
              <a:rPr lang="en-GB" dirty="0"/>
              <a:t>authority that </a:t>
            </a:r>
            <a:r>
              <a:rPr lang="en-GB" dirty="0" smtClean="0"/>
              <a:t>(1) SAS submits </a:t>
            </a:r>
            <a:r>
              <a:rPr lang="en-GB" dirty="0"/>
              <a:t>inflated bid for </a:t>
            </a:r>
            <a:r>
              <a:rPr lang="en-GB" dirty="0" smtClean="0"/>
              <a:t>terminal </a:t>
            </a:r>
            <a:r>
              <a:rPr lang="en-GB" dirty="0"/>
              <a:t>1 </a:t>
            </a:r>
            <a:r>
              <a:rPr lang="en-GB" dirty="0" smtClean="0"/>
              <a:t>so that BAM shall win, (2) BAM submits inflated bid for terminal 2 so that SAS shall win, and (3) BAM and SAS pay head of airport authority a kickback of 5%.</a:t>
            </a:r>
          </a:p>
          <a:p>
            <a:pPr>
              <a:buFont typeface="Wingdings"/>
              <a:buChar char="à"/>
            </a:pPr>
            <a:r>
              <a:rPr lang="en-GB" dirty="0" smtClean="0">
                <a:sym typeface="Wingdings" panose="05000000000000000000" pitchFamily="2" charset="2"/>
              </a:rPr>
              <a:t>Kart </a:t>
            </a:r>
            <a:r>
              <a:rPr lang="en-GB" dirty="0" err="1" smtClean="0">
                <a:sym typeface="Wingdings" panose="05000000000000000000" pitchFamily="2" charset="2"/>
              </a:rPr>
              <a:t>Kartell</a:t>
            </a:r>
            <a:r>
              <a:rPr lang="en-GB" dirty="0" smtClean="0">
                <a:sym typeface="Wingdings" panose="05000000000000000000" pitchFamily="2" charset="2"/>
              </a:rPr>
              <a:t>, SAS’ sales manager and head of airport authority could be prosecuted for bid rigging, bribery of a government official (and possibly also for breach of trust vis-à-vis their respective employers)</a:t>
            </a:r>
          </a:p>
          <a:p>
            <a:pPr>
              <a:buFont typeface="Wingdings"/>
              <a:buChar char="à"/>
            </a:pPr>
            <a:r>
              <a:rPr lang="en-GB" dirty="0" smtClean="0"/>
              <a:t>BAM and SAS might be fined by (federal or regional) competition authority with up to 10% of worldwide turnover</a:t>
            </a:r>
          </a:p>
          <a:p>
            <a:pPr>
              <a:buFont typeface="Wingdings"/>
              <a:buChar char="à"/>
            </a:pPr>
            <a:r>
              <a:rPr lang="en-GB" dirty="0" smtClean="0"/>
              <a:t>Managing directors of BAM and SAS might be fined individually for failure in properly supervising their respective sales directors (even if they lacked knowledge of anti-competitive agreement)</a:t>
            </a:r>
          </a:p>
          <a:p>
            <a:pPr>
              <a:buFont typeface="Wingdings"/>
              <a:buChar char="à"/>
            </a:pPr>
            <a:r>
              <a:rPr lang="en-GB" dirty="0" smtClean="0"/>
              <a:t>Involved individuals and companies can be “blacklisted” for future procurement procedures 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628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496000" cy="895350"/>
          </a:xfrm>
        </p:spPr>
        <p:txBody>
          <a:bodyPr/>
          <a:lstStyle/>
          <a:p>
            <a:r>
              <a:rPr lang="en-GB" dirty="0" smtClean="0">
                <a:solidFill>
                  <a:srgbClr val="002C5A"/>
                </a:solidFill>
              </a:rPr>
              <a:t>Sanctions for antitrust infringements by individuals </a:t>
            </a:r>
            <a:endParaRPr lang="en-GB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222407"/>
              </p:ext>
            </p:extLst>
          </p:nvPr>
        </p:nvGraphicFramePr>
        <p:xfrm>
          <a:off x="251520" y="1412776"/>
          <a:ext cx="8496300" cy="40538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016224"/>
                <a:gridCol w="3024336"/>
                <a:gridCol w="3455740"/>
              </a:tblGrid>
              <a:tr h="226824">
                <a:tc>
                  <a:txBody>
                    <a:bodyPr/>
                    <a:lstStyle/>
                    <a:p>
                      <a:endParaRPr lang="en-GB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/>
                        <a:t>Administrative sanctions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/>
                        <a:t>Criminal sanctions </a:t>
                      </a:r>
                      <a:endParaRPr lang="en-GB" sz="1600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1" noProof="0" dirty="0" smtClean="0"/>
                        <a:t>Range of sanctions</a:t>
                      </a:r>
                      <a:endParaRPr lang="en-GB" sz="16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6464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Minimum 5 Euro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6464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Maximum 1 </a:t>
                      </a:r>
                      <a:r>
                        <a:rPr kumimoji="0" lang="en-GB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46464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mln</a:t>
                      </a: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6464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Euro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Monetary penalty</a:t>
                      </a:r>
                      <a:r>
                        <a:rPr lang="en-GB" sz="1600" baseline="0" noProof="0" dirty="0" smtClean="0"/>
                        <a:t> or prison sentence (up to 5 years)</a:t>
                      </a:r>
                      <a:endParaRPr lang="en-GB" sz="1600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1" noProof="0" dirty="0" smtClean="0"/>
                        <a:t>Aspects in sanctioning</a:t>
                      </a:r>
                      <a:endParaRPr lang="en-GB" sz="16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en-GB" sz="1600" noProof="0" dirty="0" smtClean="0"/>
                        <a:t>Gravity of the offence 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en-GB" sz="1600" noProof="0" dirty="0" smtClean="0"/>
                        <a:t>Degree of fault 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en-GB" sz="1600" noProof="0" dirty="0" smtClean="0"/>
                        <a:t>Financial</a:t>
                      </a:r>
                      <a:r>
                        <a:rPr lang="en-GB" sz="1600" baseline="0" noProof="0" dirty="0" smtClean="0"/>
                        <a:t> situation of the offender (minor importance)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Symbol" panose="05050102010706020507" pitchFamily="18" charset="2"/>
                        <a:buChar char="-"/>
                      </a:pPr>
                      <a:r>
                        <a:rPr lang="en-GB" sz="1600" noProof="0" dirty="0" smtClean="0"/>
                        <a:t>Degree of fault </a:t>
                      </a:r>
                    </a:p>
                    <a:p>
                      <a:pPr marL="342900" indent="-342900">
                        <a:buFont typeface="Symbol" panose="05050102010706020507" pitchFamily="18" charset="2"/>
                        <a:buChar char="-"/>
                      </a:pPr>
                      <a:r>
                        <a:rPr lang="en-GB" sz="1600" noProof="0" dirty="0" smtClean="0"/>
                        <a:t>Subjective factors (motives, objectives</a:t>
                      </a:r>
                      <a:r>
                        <a:rPr lang="en-GB" sz="1600" baseline="0" noProof="0" dirty="0" smtClean="0"/>
                        <a:t> etc.)</a:t>
                      </a:r>
                      <a:endParaRPr lang="en-GB" sz="1600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1" noProof="0" dirty="0" smtClean="0"/>
                        <a:t>In practice</a:t>
                      </a:r>
                      <a:endParaRPr lang="en-GB" sz="16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Symbol" pitchFamily="18" charset="2"/>
                        <a:buNone/>
                      </a:pPr>
                      <a:r>
                        <a:rPr lang="en-GB" sz="1600" baseline="0" noProof="0" dirty="0" smtClean="0"/>
                        <a:t>Basic fine = gross annual income</a:t>
                      </a:r>
                    </a:p>
                    <a:p>
                      <a:pPr marL="0" indent="0">
                        <a:buFont typeface="Symbol" pitchFamily="18" charset="2"/>
                        <a:buNone/>
                      </a:pPr>
                      <a:r>
                        <a:rPr lang="en-GB" sz="1600" baseline="0" noProof="0" dirty="0" smtClean="0"/>
                        <a:t>Adjustments (increase / decrease) according top specifics of case</a:t>
                      </a:r>
                    </a:p>
                    <a:p>
                      <a:pPr marL="0" indent="0">
                        <a:buFont typeface="Symbol" pitchFamily="18" charset="2"/>
                        <a:buNone/>
                      </a:pPr>
                      <a:endParaRPr lang="en-GB" sz="1600" baseline="0" noProof="0" dirty="0" smtClean="0"/>
                    </a:p>
                    <a:p>
                      <a:pPr marL="0" indent="0">
                        <a:buFont typeface="Symbol" pitchFamily="18" charset="2"/>
                        <a:buNone/>
                      </a:pPr>
                      <a:r>
                        <a:rPr lang="en-GB" sz="1600" baseline="0" noProof="0" dirty="0" smtClean="0"/>
                        <a:t>Possible: symbolic fine for “small fry” to avoid appeals and thus safeguard sanctioning of undertaking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Sanctions</a:t>
                      </a:r>
                      <a:r>
                        <a:rPr lang="en-GB" sz="1600" baseline="0" noProof="0" dirty="0" smtClean="0"/>
                        <a:t> for bid rigging (2013):</a:t>
                      </a:r>
                    </a:p>
                    <a:p>
                      <a:pPr marL="285750" indent="-285750">
                        <a:buFont typeface="Symbol" pitchFamily="18" charset="2"/>
                        <a:buChar char="-"/>
                      </a:pPr>
                      <a:r>
                        <a:rPr lang="en-GB" sz="1600" baseline="0" noProof="0" dirty="0" smtClean="0"/>
                        <a:t>35 individuals</a:t>
                      </a:r>
                    </a:p>
                    <a:p>
                      <a:pPr marL="285750" indent="-285750">
                        <a:buFont typeface="Symbol" pitchFamily="18" charset="2"/>
                        <a:buChar char="-"/>
                      </a:pPr>
                      <a:r>
                        <a:rPr lang="en-GB" sz="1600" baseline="0" noProof="0" dirty="0" smtClean="0"/>
                        <a:t>All prison sentences suspended</a:t>
                      </a:r>
                    </a:p>
                    <a:p>
                      <a:pPr marL="285750" indent="-285750">
                        <a:buFont typeface="Symbol" pitchFamily="18" charset="2"/>
                        <a:buChar char="-"/>
                      </a:pPr>
                      <a:r>
                        <a:rPr lang="en-GB" sz="1600" baseline="0" noProof="0" dirty="0" smtClean="0"/>
                        <a:t>Monetary fines: mostly below 90 daily fines</a:t>
                      </a:r>
                    </a:p>
                    <a:p>
                      <a:endParaRPr lang="en-GB" sz="1600" noProof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43961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Noerr Standard">
      <a:dk1>
        <a:srgbClr val="464646"/>
      </a:dk1>
      <a:lt1>
        <a:srgbClr val="FFFFFF"/>
      </a:lt1>
      <a:dk2>
        <a:srgbClr val="002C5A"/>
      </a:dk2>
      <a:lt2>
        <a:srgbClr val="FFFFFF"/>
      </a:lt2>
      <a:accent1>
        <a:srgbClr val="BFBFBF"/>
      </a:accent1>
      <a:accent2>
        <a:srgbClr val="7E8EC4"/>
      </a:accent2>
      <a:accent3>
        <a:srgbClr val="3D8991"/>
      </a:accent3>
      <a:accent4>
        <a:srgbClr val="82A858"/>
      </a:accent4>
      <a:accent5>
        <a:srgbClr val="F5801F"/>
      </a:accent5>
      <a:accent6>
        <a:srgbClr val="D83C3C"/>
      </a:accent6>
      <a:hlink>
        <a:srgbClr val="002C5A"/>
      </a:hlink>
      <a:folHlink>
        <a:srgbClr val="002C5A"/>
      </a:folHlink>
    </a:clrScheme>
    <a:fontScheme name="Noerr">
      <a:majorFont>
        <a:latin typeface="Times New Roman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lIns="36000" tIns="36000" rIns="36000" bIns="36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36000" tIns="36000" rIns="36000" bIns="36000" rtlCol="0">
        <a:spAutoFit/>
      </a:bodyPr>
      <a:lstStyle>
        <a:defPPr marL="270000" indent="-270000">
          <a:buClr>
            <a:srgbClr val="AF002D"/>
          </a:buClr>
          <a:buSzPct val="70000"/>
          <a:buFont typeface="Wingdings" pitchFamily="2" charset="2"/>
          <a:buChar char=""/>
          <a:defRPr sz="1600" dirty="0" err="1" smtClean="0"/>
        </a:defPPr>
      </a:lstStyle>
    </a:txDef>
  </a:objectDefaults>
  <a:extraClrSchemeLst/>
  <a:custClrLst>
    <a:custClr name="Noerr">
      <a:srgbClr val="56923E"/>
    </a:custClr>
    <a:custClr name="Noerr">
      <a:srgbClr val="4DADC7"/>
    </a:custClr>
    <a:custClr name="Noerr">
      <a:srgbClr val="E0773C"/>
    </a:custClr>
    <a:custClr name="Noerr">
      <a:srgbClr val="A23A28"/>
    </a:custClr>
    <a:custClr name="Noerr">
      <a:srgbClr val="939553"/>
    </a:custClr>
    <a:custClr name="Noerr">
      <a:srgbClr val="7C5F9F"/>
    </a:custClr>
    <a:custClr name="Noerr">
      <a:srgbClr val="94CEDD"/>
    </a:custClr>
    <a:custClr name="Noerr">
      <a:srgbClr val="ECAD8A"/>
    </a:custClr>
    <a:custClr name="Noerr">
      <a:srgbClr val="DA7B6B"/>
    </a:custClr>
    <a:custClr name="Noerr">
      <a:srgbClr val="C2C394"/>
    </a:custClr>
    <a:custClr name="Noerr">
      <a:srgbClr val="406D2E"/>
    </a:custClr>
    <a:custClr name="Noerr">
      <a:srgbClr val="32899D"/>
    </a:custClr>
    <a:custClr name="Noerr">
      <a:srgbClr val="7B3913"/>
    </a:custClr>
    <a:custClr name="Noerr">
      <a:srgbClr val="511D14"/>
    </a:custClr>
    <a:custClr name="Noerr">
      <a:srgbClr val="6E703E"/>
    </a:custClr>
    <a:custClr name="Noerr">
      <a:srgbClr val="5D4777"/>
    </a:custClr>
    <a:custClr name="Noerr">
      <a:srgbClr val="B8DEE9"/>
    </a:custClr>
    <a:custClr name="Noerr">
      <a:srgbClr val="F9E4D8"/>
    </a:custClr>
    <a:custClr name="Noerr">
      <a:srgbClr val="F3D3CE"/>
    </a:custClr>
    <a:custClr name="Noerr">
      <a:srgbClr val="D6D7B8"/>
    </a:custClr>
  </a:custClr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</TotalTime>
  <Words>1245</Words>
  <Application>Microsoft Office PowerPoint</Application>
  <PresentationFormat>On-screen Show (4:3)</PresentationFormat>
  <Paragraphs>195</Paragraphs>
  <Slides>12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Theme</vt:lpstr>
      <vt:lpstr>Sanctioning Antitrust Infringements in Germany  – Administrative &amp; Criminal Sanctions for Individuals and Companies    International Competition Network – Cartel Working Group Subgroup 1</vt:lpstr>
      <vt:lpstr>Outline</vt:lpstr>
      <vt:lpstr>General principles (1)</vt:lpstr>
      <vt:lpstr>General principles (2)</vt:lpstr>
      <vt:lpstr>Administrative sanctions </vt:lpstr>
      <vt:lpstr>Criminal sanctions </vt:lpstr>
      <vt:lpstr>Interaction between administrative and criminal sanctions </vt:lpstr>
      <vt:lpstr>Interaction between administrative and criminal sanctions Example</vt:lpstr>
      <vt:lpstr>Sanctions for antitrust infringements by individuals </vt:lpstr>
      <vt:lpstr>Calculation of antitrust fines for undertakings (1)</vt:lpstr>
      <vt:lpstr>Calculation of antitrust fines for undertakings (2)</vt:lpstr>
      <vt:lpstr>Thank you for your attention!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Diamantatou, Rea</dc:creator>
  <cp:lastModifiedBy>BENIEST Isabel (COMP)</cp:lastModifiedBy>
  <cp:revision>137</cp:revision>
  <cp:lastPrinted>2015-02-06T17:12:09Z</cp:lastPrinted>
  <dcterms:created xsi:type="dcterms:W3CDTF">2015-01-29T13:37:15Z</dcterms:created>
  <dcterms:modified xsi:type="dcterms:W3CDTF">2015-02-06T17:14:06Z</dcterms:modified>
</cp:coreProperties>
</file>