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7"/>
  </p:notesMasterIdLst>
  <p:sldIdLst>
    <p:sldId id="257" r:id="rId2"/>
    <p:sldId id="293" r:id="rId3"/>
    <p:sldId id="295" r:id="rId4"/>
    <p:sldId id="261" r:id="rId5"/>
    <p:sldId id="298" r:id="rId6"/>
    <p:sldId id="296" r:id="rId7"/>
    <p:sldId id="299" r:id="rId8"/>
    <p:sldId id="263" r:id="rId9"/>
    <p:sldId id="300" r:id="rId10"/>
    <p:sldId id="301" r:id="rId11"/>
    <p:sldId id="264" r:id="rId12"/>
    <p:sldId id="302" r:id="rId13"/>
    <p:sldId id="277" r:id="rId14"/>
    <p:sldId id="304" r:id="rId15"/>
    <p:sldId id="305" r:id="rId16"/>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p:scale>
          <a:sx n="92" d="100"/>
          <a:sy n="92" d="100"/>
        </p:scale>
        <p:origin x="-1109" y="-1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E0DA015-9F3D-084D-B05B-BFACC60E0B1B}" type="datetimeFigureOut">
              <a:rPr lang="en-US" smtClean="0"/>
              <a:t>2/9/2015</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9AFD2D7-3F41-524F-AF06-8404BE658075}" type="slidenum">
              <a:rPr lang="en-US" smtClean="0"/>
              <a:t>‹#›</a:t>
            </a:fld>
            <a:endParaRPr lang="en-US"/>
          </a:p>
        </p:txBody>
      </p:sp>
    </p:spTree>
    <p:extLst>
      <p:ext uri="{BB962C8B-B14F-4D97-AF65-F5344CB8AC3E}">
        <p14:creationId xmlns:p14="http://schemas.microsoft.com/office/powerpoint/2010/main" val="2171427338"/>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Θέση εικόνας διαφάνειας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 uri="{FAA26D3D-D897-4be2-8F04-BA451C77F1D7}">
              <ma14:placeholderFlag xmlns:ma14="http://schemas.microsoft.com/office/mac/drawingml/2011/main" xmlns="" val="1"/>
            </a:ext>
          </a:extLst>
        </p:spPr>
      </p:sp>
      <p:sp>
        <p:nvSpPr>
          <p:cNvPr id="16386" name="Θέση σημειώσεων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ma14="http://schemas.microsoft.com/office/mac/drawingml/2011/main" xmlns="" val="1"/>
            </a:ext>
          </a:extLst>
        </p:spPr>
        <p:txBody>
          <a:bodyPr/>
          <a:lstStyle/>
          <a:p>
            <a:pPr eaLnBrk="1" hangingPunct="1">
              <a:spcBef>
                <a:spcPct val="0"/>
              </a:spcBef>
            </a:pPr>
            <a:endParaRPr lang="en-US">
              <a:latin typeface="Calibri" charset="0"/>
            </a:endParaRPr>
          </a:p>
        </p:txBody>
      </p:sp>
      <p:sp>
        <p:nvSpPr>
          <p:cNvPr id="16387" name="Θέση αριθμού διαφάνειας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ea typeface="ＭＳ Ｐゴシック" charset="0"/>
                <a:cs typeface="ＭＳ Ｐゴシック" charset="0"/>
              </a:defRPr>
            </a:lvl1pPr>
            <a:lvl2pPr marL="742950" indent="-285750" eaLnBrk="0" hangingPunct="0">
              <a:defRPr sz="2400">
                <a:solidFill>
                  <a:schemeClr val="tx1"/>
                </a:solidFill>
                <a:latin typeface="Arial" charset="0"/>
                <a:ea typeface="ＭＳ Ｐゴシック" charset="0"/>
              </a:defRPr>
            </a:lvl2pPr>
            <a:lvl3pPr marL="1143000" indent="-228600" eaLnBrk="0" hangingPunct="0">
              <a:defRPr sz="2400">
                <a:solidFill>
                  <a:schemeClr val="tx1"/>
                </a:solidFill>
                <a:latin typeface="Arial" charset="0"/>
                <a:ea typeface="ＭＳ Ｐゴシック" charset="0"/>
              </a:defRPr>
            </a:lvl3pPr>
            <a:lvl4pPr marL="1600200" indent="-228600" eaLnBrk="0" hangingPunct="0">
              <a:defRPr sz="2400">
                <a:solidFill>
                  <a:schemeClr val="tx1"/>
                </a:solidFill>
                <a:latin typeface="Arial" charset="0"/>
                <a:ea typeface="ＭＳ Ｐゴシック" charset="0"/>
              </a:defRPr>
            </a:lvl4pPr>
            <a:lvl5pPr marL="2057400" indent="-228600" eaLnBrk="0" hangingPunct="0">
              <a:defRPr sz="2400">
                <a:solidFill>
                  <a:schemeClr val="tx1"/>
                </a:solidFill>
                <a:latin typeface="Arial" charset="0"/>
                <a:ea typeface="ＭＳ Ｐゴシック" charset="0"/>
              </a:defRPr>
            </a:lvl5pPr>
            <a:lvl6pPr marL="2514600" indent="-228600" eaLnBrk="0" fontAlgn="base" hangingPunct="0">
              <a:spcBef>
                <a:spcPct val="0"/>
              </a:spcBef>
              <a:spcAft>
                <a:spcPct val="0"/>
              </a:spcAft>
              <a:defRPr sz="2400">
                <a:solidFill>
                  <a:schemeClr val="tx1"/>
                </a:solidFill>
                <a:latin typeface="Arial" charset="0"/>
                <a:ea typeface="ＭＳ Ｐゴシック" charset="0"/>
              </a:defRPr>
            </a:lvl6pPr>
            <a:lvl7pPr marL="2971800" indent="-228600" eaLnBrk="0" fontAlgn="base" hangingPunct="0">
              <a:spcBef>
                <a:spcPct val="0"/>
              </a:spcBef>
              <a:spcAft>
                <a:spcPct val="0"/>
              </a:spcAft>
              <a:defRPr sz="2400">
                <a:solidFill>
                  <a:schemeClr val="tx1"/>
                </a:solidFill>
                <a:latin typeface="Arial" charset="0"/>
                <a:ea typeface="ＭＳ Ｐゴシック" charset="0"/>
              </a:defRPr>
            </a:lvl7pPr>
            <a:lvl8pPr marL="3429000" indent="-228600" eaLnBrk="0" fontAlgn="base" hangingPunct="0">
              <a:spcBef>
                <a:spcPct val="0"/>
              </a:spcBef>
              <a:spcAft>
                <a:spcPct val="0"/>
              </a:spcAft>
              <a:defRPr sz="2400">
                <a:solidFill>
                  <a:schemeClr val="tx1"/>
                </a:solidFill>
                <a:latin typeface="Arial" charset="0"/>
                <a:ea typeface="ＭＳ Ｐゴシック" charset="0"/>
              </a:defRPr>
            </a:lvl8pPr>
            <a:lvl9pPr marL="3886200" indent="-228600" eaLnBrk="0" fontAlgn="base" hangingPunct="0">
              <a:spcBef>
                <a:spcPct val="0"/>
              </a:spcBef>
              <a:spcAft>
                <a:spcPct val="0"/>
              </a:spcAft>
              <a:defRPr sz="2400">
                <a:solidFill>
                  <a:schemeClr val="tx1"/>
                </a:solidFill>
                <a:latin typeface="Arial" charset="0"/>
                <a:ea typeface="ＭＳ Ｐゴシック" charset="0"/>
              </a:defRPr>
            </a:lvl9pPr>
          </a:lstStyle>
          <a:p>
            <a:pPr eaLnBrk="1" hangingPunct="1"/>
            <a:fld id="{69F1A444-1D9F-0348-8E9F-95CE379BB6CD}" type="slidenum">
              <a:rPr lang="el-GR" sz="1200">
                <a:latin typeface="Calibri" charset="0"/>
                <a:cs typeface="Arial" charset="0"/>
              </a:rPr>
              <a:pPr eaLnBrk="1" hangingPunct="1"/>
              <a:t>1</a:t>
            </a:fld>
            <a:endParaRPr lang="el-GR" sz="1200">
              <a:latin typeface="Calibri" charset="0"/>
              <a:cs typeface="Arial"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 uri="{FAA26D3D-D897-4be2-8F04-BA451C77F1D7}">
              <ma14:placeholderFlag xmlns:ma14="http://schemas.microsoft.com/office/mac/drawingml/2011/main" xmlns="" val="1"/>
            </a:ext>
          </a:extLst>
        </p:spPr>
      </p:sp>
      <p:sp>
        <p:nvSpPr>
          <p:cNvPr id="18434"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ma14="http://schemas.microsoft.com/office/mac/drawingml/2011/main" xmlns="" val="1"/>
            </a:ext>
          </a:extLst>
        </p:spPr>
        <p:txBody>
          <a:bodyPr wrap="square" numCol="1" anchor="t" anchorCtr="0" compatLnSpc="1">
            <a:prstTxWarp prst="textNoShape">
              <a:avLst/>
            </a:prstTxWarp>
          </a:bodyPr>
          <a:lstStyle/>
          <a:p>
            <a:pPr eaLnBrk="1" hangingPunct="1">
              <a:spcBef>
                <a:spcPct val="0"/>
              </a:spcBef>
            </a:pPr>
            <a:endParaRPr lang="en-US">
              <a:latin typeface="Calibri"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 uri="{FAA26D3D-D897-4be2-8F04-BA451C77F1D7}">
              <ma14:placeholderFlag xmlns:ma14="http://schemas.microsoft.com/office/mac/drawingml/2011/main" xmlns="" val="1"/>
            </a:ext>
          </a:extLst>
        </p:spPr>
      </p:sp>
      <p:sp>
        <p:nvSpPr>
          <p:cNvPr id="22530"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ma14="http://schemas.microsoft.com/office/mac/drawingml/2011/main" xmlns="" val="1"/>
            </a:ext>
          </a:extLst>
        </p:spPr>
        <p:txBody>
          <a:bodyPr wrap="square" numCol="1" anchor="t" anchorCtr="0" compatLnSpc="1">
            <a:prstTxWarp prst="textNoShape">
              <a:avLst/>
            </a:prstTxWarp>
          </a:bodyPr>
          <a:lstStyle/>
          <a:p>
            <a:pPr eaLnBrk="1" hangingPunct="1">
              <a:spcBef>
                <a:spcPct val="0"/>
              </a:spcBef>
            </a:pPr>
            <a:endParaRPr lang="en-US">
              <a:latin typeface="Calibri"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 uri="{FAA26D3D-D897-4be2-8F04-BA451C77F1D7}">
              <ma14:placeholderFlag xmlns:ma14="http://schemas.microsoft.com/office/mac/drawingml/2011/main" xmlns="" val="1"/>
            </a:ext>
          </a:extLst>
        </p:spPr>
      </p:sp>
      <p:sp>
        <p:nvSpPr>
          <p:cNvPr id="20482"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ma14="http://schemas.microsoft.com/office/mac/drawingml/2011/main" xmlns="" val="1"/>
            </a:ext>
          </a:extLst>
        </p:spPr>
        <p:txBody>
          <a:bodyPr wrap="square" numCol="1" anchor="t" anchorCtr="0" compatLnSpc="1">
            <a:prstTxWarp prst="textNoShape">
              <a:avLst/>
            </a:prstTxWarp>
          </a:bodyPr>
          <a:lstStyle/>
          <a:p>
            <a:pPr eaLnBrk="1" hangingPunct="1">
              <a:spcBef>
                <a:spcPct val="0"/>
              </a:spcBef>
            </a:pPr>
            <a:endParaRPr lang="en-US">
              <a:latin typeface="Calibri"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n-GB" smtClean="0"/>
              <a:t>Click to edit Master title style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GB" smtClean="0"/>
              <a:t>Click to edit Master subtitle style</a:t>
            </a:r>
            <a:endParaRPr lang="en-US" dirty="0"/>
          </a:p>
        </p:txBody>
      </p:sp>
      <p:sp>
        <p:nvSpPr>
          <p:cNvPr id="4" name="Date Placeholder 3"/>
          <p:cNvSpPr>
            <a:spLocks noGrp="1"/>
          </p:cNvSpPr>
          <p:nvPr>
            <p:ph type="dt" sz="half" idx="10"/>
          </p:nvPr>
        </p:nvSpPr>
        <p:spPr/>
        <p:txBody>
          <a:bodyPr/>
          <a:lstStyle/>
          <a:p>
            <a:fld id="{CFD079CD-9A89-404A-848D-7534428A6199}" type="datetimeFigureOut">
              <a:rPr lang="en-US" smtClean="0"/>
              <a:t>2/9/2015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BECF920-6216-3442-AF31-4E6E5CB78998}"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CFD079CD-9A89-404A-848D-7534428A6199}" type="datetimeFigureOut">
              <a:rPr lang="en-US" smtClean="0"/>
              <a:t>2/9/2015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BECF920-6216-3442-AF31-4E6E5CB78998}"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n-GB"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CFD079CD-9A89-404A-848D-7534428A6199}" type="datetimeFigureOut">
              <a:rPr lang="en-US" smtClean="0"/>
              <a:t>2/9/2015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BECF920-6216-3442-AF31-4E6E5CB78998}"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Content Placeholder 2"/>
          <p:cNvSpPr>
            <a:spLocks noGrp="1"/>
          </p:cNvSpPr>
          <p:nvPr>
            <p:ph idx="1"/>
          </p:nvPr>
        </p:nvSpPr>
        <p:spPr/>
        <p:txBody>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CFD079CD-9A89-404A-848D-7534428A6199}" type="datetimeFigureOut">
              <a:rPr lang="en-US" smtClean="0"/>
              <a:t>2/9/2015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BECF920-6216-3442-AF31-4E6E5CB78998}"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n-GB" smtClean="0"/>
              <a:t>Click to edit Master title style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GB" smtClean="0"/>
              <a:t>Click to edit Master text styles</a:t>
            </a:r>
          </a:p>
        </p:txBody>
      </p:sp>
      <p:sp>
        <p:nvSpPr>
          <p:cNvPr id="4" name="Date Placeholder 3"/>
          <p:cNvSpPr>
            <a:spLocks noGrp="1"/>
          </p:cNvSpPr>
          <p:nvPr>
            <p:ph type="dt" sz="half" idx="10"/>
          </p:nvPr>
        </p:nvSpPr>
        <p:spPr/>
        <p:txBody>
          <a:bodyPr/>
          <a:lstStyle/>
          <a:p>
            <a:fld id="{CFD079CD-9A89-404A-848D-7534428A6199}" type="datetimeFigureOut">
              <a:rPr lang="en-US" smtClean="0"/>
              <a:t>2/9/2015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BECF920-6216-3442-AF31-4E6E5CB78998}"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dirty="0"/>
          </a:p>
        </p:txBody>
      </p:sp>
      <p:sp>
        <p:nvSpPr>
          <p:cNvPr id="5" name="Date Placeholder 4"/>
          <p:cNvSpPr>
            <a:spLocks noGrp="1"/>
          </p:cNvSpPr>
          <p:nvPr>
            <p:ph type="dt" sz="half" idx="10"/>
          </p:nvPr>
        </p:nvSpPr>
        <p:spPr/>
        <p:txBody>
          <a:bodyPr/>
          <a:lstStyle/>
          <a:p>
            <a:fld id="{CFD079CD-9A89-404A-848D-7534428A6199}" type="datetimeFigureOut">
              <a:rPr lang="en-US" smtClean="0"/>
              <a:t>2/9/2015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BECF920-6216-3442-AF31-4E6E5CB78998}"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GB" smtClean="0"/>
              <a:t>Click to edit Master title style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7" name="Date Placeholder 6"/>
          <p:cNvSpPr>
            <a:spLocks noGrp="1"/>
          </p:cNvSpPr>
          <p:nvPr>
            <p:ph type="dt" sz="half" idx="10"/>
          </p:nvPr>
        </p:nvSpPr>
        <p:spPr/>
        <p:txBody>
          <a:bodyPr/>
          <a:lstStyle/>
          <a:p>
            <a:fld id="{CFD079CD-9A89-404A-848D-7534428A6199}" type="datetimeFigureOut">
              <a:rPr lang="en-US" smtClean="0"/>
              <a:t>2/9/2015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BECF920-6216-3442-AF31-4E6E5CB78998}"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Date Placeholder 2"/>
          <p:cNvSpPr>
            <a:spLocks noGrp="1"/>
          </p:cNvSpPr>
          <p:nvPr>
            <p:ph type="dt" sz="half" idx="10"/>
          </p:nvPr>
        </p:nvSpPr>
        <p:spPr/>
        <p:txBody>
          <a:bodyPr/>
          <a:lstStyle/>
          <a:p>
            <a:fld id="{CFD079CD-9A89-404A-848D-7534428A6199}" type="datetimeFigureOut">
              <a:rPr lang="en-US" smtClean="0"/>
              <a:t>2/9/2015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BECF920-6216-3442-AF31-4E6E5CB78998}"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FD079CD-9A89-404A-848D-7534428A6199}" type="datetimeFigureOut">
              <a:rPr lang="en-US" smtClean="0"/>
              <a:t>2/9/2015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BECF920-6216-3442-AF31-4E6E5CB78998}"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n-GB" smtClean="0"/>
              <a:t>Click to edit Master title style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CFD079CD-9A89-404A-848D-7534428A6199}" type="datetimeFigureOut">
              <a:rPr lang="en-US" smtClean="0"/>
              <a:t>2/9/2015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BECF920-6216-3442-AF31-4E6E5CB78998}" type="slidenum">
              <a:rPr lang="en-US" smtClean="0"/>
              <a:t>‹#›</a:t>
            </a:fld>
            <a:endParaRPr lang="en-US"/>
          </a:p>
        </p:txBody>
      </p:sp>
      <p:sp>
        <p:nvSpPr>
          <p:cNvPr id="9" name="Content Placeholder 8"/>
          <p:cNvSpPr>
            <a:spLocks noGrp="1"/>
          </p:cNvSpPr>
          <p:nvPr>
            <p:ph sz="quarter" idx="13"/>
          </p:nvPr>
        </p:nvSpPr>
        <p:spPr>
          <a:xfrm>
            <a:off x="304800" y="381000"/>
            <a:ext cx="7772400" cy="4942840"/>
          </a:xfrm>
        </p:spPr>
        <p:txBody>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n-GB" smtClean="0"/>
              <a:t>Click to edit Master title style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GB" smtClean="0"/>
              <a:t>Drag picture to placeholder or click icon to add</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8" name="Date Placeholder 7"/>
          <p:cNvSpPr>
            <a:spLocks noGrp="1"/>
          </p:cNvSpPr>
          <p:nvPr>
            <p:ph type="dt" sz="half" idx="10"/>
          </p:nvPr>
        </p:nvSpPr>
        <p:spPr/>
        <p:txBody>
          <a:bodyPr/>
          <a:lstStyle/>
          <a:p>
            <a:fld id="{CFD079CD-9A89-404A-848D-7534428A6199}" type="datetimeFigureOut">
              <a:rPr lang="en-US" smtClean="0"/>
              <a:t>2/9/2015</a:t>
            </a:fld>
            <a:endParaRPr lang="en-US"/>
          </a:p>
        </p:txBody>
      </p:sp>
      <p:sp>
        <p:nvSpPr>
          <p:cNvPr id="9" name="Slide Number Placeholder 8"/>
          <p:cNvSpPr>
            <a:spLocks noGrp="1"/>
          </p:cNvSpPr>
          <p:nvPr>
            <p:ph type="sldNum" sz="quarter" idx="11"/>
          </p:nvPr>
        </p:nvSpPr>
        <p:spPr/>
        <p:txBody>
          <a:bodyPr/>
          <a:lstStyle/>
          <a:p>
            <a:fld id="{1BECF920-6216-3442-AF31-4E6E5CB78998}" type="slidenum">
              <a:rPr lang="en-US" smtClean="0"/>
              <a:t>‹#›</a:t>
            </a:fld>
            <a:endParaRPr lang="en-US"/>
          </a:p>
        </p:txBody>
      </p:sp>
      <p:sp>
        <p:nvSpPr>
          <p:cNvPr id="10" name="Footer Placeholder 9"/>
          <p:cNvSpPr>
            <a:spLocks noGrp="1"/>
          </p:cNvSpPr>
          <p:nvPr>
            <p:ph type="ftr" sz="quarter" idx="12"/>
          </p:nvPr>
        </p:nvSpPr>
        <p:spPr/>
        <p:txBody>
          <a:body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n-GB" smtClean="0"/>
              <a:t>Click to edit Master title style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1BECF920-6216-3442-AF31-4E6E5CB78998}" type="slidenum">
              <a:rPr lang="en-US" smtClean="0"/>
              <a:t>‹#›</a:t>
            </a:fld>
            <a:endParaRPr lang="en-US"/>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endParaRPr lang="en-US"/>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CFD079CD-9A89-404A-848D-7534428A6199}" type="datetimeFigureOut">
              <a:rPr lang="en-US" smtClean="0"/>
              <a:t>2/9/2015</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l" defTabSz="914400" rtl="0"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l" defTabSz="914400" rtl="0"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l" defTabSz="914400" rtl="0"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l" defTabSz="914400" rtl="0"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l" defTabSz="914400" rtl="0"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l" defTabSz="914400" rtl="0"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l" defTabSz="914400" rtl="0"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l" defTabSz="914400" rtl="0"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mailto:ysk@hol.gr"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p:cNvSpPr>
            <a:spLocks noGrp="1"/>
          </p:cNvSpPr>
          <p:nvPr>
            <p:ph type="ctrTitle"/>
          </p:nvPr>
        </p:nvSpPr>
        <p:spPr>
          <a:xfrm>
            <a:off x="642938" y="705595"/>
            <a:ext cx="7742237" cy="1668462"/>
          </a:xfrm>
        </p:spPr>
        <p:txBody>
          <a:bodyPr>
            <a:normAutofit fontScale="90000"/>
          </a:bodyPr>
          <a:lstStyle/>
          <a:p>
            <a:pPr>
              <a:defRPr/>
            </a:pPr>
            <a:r>
              <a:rPr lang="en-US" sz="3600" b="1" dirty="0" smtClean="0">
                <a:latin typeface="Bookman Old Style" charset="0"/>
              </a:rPr>
              <a:t>The Economic Perspective on Different Sanctioning Methods – Achieving Deterrence &amp; Maximizing Consumer Welfare</a:t>
            </a:r>
            <a:endParaRPr lang="el-GR" sz="3600" b="1" dirty="0">
              <a:solidFill>
                <a:schemeClr val="tx2">
                  <a:lumMod val="75000"/>
                </a:schemeClr>
              </a:solidFill>
              <a:latin typeface="Times New Roman" pitchFamily="18" charset="0"/>
              <a:cs typeface="Times New Roman" pitchFamily="18" charset="0"/>
            </a:endParaRPr>
          </a:p>
        </p:txBody>
      </p:sp>
      <p:sp>
        <p:nvSpPr>
          <p:cNvPr id="15362" name="Υπότιτλος 2"/>
          <p:cNvSpPr>
            <a:spLocks noGrp="1"/>
          </p:cNvSpPr>
          <p:nvPr>
            <p:ph type="subTitle" idx="1"/>
          </p:nvPr>
        </p:nvSpPr>
        <p:spPr>
          <a:xfrm>
            <a:off x="684213" y="2636912"/>
            <a:ext cx="7673975" cy="3363838"/>
          </a:xfrm>
        </p:spPr>
        <p:txBody>
          <a:bodyPr>
            <a:normAutofit/>
          </a:bodyPr>
          <a:lstStyle/>
          <a:p>
            <a:pPr eaLnBrk="1" hangingPunct="1">
              <a:lnSpc>
                <a:spcPct val="60000"/>
              </a:lnSpc>
            </a:pPr>
            <a:endParaRPr lang="en-US" sz="2400" i="1" dirty="0" smtClean="0">
              <a:solidFill>
                <a:srgbClr val="002060"/>
              </a:solidFill>
              <a:cs typeface="Times New Roman" charset="0"/>
            </a:endParaRPr>
          </a:p>
          <a:p>
            <a:pPr eaLnBrk="1" hangingPunct="1">
              <a:lnSpc>
                <a:spcPct val="60000"/>
              </a:lnSpc>
            </a:pPr>
            <a:endParaRPr lang="en-US" sz="2400" i="1" dirty="0">
              <a:solidFill>
                <a:srgbClr val="002060"/>
              </a:solidFill>
              <a:cs typeface="Times New Roman" charset="0"/>
            </a:endParaRPr>
          </a:p>
          <a:p>
            <a:pPr eaLnBrk="1" hangingPunct="1">
              <a:lnSpc>
                <a:spcPct val="60000"/>
              </a:lnSpc>
            </a:pPr>
            <a:r>
              <a:rPr lang="en-US" sz="2400" i="1" dirty="0" smtClean="0">
                <a:solidFill>
                  <a:srgbClr val="002060"/>
                </a:solidFill>
                <a:cs typeface="Times New Roman" charset="0"/>
              </a:rPr>
              <a:t>Prepared for ICN Cartels Working Group Webinar – </a:t>
            </a:r>
          </a:p>
          <a:p>
            <a:pPr eaLnBrk="1" hangingPunct="1">
              <a:lnSpc>
                <a:spcPct val="60000"/>
              </a:lnSpc>
            </a:pPr>
            <a:r>
              <a:rPr lang="en-US" sz="2400" i="1" dirty="0" smtClean="0">
                <a:solidFill>
                  <a:srgbClr val="002060"/>
                </a:solidFill>
                <a:cs typeface="Times New Roman" charset="0"/>
              </a:rPr>
              <a:t>February 10</a:t>
            </a:r>
            <a:r>
              <a:rPr lang="en-US" sz="2400" i="1" baseline="30000" dirty="0" smtClean="0">
                <a:solidFill>
                  <a:srgbClr val="002060"/>
                </a:solidFill>
                <a:cs typeface="Times New Roman" charset="0"/>
              </a:rPr>
              <a:t>th</a:t>
            </a:r>
            <a:r>
              <a:rPr lang="en-US" sz="2400" i="1" dirty="0" smtClean="0">
                <a:solidFill>
                  <a:srgbClr val="002060"/>
                </a:solidFill>
                <a:cs typeface="Times New Roman" charset="0"/>
              </a:rPr>
              <a:t>, 2015</a:t>
            </a:r>
          </a:p>
          <a:p>
            <a:pPr eaLnBrk="1" hangingPunct="1">
              <a:lnSpc>
                <a:spcPct val="60000"/>
              </a:lnSpc>
            </a:pPr>
            <a:endParaRPr lang="en-US" sz="2400" b="1" dirty="0">
              <a:solidFill>
                <a:srgbClr val="002060"/>
              </a:solidFill>
              <a:cs typeface="Times New Roman" charset="0"/>
            </a:endParaRPr>
          </a:p>
          <a:p>
            <a:pPr eaLnBrk="1" hangingPunct="1">
              <a:lnSpc>
                <a:spcPct val="60000"/>
              </a:lnSpc>
            </a:pPr>
            <a:endParaRPr lang="en-US" sz="2400" b="1" dirty="0" smtClean="0">
              <a:solidFill>
                <a:srgbClr val="002060"/>
              </a:solidFill>
              <a:cs typeface="Times New Roman" charset="0"/>
            </a:endParaRPr>
          </a:p>
          <a:p>
            <a:pPr eaLnBrk="1" hangingPunct="1">
              <a:lnSpc>
                <a:spcPct val="60000"/>
              </a:lnSpc>
            </a:pPr>
            <a:r>
              <a:rPr lang="en-US" sz="2400" b="1" dirty="0" smtClean="0">
                <a:solidFill>
                  <a:srgbClr val="002060"/>
                </a:solidFill>
                <a:cs typeface="Times New Roman" charset="0"/>
              </a:rPr>
              <a:t>Yannis </a:t>
            </a:r>
            <a:r>
              <a:rPr lang="en-US" sz="2400" b="1" dirty="0">
                <a:solidFill>
                  <a:srgbClr val="002060"/>
                </a:solidFill>
                <a:cs typeface="Times New Roman" charset="0"/>
              </a:rPr>
              <a:t>Katsoulacos</a:t>
            </a:r>
          </a:p>
          <a:p>
            <a:pPr eaLnBrk="1" hangingPunct="1">
              <a:lnSpc>
                <a:spcPct val="60000"/>
              </a:lnSpc>
            </a:pPr>
            <a:r>
              <a:rPr lang="en-US" dirty="0" smtClean="0">
                <a:solidFill>
                  <a:srgbClr val="002060"/>
                </a:solidFill>
                <a:cs typeface="Times New Roman" charset="0"/>
              </a:rPr>
              <a:t>Professor of Economics, </a:t>
            </a:r>
          </a:p>
          <a:p>
            <a:pPr eaLnBrk="1" hangingPunct="1">
              <a:lnSpc>
                <a:spcPct val="60000"/>
              </a:lnSpc>
            </a:pPr>
            <a:r>
              <a:rPr lang="en-US" dirty="0" smtClean="0">
                <a:solidFill>
                  <a:srgbClr val="002060"/>
                </a:solidFill>
                <a:cs typeface="Times New Roman" charset="0"/>
              </a:rPr>
              <a:t>Athens </a:t>
            </a:r>
            <a:r>
              <a:rPr lang="en-US" dirty="0">
                <a:solidFill>
                  <a:srgbClr val="002060"/>
                </a:solidFill>
                <a:cs typeface="Times New Roman" charset="0"/>
              </a:rPr>
              <a:t>University of Economics and </a:t>
            </a:r>
            <a:r>
              <a:rPr lang="en-US" dirty="0" smtClean="0">
                <a:solidFill>
                  <a:srgbClr val="002060"/>
                </a:solidFill>
                <a:cs typeface="Times New Roman" charset="0"/>
              </a:rPr>
              <a:t>Business &amp; </a:t>
            </a:r>
          </a:p>
          <a:p>
            <a:pPr eaLnBrk="1" hangingPunct="1">
              <a:lnSpc>
                <a:spcPct val="60000"/>
              </a:lnSpc>
            </a:pPr>
            <a:r>
              <a:rPr lang="en-US" dirty="0" smtClean="0">
                <a:solidFill>
                  <a:srgbClr val="002060"/>
                </a:solidFill>
                <a:cs typeface="Times New Roman" charset="0"/>
              </a:rPr>
              <a:t>NGA of Hellenic Competition Commission</a:t>
            </a:r>
          </a:p>
          <a:p>
            <a:pPr eaLnBrk="1" hangingPunct="1">
              <a:lnSpc>
                <a:spcPct val="60000"/>
              </a:lnSpc>
            </a:pPr>
            <a:endParaRPr lang="en-US" sz="1500" dirty="0">
              <a:solidFill>
                <a:srgbClr val="898989"/>
              </a:solidFill>
              <a:cs typeface="Times New Roman" charset="0"/>
            </a:endParaRPr>
          </a:p>
          <a:p>
            <a:pPr eaLnBrk="1" hangingPunct="1">
              <a:lnSpc>
                <a:spcPct val="60000"/>
              </a:lnSpc>
            </a:pPr>
            <a:endParaRPr lang="en-US" sz="2100" i="1" dirty="0">
              <a:solidFill>
                <a:srgbClr val="17375E"/>
              </a:solidFill>
              <a:latin typeface="Palatino Linotype" charset="0"/>
              <a:cs typeface="Times New Roman" charset="0"/>
            </a:endParaRPr>
          </a:p>
          <a:p>
            <a:pPr algn="just" eaLnBrk="1" hangingPunct="1">
              <a:lnSpc>
                <a:spcPct val="60000"/>
              </a:lnSpc>
            </a:pPr>
            <a:endParaRPr lang="en-US" sz="1500" dirty="0">
              <a:solidFill>
                <a:srgbClr val="898989"/>
              </a:solidFill>
              <a:latin typeface="Calibri" charset="0"/>
            </a:endParaRPr>
          </a:p>
          <a:p>
            <a:pPr algn="just" eaLnBrk="1" hangingPunct="1">
              <a:lnSpc>
                <a:spcPct val="60000"/>
              </a:lnSpc>
            </a:pPr>
            <a:endParaRPr lang="en-US" sz="1500" dirty="0">
              <a:solidFill>
                <a:srgbClr val="898989"/>
              </a:solidFill>
              <a:latin typeface="Calibri" charset="0"/>
            </a:endParaRPr>
          </a:p>
          <a:p>
            <a:pPr algn="ctr" eaLnBrk="1" hangingPunct="1">
              <a:lnSpc>
                <a:spcPct val="60000"/>
              </a:lnSpc>
            </a:pPr>
            <a:endParaRPr lang="en-US" sz="1100" dirty="0">
              <a:solidFill>
                <a:srgbClr val="898989"/>
              </a:solidFill>
              <a:latin typeface="Times New Roman" charset="0"/>
              <a:cs typeface="Times New Roman" charset="0"/>
            </a:endParaRPr>
          </a:p>
          <a:p>
            <a:pPr algn="just" eaLnBrk="1" hangingPunct="1">
              <a:lnSpc>
                <a:spcPct val="60000"/>
              </a:lnSpc>
            </a:pPr>
            <a:endParaRPr lang="en-US" sz="1100" dirty="0">
              <a:solidFill>
                <a:srgbClr val="898989"/>
              </a:solidFill>
              <a:latin typeface="Calibri" charset="0"/>
            </a:endParaRPr>
          </a:p>
        </p:txBody>
      </p:sp>
    </p:spTree>
    <p:extLst>
      <p:ext uri="{BB962C8B-B14F-4D97-AF65-F5344CB8AC3E}">
        <p14:creationId xmlns:p14="http://schemas.microsoft.com/office/powerpoint/2010/main" val="3935233770"/>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Title 1"/>
          <p:cNvSpPr>
            <a:spLocks noGrp="1"/>
          </p:cNvSpPr>
          <p:nvPr>
            <p:ph type="title"/>
          </p:nvPr>
        </p:nvSpPr>
        <p:spPr>
          <a:xfrm>
            <a:off x="457200" y="274638"/>
            <a:ext cx="7620000" cy="545187"/>
          </a:xfrm>
        </p:spPr>
        <p:txBody>
          <a:bodyPr>
            <a:normAutofit fontScale="90000"/>
          </a:bodyPr>
          <a:lstStyle/>
          <a:p>
            <a:pPr eaLnBrk="1" fontAlgn="auto" hangingPunct="1">
              <a:spcAft>
                <a:spcPts val="0"/>
              </a:spcAft>
              <a:defRPr/>
            </a:pPr>
            <a:r>
              <a:rPr lang="en-US" sz="2800" b="1" dirty="0" smtClean="0">
                <a:latin typeface="Bookman Old Style"/>
                <a:cs typeface="Bookman Old Style"/>
              </a:rPr>
              <a:t>Some d</a:t>
            </a:r>
            <a:r>
              <a:rPr lang="en-US" sz="2800" b="1" dirty="0" smtClean="0">
                <a:latin typeface="Bookman Old Style"/>
                <a:ea typeface="+mj-ea"/>
                <a:cs typeface="Bookman Old Style"/>
              </a:rPr>
              <a:t>istortions of revenue-based penalties</a:t>
            </a:r>
            <a:endParaRPr lang="en-US" sz="2800" b="1" dirty="0">
              <a:latin typeface="Bookman Old Style"/>
              <a:ea typeface="+mj-ea"/>
              <a:cs typeface="Bookman Old Style"/>
            </a:endParaRPr>
          </a:p>
        </p:txBody>
      </p:sp>
      <p:sp>
        <p:nvSpPr>
          <p:cNvPr id="63490" name="Content Placeholder 2"/>
          <p:cNvSpPr>
            <a:spLocks noGrp="1"/>
          </p:cNvSpPr>
          <p:nvPr>
            <p:ph idx="1"/>
          </p:nvPr>
        </p:nvSpPr>
        <p:spPr>
          <a:xfrm>
            <a:off x="468313" y="819826"/>
            <a:ext cx="7848600" cy="5190450"/>
          </a:xfrm>
        </p:spPr>
        <p:txBody>
          <a:bodyPr>
            <a:normAutofit lnSpcReduction="10000"/>
          </a:bodyPr>
          <a:lstStyle/>
          <a:p>
            <a:pPr algn="just" eaLnBrk="1" hangingPunct="1">
              <a:lnSpc>
                <a:spcPct val="90000"/>
              </a:lnSpc>
            </a:pPr>
            <a:r>
              <a:rPr lang="en-US" sz="2400" b="1" u="sng" dirty="0">
                <a:latin typeface="Calibri" charset="0"/>
              </a:rPr>
              <a:t>Distortion 1</a:t>
            </a:r>
            <a:r>
              <a:rPr lang="en-US" sz="2400" b="1" dirty="0">
                <a:solidFill>
                  <a:srgbClr val="660066"/>
                </a:solidFill>
                <a:latin typeface="Calibri" charset="0"/>
              </a:rPr>
              <a:t>:</a:t>
            </a:r>
            <a:r>
              <a:rPr lang="en-US" sz="2400" dirty="0">
                <a:latin typeface="Calibri" charset="0"/>
              </a:rPr>
              <a:t> When total turnover is used either as a base for the fine or for a cap, the more diversified firms expect higher fines than firms that have a narrow focus on their core business, for whom affected revenue in the relevant market is not very different from total revenue. </a:t>
            </a:r>
          </a:p>
          <a:p>
            <a:pPr algn="just" eaLnBrk="1" hangingPunct="1">
              <a:lnSpc>
                <a:spcPct val="90000"/>
              </a:lnSpc>
            </a:pPr>
            <a:r>
              <a:rPr lang="en-US" sz="2400" b="1" u="sng" dirty="0">
                <a:solidFill>
                  <a:srgbClr val="2F2B20"/>
                </a:solidFill>
                <a:latin typeface="Calibri" charset="0"/>
              </a:rPr>
              <a:t>Distortion 2</a:t>
            </a:r>
            <a:r>
              <a:rPr lang="en-US" sz="2400" dirty="0">
                <a:solidFill>
                  <a:srgbClr val="2F2B20"/>
                </a:solidFill>
                <a:latin typeface="Calibri" charset="0"/>
              </a:rPr>
              <a:t>:</a:t>
            </a:r>
            <a:r>
              <a:rPr lang="en-US" sz="2400" dirty="0">
                <a:latin typeface="Calibri" charset="0"/>
              </a:rPr>
              <a:t> A fining rule proportional to affected commerce – i.e. to total revenue in the relevant market - distorts the price-setting incentives of the cartels that it does not deter, inducing them to optimally increase the cartel’s price above the monopoly </a:t>
            </a:r>
            <a:r>
              <a:rPr lang="en-US" sz="2400" dirty="0" smtClean="0">
                <a:latin typeface="Calibri" charset="0"/>
              </a:rPr>
              <a:t>level.</a:t>
            </a:r>
            <a:endParaRPr lang="el-GR" sz="2400" dirty="0">
              <a:latin typeface="Calibri" charset="0"/>
            </a:endParaRPr>
          </a:p>
          <a:p>
            <a:pPr algn="just" eaLnBrk="1" hangingPunct="1">
              <a:lnSpc>
                <a:spcPct val="90000"/>
              </a:lnSpc>
            </a:pPr>
            <a:r>
              <a:rPr lang="en-US" sz="2400" b="1" u="sng" dirty="0">
                <a:solidFill>
                  <a:srgbClr val="2F2B20"/>
                </a:solidFill>
                <a:latin typeface="Calibri" charset="0"/>
              </a:rPr>
              <a:t>Distortion 3</a:t>
            </a:r>
            <a:r>
              <a:rPr lang="en-US" sz="2400" b="1" dirty="0">
                <a:solidFill>
                  <a:srgbClr val="2F2B20"/>
                </a:solidFill>
                <a:latin typeface="Calibri" charset="0"/>
              </a:rPr>
              <a:t>:</a:t>
            </a:r>
            <a:r>
              <a:rPr lang="en-US" sz="2400" dirty="0">
                <a:latin typeface="Calibri" charset="0"/>
              </a:rPr>
              <a:t> Firms forming cartels at the end of a long value chain , with a low profit/revenue ratio, expect larger fines relative to collusive profits than firms that have a larger profit/revenues ratio</a:t>
            </a:r>
            <a:r>
              <a:rPr lang="en-US" sz="2400" dirty="0" smtClean="0">
                <a:latin typeface="Calibri" charset="0"/>
              </a:rPr>
              <a:t>.</a:t>
            </a:r>
          </a:p>
          <a:p>
            <a:pPr algn="just">
              <a:lnSpc>
                <a:spcPct val="90000"/>
              </a:lnSpc>
            </a:pPr>
            <a:r>
              <a:rPr lang="en-US" dirty="0" smtClean="0">
                <a:latin typeface="Calibri" charset="0"/>
              </a:rPr>
              <a:t>Empirically</a:t>
            </a:r>
            <a:r>
              <a:rPr lang="en-US" dirty="0">
                <a:latin typeface="Calibri" charset="0"/>
              </a:rPr>
              <a:t>-based simulations suggest that the deadweight losses produced by these distortions can be large.</a:t>
            </a:r>
          </a:p>
          <a:p>
            <a:pPr algn="just" eaLnBrk="1" hangingPunct="1">
              <a:lnSpc>
                <a:spcPct val="90000"/>
              </a:lnSpc>
            </a:pPr>
            <a:endParaRPr lang="en-US" sz="2400" dirty="0" smtClean="0">
              <a:latin typeface="Calibri" charset="0"/>
            </a:endParaRPr>
          </a:p>
          <a:p>
            <a:pPr algn="just" eaLnBrk="1" hangingPunct="1">
              <a:lnSpc>
                <a:spcPct val="90000"/>
              </a:lnSpc>
            </a:pPr>
            <a:endParaRPr lang="el-GR" sz="2400" dirty="0">
              <a:latin typeface="Calibri" charset="0"/>
            </a:endParaRPr>
          </a:p>
        </p:txBody>
      </p:sp>
      <p:sp>
        <p:nvSpPr>
          <p:cNvPr id="63491" name="Slide Number Placeholder 2"/>
          <p:cNvSpPr>
            <a:spLocks noGrp="1"/>
          </p:cNvSpPr>
          <p:nvPr>
            <p:ph type="sldNum" sz="quarter" idx="10"/>
          </p:nvPr>
        </p:nvSpPr>
        <p:spPr bwMode="auto">
          <a:noFill/>
          <a:ln>
            <a:round/>
            <a:headEnd/>
            <a:tailEnd/>
          </a:ln>
          <a:extLst>
            <a:ext uri="{909E8E84-426E-40DD-AFC4-6F175D3DCCD1}">
              <a14:hiddenFill xmlns:a14="http://schemas.microsoft.com/office/drawing/2010/main">
                <a:solidFill>
                  <a:srgbClr val="FFFFFF"/>
                </a:solidFill>
              </a14:hiddenFill>
            </a:ext>
          </a:extLst>
        </p:spPr>
        <p:txBody>
          <a:bodyPr/>
          <a:lstStyle/>
          <a:p>
            <a:fld id="{556CFF6A-AC48-C241-B505-035F09B63EC5}" type="slidenum">
              <a:rPr lang="el-GR"/>
              <a:pPr/>
              <a:t>10</a:t>
            </a:fld>
            <a:endParaRPr lang="el-GR"/>
          </a:p>
        </p:txBody>
      </p:sp>
    </p:spTree>
    <p:extLst>
      <p:ext uri="{BB962C8B-B14F-4D97-AF65-F5344CB8AC3E}">
        <p14:creationId xmlns:p14="http://schemas.microsoft.com/office/powerpoint/2010/main" val="1576892141"/>
      </p:ext>
    </p:extLst>
  </p:cSld>
  <p:clrMapOvr>
    <a:masterClrMapping/>
  </p:clrMapOvr>
  <p:transition spd="slow"/>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p:cNvSpPr>
            <a:spLocks noGrp="1"/>
          </p:cNvSpPr>
          <p:nvPr>
            <p:ph type="title"/>
          </p:nvPr>
        </p:nvSpPr>
        <p:spPr>
          <a:xfrm>
            <a:off x="457200" y="274639"/>
            <a:ext cx="7620000" cy="593412"/>
          </a:xfrm>
        </p:spPr>
        <p:txBody>
          <a:bodyPr/>
          <a:lstStyle/>
          <a:p>
            <a:r>
              <a:rPr lang="en-US" sz="2800" b="1" dirty="0" smtClean="0">
                <a:latin typeface="Bookman Old Style" charset="0"/>
              </a:rPr>
              <a:t>Results from recent economic literature (cont.) </a:t>
            </a:r>
            <a:endParaRPr lang="en-US" sz="2800" b="1" dirty="0">
              <a:latin typeface="Bookman Old Style" charset="0"/>
            </a:endParaRPr>
          </a:p>
        </p:txBody>
      </p:sp>
      <p:sp>
        <p:nvSpPr>
          <p:cNvPr id="3" name="Content Placeholder 2"/>
          <p:cNvSpPr>
            <a:spLocks noGrp="1"/>
          </p:cNvSpPr>
          <p:nvPr>
            <p:ph idx="1"/>
          </p:nvPr>
        </p:nvSpPr>
        <p:spPr>
          <a:xfrm>
            <a:off x="827088" y="996650"/>
            <a:ext cx="7632700" cy="5159675"/>
          </a:xfrm>
        </p:spPr>
        <p:txBody>
          <a:bodyPr>
            <a:noAutofit/>
          </a:bodyPr>
          <a:lstStyle/>
          <a:p>
            <a:r>
              <a:rPr lang="en-US" sz="2400" dirty="0" smtClean="0">
                <a:latin typeface="Calibri" charset="0"/>
              </a:rPr>
              <a:t>If </a:t>
            </a:r>
            <a:r>
              <a:rPr lang="en-US" sz="2400" dirty="0">
                <a:latin typeface="Calibri" charset="0"/>
              </a:rPr>
              <a:t>the fine is proportional to </a:t>
            </a:r>
            <a:r>
              <a:rPr lang="en-US" sz="2400" dirty="0" smtClean="0">
                <a:latin typeface="Calibri" charset="0"/>
              </a:rPr>
              <a:t>profit, </a:t>
            </a:r>
            <a:r>
              <a:rPr lang="en-US" sz="2400" dirty="0">
                <a:latin typeface="Calibri" charset="0"/>
              </a:rPr>
              <a:t>the </a:t>
            </a:r>
            <a:r>
              <a:rPr lang="en-US" sz="2400" b="1" dirty="0">
                <a:latin typeface="Calibri" charset="0"/>
              </a:rPr>
              <a:t>toughness of the penalty regime</a:t>
            </a:r>
            <a:r>
              <a:rPr lang="en-US" sz="2400" dirty="0">
                <a:latin typeface="Calibri" charset="0"/>
              </a:rPr>
              <a:t> does not affect </a:t>
            </a:r>
            <a:r>
              <a:rPr lang="en-US" sz="2400" dirty="0" smtClean="0">
                <a:latin typeface="Calibri" charset="0"/>
              </a:rPr>
              <a:t>the overcharge of formed cartels, </a:t>
            </a:r>
            <a:r>
              <a:rPr lang="en-US" sz="2400" dirty="0">
                <a:latin typeface="Calibri" charset="0"/>
              </a:rPr>
              <a:t>while if it is proportional to revenue, a tougher penalty regime will result in a higher cartel price/overcharge</a:t>
            </a:r>
            <a:r>
              <a:rPr lang="en-US" sz="2400" dirty="0" smtClean="0">
                <a:latin typeface="Calibri" charset="0"/>
              </a:rPr>
              <a:t>.</a:t>
            </a:r>
          </a:p>
          <a:p>
            <a:r>
              <a:rPr lang="en-US" sz="2400" dirty="0">
                <a:latin typeface="Calibri" charset="0"/>
              </a:rPr>
              <a:t>I</a:t>
            </a:r>
            <a:r>
              <a:rPr lang="en-US" sz="2400" dirty="0" smtClean="0">
                <a:latin typeface="Calibri" charset="0"/>
              </a:rPr>
              <a:t>f </a:t>
            </a:r>
            <a:r>
              <a:rPr lang="en-US" sz="2400" dirty="0">
                <a:latin typeface="Calibri" charset="0"/>
              </a:rPr>
              <a:t>firms anticipate that the </a:t>
            </a:r>
            <a:r>
              <a:rPr lang="en-US" sz="2400" b="1" dirty="0">
                <a:latin typeface="Calibri" charset="0"/>
              </a:rPr>
              <a:t>probability of effective enforcement</a:t>
            </a:r>
            <a:r>
              <a:rPr lang="en-US" sz="2400" dirty="0">
                <a:latin typeface="Calibri" charset="0"/>
              </a:rPr>
              <a:t> is greater the higher is the price they charge, this will cause them to charge a lower price than they would have done if the probability of effective enforcement is unaffected by the price overcharge. </a:t>
            </a:r>
            <a:r>
              <a:rPr lang="en-US" sz="2400" dirty="0"/>
              <a:t> </a:t>
            </a:r>
            <a:r>
              <a:rPr lang="en-US" sz="2400" dirty="0" smtClean="0"/>
              <a:t>This suggests that a pro-active anti-cartel enforcement policy that aims to provide regular screens of markets with higher probability of cartel formation could have substantial welfare benefits.</a:t>
            </a:r>
            <a:endParaRPr lang="en-US" sz="2400" dirty="0" smtClean="0">
              <a:latin typeface="Calibri" charset="0"/>
            </a:endParaRPr>
          </a:p>
        </p:txBody>
      </p:sp>
      <p:sp>
        <p:nvSpPr>
          <p:cNvPr id="23555" name="Slide Number Placeholder 3"/>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ea typeface="ＭＳ Ｐゴシック" charset="0"/>
                <a:cs typeface="ＭＳ Ｐゴシック" charset="0"/>
              </a:defRPr>
            </a:lvl1pPr>
            <a:lvl2pPr marL="742950" indent="-285750" eaLnBrk="0" hangingPunct="0">
              <a:defRPr sz="2400">
                <a:solidFill>
                  <a:schemeClr val="tx1"/>
                </a:solidFill>
                <a:latin typeface="Arial" charset="0"/>
                <a:ea typeface="ＭＳ Ｐゴシック" charset="0"/>
              </a:defRPr>
            </a:lvl2pPr>
            <a:lvl3pPr marL="1143000" indent="-228600" eaLnBrk="0" hangingPunct="0">
              <a:defRPr sz="2400">
                <a:solidFill>
                  <a:schemeClr val="tx1"/>
                </a:solidFill>
                <a:latin typeface="Arial" charset="0"/>
                <a:ea typeface="ＭＳ Ｐゴシック" charset="0"/>
              </a:defRPr>
            </a:lvl3pPr>
            <a:lvl4pPr marL="1600200" indent="-228600" eaLnBrk="0" hangingPunct="0">
              <a:defRPr sz="2400">
                <a:solidFill>
                  <a:schemeClr val="tx1"/>
                </a:solidFill>
                <a:latin typeface="Arial" charset="0"/>
                <a:ea typeface="ＭＳ Ｐゴシック" charset="0"/>
              </a:defRPr>
            </a:lvl4pPr>
            <a:lvl5pPr marL="2057400" indent="-228600" eaLnBrk="0" hangingPunct="0">
              <a:defRPr sz="2400">
                <a:solidFill>
                  <a:schemeClr val="tx1"/>
                </a:solidFill>
                <a:latin typeface="Arial" charset="0"/>
                <a:ea typeface="ＭＳ Ｐゴシック" charset="0"/>
              </a:defRPr>
            </a:lvl5pPr>
            <a:lvl6pPr marL="2514600" indent="-228600" eaLnBrk="0" fontAlgn="base" hangingPunct="0">
              <a:spcBef>
                <a:spcPct val="0"/>
              </a:spcBef>
              <a:spcAft>
                <a:spcPct val="0"/>
              </a:spcAft>
              <a:defRPr sz="2400">
                <a:solidFill>
                  <a:schemeClr val="tx1"/>
                </a:solidFill>
                <a:latin typeface="Arial" charset="0"/>
                <a:ea typeface="ＭＳ Ｐゴシック" charset="0"/>
              </a:defRPr>
            </a:lvl6pPr>
            <a:lvl7pPr marL="2971800" indent="-228600" eaLnBrk="0" fontAlgn="base" hangingPunct="0">
              <a:spcBef>
                <a:spcPct val="0"/>
              </a:spcBef>
              <a:spcAft>
                <a:spcPct val="0"/>
              </a:spcAft>
              <a:defRPr sz="2400">
                <a:solidFill>
                  <a:schemeClr val="tx1"/>
                </a:solidFill>
                <a:latin typeface="Arial" charset="0"/>
                <a:ea typeface="ＭＳ Ｐゴシック" charset="0"/>
              </a:defRPr>
            </a:lvl7pPr>
            <a:lvl8pPr marL="3429000" indent="-228600" eaLnBrk="0" fontAlgn="base" hangingPunct="0">
              <a:spcBef>
                <a:spcPct val="0"/>
              </a:spcBef>
              <a:spcAft>
                <a:spcPct val="0"/>
              </a:spcAft>
              <a:defRPr sz="2400">
                <a:solidFill>
                  <a:schemeClr val="tx1"/>
                </a:solidFill>
                <a:latin typeface="Arial" charset="0"/>
                <a:ea typeface="ＭＳ Ｐゴシック" charset="0"/>
              </a:defRPr>
            </a:lvl8pPr>
            <a:lvl9pPr marL="3886200" indent="-228600" eaLnBrk="0" fontAlgn="base" hangingPunct="0">
              <a:spcBef>
                <a:spcPct val="0"/>
              </a:spcBef>
              <a:spcAft>
                <a:spcPct val="0"/>
              </a:spcAft>
              <a:defRPr sz="2400">
                <a:solidFill>
                  <a:schemeClr val="tx1"/>
                </a:solidFill>
                <a:latin typeface="Arial" charset="0"/>
                <a:ea typeface="ＭＳ Ｐゴシック" charset="0"/>
              </a:defRPr>
            </a:lvl9pPr>
          </a:lstStyle>
          <a:p>
            <a:pPr eaLnBrk="1" hangingPunct="1"/>
            <a:fld id="{99D5AC11-97D7-7141-8EE7-3BE627C699D4}" type="slidenum">
              <a:rPr lang="en-US" sz="1400">
                <a:solidFill>
                  <a:schemeClr val="tx2"/>
                </a:solidFill>
                <a:latin typeface="Gill Sans MT" charset="0"/>
              </a:rPr>
              <a:pPr eaLnBrk="1" hangingPunct="1"/>
              <a:t>11</a:t>
            </a:fld>
            <a:endParaRPr lang="en-US" sz="1400">
              <a:solidFill>
                <a:schemeClr val="tx2"/>
              </a:solidFill>
              <a:latin typeface="Gill Sans MT" charset="0"/>
            </a:endParaRPr>
          </a:p>
        </p:txBody>
      </p:sp>
    </p:spTree>
    <p:extLst>
      <p:ext uri="{BB962C8B-B14F-4D97-AF65-F5344CB8AC3E}">
        <p14:creationId xmlns:p14="http://schemas.microsoft.com/office/powerpoint/2010/main" val="3296323866"/>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p:cNvSpPr>
            <a:spLocks noGrp="1"/>
          </p:cNvSpPr>
          <p:nvPr>
            <p:ph type="title"/>
          </p:nvPr>
        </p:nvSpPr>
        <p:spPr>
          <a:xfrm>
            <a:off x="457200" y="274639"/>
            <a:ext cx="7620000" cy="593412"/>
          </a:xfrm>
        </p:spPr>
        <p:txBody>
          <a:bodyPr/>
          <a:lstStyle/>
          <a:p>
            <a:r>
              <a:rPr lang="en-US" sz="2800" b="1" dirty="0" smtClean="0">
                <a:latin typeface="Bookman Old Style" charset="0"/>
              </a:rPr>
              <a:t>Results from recent economic literature (cont.) </a:t>
            </a:r>
            <a:endParaRPr lang="en-US" sz="2800" b="1" dirty="0">
              <a:latin typeface="Bookman Old Style" charset="0"/>
            </a:endParaRPr>
          </a:p>
        </p:txBody>
      </p:sp>
      <p:sp>
        <p:nvSpPr>
          <p:cNvPr id="3" name="Content Placeholder 2"/>
          <p:cNvSpPr>
            <a:spLocks noGrp="1"/>
          </p:cNvSpPr>
          <p:nvPr>
            <p:ph idx="1"/>
          </p:nvPr>
        </p:nvSpPr>
        <p:spPr>
          <a:xfrm>
            <a:off x="827088" y="868052"/>
            <a:ext cx="7632700" cy="5288274"/>
          </a:xfrm>
        </p:spPr>
        <p:txBody>
          <a:bodyPr>
            <a:noAutofit/>
          </a:bodyPr>
          <a:lstStyle/>
          <a:p>
            <a:r>
              <a:rPr lang="en-US" sz="2400" u="sng" dirty="0" smtClean="0">
                <a:latin typeface="Calibri" charset="0"/>
              </a:rPr>
              <a:t>Results taking into account </a:t>
            </a:r>
            <a:r>
              <a:rPr lang="en-US" sz="2400" b="1" u="sng" dirty="0" smtClean="0">
                <a:latin typeface="Calibri" charset="0"/>
              </a:rPr>
              <a:t>deterrence effects:</a:t>
            </a:r>
          </a:p>
          <a:p>
            <a:pPr indent="-342900">
              <a:buFont typeface="Arial"/>
              <a:buChar char="•"/>
              <a:defRPr/>
            </a:pPr>
            <a:r>
              <a:rPr lang="en-US" sz="2400" dirty="0" smtClean="0"/>
              <a:t>Independently of how one deals with </a:t>
            </a:r>
            <a:r>
              <a:rPr lang="en-US" sz="2400" b="1" dirty="0" smtClean="0"/>
              <a:t>“toughness equivalence”</a:t>
            </a:r>
            <a:r>
              <a:rPr lang="en-US" sz="2400" dirty="0" smtClean="0"/>
              <a:t>, the prediction, when account is taken of deterrence effects, is that </a:t>
            </a:r>
            <a:r>
              <a:rPr lang="en-US" sz="2400" b="1" dirty="0" smtClean="0"/>
              <a:t>the overcharge-based penalty </a:t>
            </a:r>
            <a:r>
              <a:rPr lang="en-US" sz="2400" b="1" dirty="0"/>
              <a:t>regime outperforms </a:t>
            </a:r>
            <a:r>
              <a:rPr lang="en-US" sz="2400" b="1" dirty="0" smtClean="0"/>
              <a:t>all the </a:t>
            </a:r>
            <a:r>
              <a:rPr lang="en-US" sz="2400" b="1" dirty="0"/>
              <a:t>other regimes </a:t>
            </a:r>
            <a:r>
              <a:rPr lang="en-US" sz="2400" dirty="0"/>
              <a:t>in terms of average prices, Consumer Surplus and Total Welfare.</a:t>
            </a:r>
          </a:p>
          <a:p>
            <a:pPr indent="-342900">
              <a:buFont typeface="Arial"/>
              <a:buChar char="•"/>
              <a:defRPr/>
            </a:pPr>
            <a:r>
              <a:rPr lang="en-US" sz="2400" dirty="0" smtClean="0"/>
              <a:t>Thus, the </a:t>
            </a:r>
            <a:r>
              <a:rPr lang="en-US" sz="2400" dirty="0"/>
              <a:t>conclusion </a:t>
            </a:r>
            <a:r>
              <a:rPr lang="en-US" sz="2400" dirty="0" smtClean="0"/>
              <a:t>is that </a:t>
            </a:r>
            <a:r>
              <a:rPr lang="en-US" sz="2400" dirty="0"/>
              <a:t>the current emphasis on revenue (and in some cases profits) based regimes is unjustified, </a:t>
            </a:r>
            <a:r>
              <a:rPr lang="en-US" sz="2400" b="1" dirty="0"/>
              <a:t>on welfare economics grounds</a:t>
            </a:r>
            <a:r>
              <a:rPr lang="en-US" sz="2400" dirty="0"/>
              <a:t>, after accounting for both </a:t>
            </a:r>
            <a:r>
              <a:rPr lang="en-US" sz="2400" dirty="0" smtClean="0"/>
              <a:t>“pure </a:t>
            </a:r>
            <a:r>
              <a:rPr lang="en-US" sz="2400" dirty="0"/>
              <a:t>price </a:t>
            </a:r>
            <a:r>
              <a:rPr lang="en-US" sz="2400" dirty="0" smtClean="0"/>
              <a:t>effects” and “deterrence effects” </a:t>
            </a:r>
            <a:r>
              <a:rPr lang="en-US" sz="2400" dirty="0"/>
              <a:t>o</a:t>
            </a:r>
            <a:r>
              <a:rPr lang="en-US" sz="2400" dirty="0" smtClean="0"/>
              <a:t>f alternative penalty regimes on cartels. </a:t>
            </a:r>
          </a:p>
          <a:p>
            <a:pPr indent="-342900">
              <a:buFont typeface="Arial"/>
              <a:buChar char="•"/>
              <a:defRPr/>
            </a:pPr>
            <a:r>
              <a:rPr lang="en-US" sz="2400" dirty="0" smtClean="0"/>
              <a:t>Penalties based on overcharge are in some sense optimal since they target what is the ultimate source of harm.</a:t>
            </a:r>
          </a:p>
          <a:p>
            <a:pPr indent="-342900">
              <a:buFont typeface="Arial"/>
              <a:buChar char="•"/>
              <a:defRPr/>
            </a:pPr>
            <a:r>
              <a:rPr lang="en-US" sz="2400" dirty="0" smtClean="0"/>
              <a:t>What about implementation?</a:t>
            </a:r>
            <a:endParaRPr lang="en-US" sz="2400" dirty="0"/>
          </a:p>
          <a:p>
            <a:pPr marL="0" indent="0">
              <a:buFont typeface="Wingdings 3" pitchFamily="18" charset="2"/>
              <a:buNone/>
              <a:defRPr/>
            </a:pPr>
            <a:endParaRPr lang="en-US" sz="2400" dirty="0"/>
          </a:p>
          <a:p>
            <a:endParaRPr lang="en-US" sz="2400" b="1" u="sng" dirty="0" smtClean="0">
              <a:latin typeface="Calibri" charset="0"/>
            </a:endParaRPr>
          </a:p>
        </p:txBody>
      </p:sp>
      <p:sp>
        <p:nvSpPr>
          <p:cNvPr id="23555" name="Slide Number Placeholder 3"/>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ea typeface="ＭＳ Ｐゴシック" charset="0"/>
                <a:cs typeface="ＭＳ Ｐゴシック" charset="0"/>
              </a:defRPr>
            </a:lvl1pPr>
            <a:lvl2pPr marL="742950" indent="-285750" eaLnBrk="0" hangingPunct="0">
              <a:defRPr sz="2400">
                <a:solidFill>
                  <a:schemeClr val="tx1"/>
                </a:solidFill>
                <a:latin typeface="Arial" charset="0"/>
                <a:ea typeface="ＭＳ Ｐゴシック" charset="0"/>
              </a:defRPr>
            </a:lvl2pPr>
            <a:lvl3pPr marL="1143000" indent="-228600" eaLnBrk="0" hangingPunct="0">
              <a:defRPr sz="2400">
                <a:solidFill>
                  <a:schemeClr val="tx1"/>
                </a:solidFill>
                <a:latin typeface="Arial" charset="0"/>
                <a:ea typeface="ＭＳ Ｐゴシック" charset="0"/>
              </a:defRPr>
            </a:lvl3pPr>
            <a:lvl4pPr marL="1600200" indent="-228600" eaLnBrk="0" hangingPunct="0">
              <a:defRPr sz="2400">
                <a:solidFill>
                  <a:schemeClr val="tx1"/>
                </a:solidFill>
                <a:latin typeface="Arial" charset="0"/>
                <a:ea typeface="ＭＳ Ｐゴシック" charset="0"/>
              </a:defRPr>
            </a:lvl4pPr>
            <a:lvl5pPr marL="2057400" indent="-228600" eaLnBrk="0" hangingPunct="0">
              <a:defRPr sz="2400">
                <a:solidFill>
                  <a:schemeClr val="tx1"/>
                </a:solidFill>
                <a:latin typeface="Arial" charset="0"/>
                <a:ea typeface="ＭＳ Ｐゴシック" charset="0"/>
              </a:defRPr>
            </a:lvl5pPr>
            <a:lvl6pPr marL="2514600" indent="-228600" eaLnBrk="0" fontAlgn="base" hangingPunct="0">
              <a:spcBef>
                <a:spcPct val="0"/>
              </a:spcBef>
              <a:spcAft>
                <a:spcPct val="0"/>
              </a:spcAft>
              <a:defRPr sz="2400">
                <a:solidFill>
                  <a:schemeClr val="tx1"/>
                </a:solidFill>
                <a:latin typeface="Arial" charset="0"/>
                <a:ea typeface="ＭＳ Ｐゴシック" charset="0"/>
              </a:defRPr>
            </a:lvl6pPr>
            <a:lvl7pPr marL="2971800" indent="-228600" eaLnBrk="0" fontAlgn="base" hangingPunct="0">
              <a:spcBef>
                <a:spcPct val="0"/>
              </a:spcBef>
              <a:spcAft>
                <a:spcPct val="0"/>
              </a:spcAft>
              <a:defRPr sz="2400">
                <a:solidFill>
                  <a:schemeClr val="tx1"/>
                </a:solidFill>
                <a:latin typeface="Arial" charset="0"/>
                <a:ea typeface="ＭＳ Ｐゴシック" charset="0"/>
              </a:defRPr>
            </a:lvl7pPr>
            <a:lvl8pPr marL="3429000" indent="-228600" eaLnBrk="0" fontAlgn="base" hangingPunct="0">
              <a:spcBef>
                <a:spcPct val="0"/>
              </a:spcBef>
              <a:spcAft>
                <a:spcPct val="0"/>
              </a:spcAft>
              <a:defRPr sz="2400">
                <a:solidFill>
                  <a:schemeClr val="tx1"/>
                </a:solidFill>
                <a:latin typeface="Arial" charset="0"/>
                <a:ea typeface="ＭＳ Ｐゴシック" charset="0"/>
              </a:defRPr>
            </a:lvl8pPr>
            <a:lvl9pPr marL="3886200" indent="-228600" eaLnBrk="0" fontAlgn="base" hangingPunct="0">
              <a:spcBef>
                <a:spcPct val="0"/>
              </a:spcBef>
              <a:spcAft>
                <a:spcPct val="0"/>
              </a:spcAft>
              <a:defRPr sz="2400">
                <a:solidFill>
                  <a:schemeClr val="tx1"/>
                </a:solidFill>
                <a:latin typeface="Arial" charset="0"/>
                <a:ea typeface="ＭＳ Ｐゴシック" charset="0"/>
              </a:defRPr>
            </a:lvl9pPr>
          </a:lstStyle>
          <a:p>
            <a:pPr eaLnBrk="1" hangingPunct="1"/>
            <a:fld id="{99D5AC11-97D7-7141-8EE7-3BE627C699D4}" type="slidenum">
              <a:rPr lang="en-US" sz="1400">
                <a:solidFill>
                  <a:schemeClr val="tx2"/>
                </a:solidFill>
                <a:latin typeface="Gill Sans MT" charset="0"/>
              </a:rPr>
              <a:pPr eaLnBrk="1" hangingPunct="1"/>
              <a:t>12</a:t>
            </a:fld>
            <a:endParaRPr lang="en-US" sz="1400">
              <a:solidFill>
                <a:schemeClr val="tx2"/>
              </a:solidFill>
              <a:latin typeface="Gill Sans MT" charset="0"/>
            </a:endParaRPr>
          </a:p>
        </p:txBody>
      </p:sp>
    </p:spTree>
    <p:extLst>
      <p:ext uri="{BB962C8B-B14F-4D97-AF65-F5344CB8AC3E}">
        <p14:creationId xmlns:p14="http://schemas.microsoft.com/office/powerpoint/2010/main" val="35036881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9" name="Title 1"/>
          <p:cNvSpPr>
            <a:spLocks noGrp="1"/>
          </p:cNvSpPr>
          <p:nvPr>
            <p:ph type="title"/>
          </p:nvPr>
        </p:nvSpPr>
        <p:spPr>
          <a:xfrm>
            <a:off x="395288" y="188913"/>
            <a:ext cx="8229600" cy="695212"/>
          </a:xfrm>
        </p:spPr>
        <p:txBody>
          <a:bodyPr>
            <a:normAutofit/>
          </a:bodyPr>
          <a:lstStyle/>
          <a:p>
            <a:pPr eaLnBrk="1" hangingPunct="1"/>
            <a:r>
              <a:rPr lang="en-US" sz="3200" b="1" dirty="0" smtClean="0">
                <a:latin typeface="Bookman Old Style" charset="0"/>
              </a:rPr>
              <a:t>Policy Implications (1)</a:t>
            </a:r>
            <a:endParaRPr lang="en-US" sz="3200" b="1" dirty="0">
              <a:latin typeface="Bookman Old Style" charset="0"/>
            </a:endParaRPr>
          </a:p>
        </p:txBody>
      </p:sp>
      <p:sp>
        <p:nvSpPr>
          <p:cNvPr id="39938" name="Content Placeholder 3"/>
          <p:cNvSpPr>
            <a:spLocks noGrp="1"/>
          </p:cNvSpPr>
          <p:nvPr>
            <p:ph idx="1"/>
          </p:nvPr>
        </p:nvSpPr>
        <p:spPr>
          <a:xfrm>
            <a:off x="395288" y="1093099"/>
            <a:ext cx="7993136" cy="5183475"/>
          </a:xfrm>
        </p:spPr>
        <p:txBody>
          <a:bodyPr>
            <a:normAutofit lnSpcReduction="10000"/>
          </a:bodyPr>
          <a:lstStyle/>
          <a:p>
            <a:r>
              <a:rPr lang="en-US" sz="2400" dirty="0" smtClean="0"/>
              <a:t>While there is no support from welfare economics for the currently widely utilized fining structures could it be that </a:t>
            </a:r>
            <a:r>
              <a:rPr lang="en-US" sz="2400" b="1" dirty="0"/>
              <a:t>differences in the implementation </a:t>
            </a:r>
            <a:r>
              <a:rPr lang="en-US" sz="2400" dirty="0"/>
              <a:t>of the four key penalty structures justifies current </a:t>
            </a:r>
            <a:r>
              <a:rPr lang="en-US" sz="2400" dirty="0" smtClean="0"/>
              <a:t>practice? </a:t>
            </a:r>
          </a:p>
          <a:p>
            <a:r>
              <a:rPr lang="en-US" sz="2400" dirty="0" smtClean="0"/>
              <a:t>Are implementation difficulties – in terms of getting the necessary data and making the necessary estimates – important enough to outweigh the likely welfare losses from the use of revenue-based regimes?</a:t>
            </a:r>
          </a:p>
          <a:p>
            <a:r>
              <a:rPr lang="en-US" sz="2400" dirty="0" smtClean="0"/>
              <a:t>One thing that should be noted is that developments </a:t>
            </a:r>
            <a:r>
              <a:rPr lang="en-US" sz="2400" dirty="0"/>
              <a:t>in economics and econometrics make it </a:t>
            </a:r>
            <a:r>
              <a:rPr lang="en-US" sz="2400" b="1" dirty="0"/>
              <a:t>possible to estimate </a:t>
            </a:r>
            <a:r>
              <a:rPr lang="en-US" sz="2400" b="1" dirty="0" smtClean="0"/>
              <a:t>overcharges</a:t>
            </a:r>
            <a:r>
              <a:rPr lang="en-US" sz="2400" dirty="0" smtClean="0"/>
              <a:t> from a cartel </a:t>
            </a:r>
            <a:r>
              <a:rPr lang="en-US" sz="2400" dirty="0"/>
              <a:t>infringement with reasonable precision or confidence, as regularly done </a:t>
            </a:r>
            <a:r>
              <a:rPr lang="en-US" sz="2400" dirty="0" smtClean="0"/>
              <a:t>in </a:t>
            </a:r>
            <a:r>
              <a:rPr lang="en-US" sz="2400" b="1" dirty="0" smtClean="0"/>
              <a:t>the assessment of damages</a:t>
            </a:r>
            <a:r>
              <a:rPr lang="en-US" sz="2400" dirty="0" smtClean="0"/>
              <a:t> (see, e.g. extensive review by Brander and Ross, 2006).</a:t>
            </a:r>
            <a:r>
              <a:rPr lang="en-US" sz="2400" b="1" dirty="0" smtClean="0"/>
              <a:t> </a:t>
            </a:r>
          </a:p>
        </p:txBody>
      </p:sp>
      <p:sp>
        <p:nvSpPr>
          <p:cNvPr id="39937" name="Slide Number Placeholder 2"/>
          <p:cNvSpPr>
            <a:spLocks noGrp="1"/>
          </p:cNvSpPr>
          <p:nvPr>
            <p:ph type="sldNum" sz="quarter" idx="12"/>
          </p:nvPr>
        </p:nvSpPr>
        <p:spPr bwMode="auto">
          <a:xfrm>
            <a:off x="612775" y="6375400"/>
            <a:ext cx="1981200" cy="366713"/>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ea typeface="ＭＳ Ｐゴシック" charset="0"/>
                <a:cs typeface="ＭＳ Ｐゴシック" charset="0"/>
              </a:defRPr>
            </a:lvl1pPr>
            <a:lvl2pPr marL="742950" indent="-285750" eaLnBrk="0" hangingPunct="0">
              <a:defRPr sz="2400">
                <a:solidFill>
                  <a:schemeClr val="tx1"/>
                </a:solidFill>
                <a:latin typeface="Arial" charset="0"/>
                <a:ea typeface="ＭＳ Ｐゴシック" charset="0"/>
              </a:defRPr>
            </a:lvl2pPr>
            <a:lvl3pPr marL="1143000" indent="-228600" eaLnBrk="0" hangingPunct="0">
              <a:defRPr sz="2400">
                <a:solidFill>
                  <a:schemeClr val="tx1"/>
                </a:solidFill>
                <a:latin typeface="Arial" charset="0"/>
                <a:ea typeface="ＭＳ Ｐゴシック" charset="0"/>
              </a:defRPr>
            </a:lvl3pPr>
            <a:lvl4pPr marL="1600200" indent="-228600" eaLnBrk="0" hangingPunct="0">
              <a:defRPr sz="2400">
                <a:solidFill>
                  <a:schemeClr val="tx1"/>
                </a:solidFill>
                <a:latin typeface="Arial" charset="0"/>
                <a:ea typeface="ＭＳ Ｐゴシック" charset="0"/>
              </a:defRPr>
            </a:lvl4pPr>
            <a:lvl5pPr marL="2057400" indent="-228600" eaLnBrk="0" hangingPunct="0">
              <a:defRPr sz="2400">
                <a:solidFill>
                  <a:schemeClr val="tx1"/>
                </a:solidFill>
                <a:latin typeface="Arial" charset="0"/>
                <a:ea typeface="ＭＳ Ｐゴシック" charset="0"/>
              </a:defRPr>
            </a:lvl5pPr>
            <a:lvl6pPr marL="2514600" indent="-228600" eaLnBrk="0" fontAlgn="base" hangingPunct="0">
              <a:spcBef>
                <a:spcPct val="0"/>
              </a:spcBef>
              <a:spcAft>
                <a:spcPct val="0"/>
              </a:spcAft>
              <a:defRPr sz="2400">
                <a:solidFill>
                  <a:schemeClr val="tx1"/>
                </a:solidFill>
                <a:latin typeface="Arial" charset="0"/>
                <a:ea typeface="ＭＳ Ｐゴシック" charset="0"/>
              </a:defRPr>
            </a:lvl6pPr>
            <a:lvl7pPr marL="2971800" indent="-228600" eaLnBrk="0" fontAlgn="base" hangingPunct="0">
              <a:spcBef>
                <a:spcPct val="0"/>
              </a:spcBef>
              <a:spcAft>
                <a:spcPct val="0"/>
              </a:spcAft>
              <a:defRPr sz="2400">
                <a:solidFill>
                  <a:schemeClr val="tx1"/>
                </a:solidFill>
                <a:latin typeface="Arial" charset="0"/>
                <a:ea typeface="ＭＳ Ｐゴシック" charset="0"/>
              </a:defRPr>
            </a:lvl7pPr>
            <a:lvl8pPr marL="3429000" indent="-228600" eaLnBrk="0" fontAlgn="base" hangingPunct="0">
              <a:spcBef>
                <a:spcPct val="0"/>
              </a:spcBef>
              <a:spcAft>
                <a:spcPct val="0"/>
              </a:spcAft>
              <a:defRPr sz="2400">
                <a:solidFill>
                  <a:schemeClr val="tx1"/>
                </a:solidFill>
                <a:latin typeface="Arial" charset="0"/>
                <a:ea typeface="ＭＳ Ｐゴシック" charset="0"/>
              </a:defRPr>
            </a:lvl8pPr>
            <a:lvl9pPr marL="3886200" indent="-228600" eaLnBrk="0" fontAlgn="base" hangingPunct="0">
              <a:spcBef>
                <a:spcPct val="0"/>
              </a:spcBef>
              <a:spcAft>
                <a:spcPct val="0"/>
              </a:spcAft>
              <a:defRPr sz="2400">
                <a:solidFill>
                  <a:schemeClr val="tx1"/>
                </a:solidFill>
                <a:latin typeface="Arial" charset="0"/>
                <a:ea typeface="ＭＳ Ｐゴシック" charset="0"/>
              </a:defRPr>
            </a:lvl9pPr>
          </a:lstStyle>
          <a:p>
            <a:pPr eaLnBrk="1" hangingPunct="1"/>
            <a:fld id="{2DB9C274-9416-5945-B40D-3113A03EDDFD}" type="slidenum">
              <a:rPr lang="en-US" sz="1400">
                <a:solidFill>
                  <a:schemeClr val="tx2"/>
                </a:solidFill>
                <a:latin typeface="Gill Sans MT" charset="0"/>
              </a:rPr>
              <a:pPr eaLnBrk="1" hangingPunct="1"/>
              <a:t>13</a:t>
            </a:fld>
            <a:endParaRPr lang="en-US" sz="1400">
              <a:solidFill>
                <a:schemeClr val="tx2"/>
              </a:solidFill>
              <a:latin typeface="Gill Sans MT" charset="0"/>
            </a:endParaRPr>
          </a:p>
        </p:txBody>
      </p:sp>
      <p:sp>
        <p:nvSpPr>
          <p:cNvPr id="39940" name="Rectangle 2"/>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endParaRPr lang="en-US">
              <a:latin typeface="Gill Sans MT" charset="0"/>
            </a:endParaRPr>
          </a:p>
        </p:txBody>
      </p:sp>
    </p:spTree>
    <p:extLst>
      <p:ext uri="{BB962C8B-B14F-4D97-AF65-F5344CB8AC3E}">
        <p14:creationId xmlns:p14="http://schemas.microsoft.com/office/powerpoint/2010/main" val="423334070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9" name="Title 1"/>
          <p:cNvSpPr>
            <a:spLocks noGrp="1"/>
          </p:cNvSpPr>
          <p:nvPr>
            <p:ph type="title"/>
          </p:nvPr>
        </p:nvSpPr>
        <p:spPr>
          <a:xfrm>
            <a:off x="395288" y="188913"/>
            <a:ext cx="8229600" cy="695212"/>
          </a:xfrm>
        </p:spPr>
        <p:txBody>
          <a:bodyPr>
            <a:normAutofit/>
          </a:bodyPr>
          <a:lstStyle/>
          <a:p>
            <a:pPr eaLnBrk="1" hangingPunct="1"/>
            <a:r>
              <a:rPr lang="en-US" sz="3200" b="1" dirty="0" smtClean="0">
                <a:latin typeface="Bookman Old Style" charset="0"/>
              </a:rPr>
              <a:t>Policy Implications (2)</a:t>
            </a:r>
            <a:endParaRPr lang="en-US" sz="3200" b="1" dirty="0">
              <a:latin typeface="Bookman Old Style" charset="0"/>
            </a:endParaRPr>
          </a:p>
        </p:txBody>
      </p:sp>
      <p:sp>
        <p:nvSpPr>
          <p:cNvPr id="39938" name="Content Placeholder 3"/>
          <p:cNvSpPr>
            <a:spLocks noGrp="1"/>
          </p:cNvSpPr>
          <p:nvPr>
            <p:ph idx="1"/>
          </p:nvPr>
        </p:nvSpPr>
        <p:spPr>
          <a:xfrm>
            <a:off x="356487" y="1044875"/>
            <a:ext cx="7993136" cy="5103099"/>
          </a:xfrm>
        </p:spPr>
        <p:txBody>
          <a:bodyPr>
            <a:normAutofit/>
          </a:bodyPr>
          <a:lstStyle/>
          <a:p>
            <a:r>
              <a:rPr lang="en-US" sz="2400" dirty="0" smtClean="0"/>
              <a:t>Even though the </a:t>
            </a:r>
            <a:r>
              <a:rPr lang="en-US" sz="2400" b="1" dirty="0" smtClean="0"/>
              <a:t>assessment of an overcharge base </a:t>
            </a:r>
            <a:r>
              <a:rPr lang="en-US" sz="2400" dirty="0" smtClean="0"/>
              <a:t>for calculating penalties is </a:t>
            </a:r>
            <a:r>
              <a:rPr lang="en-US" sz="2400" b="1" dirty="0" smtClean="0"/>
              <a:t>not </a:t>
            </a:r>
            <a:r>
              <a:rPr lang="en-US" sz="2400" dirty="0" smtClean="0"/>
              <a:t>exactly the same as the assessment of damages, there are, nevertheless, many common aspects in the assessment methodologies. </a:t>
            </a:r>
          </a:p>
          <a:p>
            <a:r>
              <a:rPr lang="en-US" sz="2400" dirty="0" smtClean="0"/>
              <a:t>And, the assessment of damages may entail obtaining estimates of </a:t>
            </a:r>
            <a:r>
              <a:rPr lang="en-US" sz="2400" b="1" dirty="0" smtClean="0"/>
              <a:t>pass-through</a:t>
            </a:r>
            <a:r>
              <a:rPr lang="en-US" sz="2400" dirty="0" smtClean="0"/>
              <a:t>,</a:t>
            </a:r>
            <a:r>
              <a:rPr lang="en-US" sz="2400" b="1" dirty="0" smtClean="0"/>
              <a:t> </a:t>
            </a:r>
            <a:r>
              <a:rPr lang="en-US" sz="2400" dirty="0" smtClean="0"/>
              <a:t>when the cartel operates in an intermediate market, which is not the case when assessing an overcharge base.</a:t>
            </a:r>
          </a:p>
          <a:p>
            <a:r>
              <a:rPr lang="en-US" sz="2400" dirty="0" smtClean="0"/>
              <a:t>Thus, even after taking into account additional costs in implementation and institutional inertia, it </a:t>
            </a:r>
            <a:r>
              <a:rPr lang="en-US" sz="2400" dirty="0"/>
              <a:t>is </a:t>
            </a:r>
            <a:r>
              <a:rPr lang="en-US" sz="2400" dirty="0" smtClean="0"/>
              <a:t>difficult to avoid the conclusion that it is probably time </a:t>
            </a:r>
            <a:r>
              <a:rPr lang="en-US" sz="2400" dirty="0"/>
              <a:t>to </a:t>
            </a:r>
            <a:r>
              <a:rPr lang="en-US" sz="2400" dirty="0" smtClean="0"/>
              <a:t>re-consider the policies currently utilized - that </a:t>
            </a:r>
            <a:r>
              <a:rPr lang="en-US" sz="2400" dirty="0"/>
              <a:t>make revenue so central for calculating </a:t>
            </a:r>
            <a:r>
              <a:rPr lang="en-US" sz="2400" dirty="0" smtClean="0"/>
              <a:t>fines.</a:t>
            </a:r>
          </a:p>
          <a:p>
            <a:pPr marL="114300" indent="0">
              <a:buNone/>
            </a:pPr>
            <a:endParaRPr lang="el-GR" sz="2400" dirty="0"/>
          </a:p>
        </p:txBody>
      </p:sp>
      <p:sp>
        <p:nvSpPr>
          <p:cNvPr id="39937" name="Slide Number Placeholder 2"/>
          <p:cNvSpPr>
            <a:spLocks noGrp="1"/>
          </p:cNvSpPr>
          <p:nvPr>
            <p:ph type="sldNum" sz="quarter" idx="12"/>
          </p:nvPr>
        </p:nvSpPr>
        <p:spPr bwMode="auto">
          <a:xfrm>
            <a:off x="612775" y="6375400"/>
            <a:ext cx="1981200" cy="366713"/>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ea typeface="ＭＳ Ｐゴシック" charset="0"/>
                <a:cs typeface="ＭＳ Ｐゴシック" charset="0"/>
              </a:defRPr>
            </a:lvl1pPr>
            <a:lvl2pPr marL="742950" indent="-285750" eaLnBrk="0" hangingPunct="0">
              <a:defRPr sz="2400">
                <a:solidFill>
                  <a:schemeClr val="tx1"/>
                </a:solidFill>
                <a:latin typeface="Arial" charset="0"/>
                <a:ea typeface="ＭＳ Ｐゴシック" charset="0"/>
              </a:defRPr>
            </a:lvl2pPr>
            <a:lvl3pPr marL="1143000" indent="-228600" eaLnBrk="0" hangingPunct="0">
              <a:defRPr sz="2400">
                <a:solidFill>
                  <a:schemeClr val="tx1"/>
                </a:solidFill>
                <a:latin typeface="Arial" charset="0"/>
                <a:ea typeface="ＭＳ Ｐゴシック" charset="0"/>
              </a:defRPr>
            </a:lvl3pPr>
            <a:lvl4pPr marL="1600200" indent="-228600" eaLnBrk="0" hangingPunct="0">
              <a:defRPr sz="2400">
                <a:solidFill>
                  <a:schemeClr val="tx1"/>
                </a:solidFill>
                <a:latin typeface="Arial" charset="0"/>
                <a:ea typeface="ＭＳ Ｐゴシック" charset="0"/>
              </a:defRPr>
            </a:lvl4pPr>
            <a:lvl5pPr marL="2057400" indent="-228600" eaLnBrk="0" hangingPunct="0">
              <a:defRPr sz="2400">
                <a:solidFill>
                  <a:schemeClr val="tx1"/>
                </a:solidFill>
                <a:latin typeface="Arial" charset="0"/>
                <a:ea typeface="ＭＳ Ｐゴシック" charset="0"/>
              </a:defRPr>
            </a:lvl5pPr>
            <a:lvl6pPr marL="2514600" indent="-228600" eaLnBrk="0" fontAlgn="base" hangingPunct="0">
              <a:spcBef>
                <a:spcPct val="0"/>
              </a:spcBef>
              <a:spcAft>
                <a:spcPct val="0"/>
              </a:spcAft>
              <a:defRPr sz="2400">
                <a:solidFill>
                  <a:schemeClr val="tx1"/>
                </a:solidFill>
                <a:latin typeface="Arial" charset="0"/>
                <a:ea typeface="ＭＳ Ｐゴシック" charset="0"/>
              </a:defRPr>
            </a:lvl6pPr>
            <a:lvl7pPr marL="2971800" indent="-228600" eaLnBrk="0" fontAlgn="base" hangingPunct="0">
              <a:spcBef>
                <a:spcPct val="0"/>
              </a:spcBef>
              <a:spcAft>
                <a:spcPct val="0"/>
              </a:spcAft>
              <a:defRPr sz="2400">
                <a:solidFill>
                  <a:schemeClr val="tx1"/>
                </a:solidFill>
                <a:latin typeface="Arial" charset="0"/>
                <a:ea typeface="ＭＳ Ｐゴシック" charset="0"/>
              </a:defRPr>
            </a:lvl7pPr>
            <a:lvl8pPr marL="3429000" indent="-228600" eaLnBrk="0" fontAlgn="base" hangingPunct="0">
              <a:spcBef>
                <a:spcPct val="0"/>
              </a:spcBef>
              <a:spcAft>
                <a:spcPct val="0"/>
              </a:spcAft>
              <a:defRPr sz="2400">
                <a:solidFill>
                  <a:schemeClr val="tx1"/>
                </a:solidFill>
                <a:latin typeface="Arial" charset="0"/>
                <a:ea typeface="ＭＳ Ｐゴシック" charset="0"/>
              </a:defRPr>
            </a:lvl8pPr>
            <a:lvl9pPr marL="3886200" indent="-228600" eaLnBrk="0" fontAlgn="base" hangingPunct="0">
              <a:spcBef>
                <a:spcPct val="0"/>
              </a:spcBef>
              <a:spcAft>
                <a:spcPct val="0"/>
              </a:spcAft>
              <a:defRPr sz="2400">
                <a:solidFill>
                  <a:schemeClr val="tx1"/>
                </a:solidFill>
                <a:latin typeface="Arial" charset="0"/>
                <a:ea typeface="ＭＳ Ｐゴシック" charset="0"/>
              </a:defRPr>
            </a:lvl9pPr>
          </a:lstStyle>
          <a:p>
            <a:pPr eaLnBrk="1" hangingPunct="1"/>
            <a:fld id="{2DB9C274-9416-5945-B40D-3113A03EDDFD}" type="slidenum">
              <a:rPr lang="en-US" sz="1400">
                <a:solidFill>
                  <a:schemeClr val="tx2"/>
                </a:solidFill>
                <a:latin typeface="Gill Sans MT" charset="0"/>
              </a:rPr>
              <a:pPr eaLnBrk="1" hangingPunct="1"/>
              <a:t>14</a:t>
            </a:fld>
            <a:endParaRPr lang="en-US" sz="1400">
              <a:solidFill>
                <a:schemeClr val="tx2"/>
              </a:solidFill>
              <a:latin typeface="Gill Sans MT" charset="0"/>
            </a:endParaRPr>
          </a:p>
        </p:txBody>
      </p:sp>
      <p:sp>
        <p:nvSpPr>
          <p:cNvPr id="39940" name="Rectangle 2"/>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endParaRPr lang="en-US">
              <a:latin typeface="Gill Sans MT" charset="0"/>
            </a:endParaRPr>
          </a:p>
        </p:txBody>
      </p:sp>
    </p:spTree>
    <p:extLst>
      <p:ext uri="{BB962C8B-B14F-4D97-AF65-F5344CB8AC3E}">
        <p14:creationId xmlns:p14="http://schemas.microsoft.com/office/powerpoint/2010/main" val="135878426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dirty="0" smtClean="0"/>
          </a:p>
          <a:p>
            <a:endParaRPr lang="en-US" dirty="0"/>
          </a:p>
          <a:p>
            <a:endParaRPr lang="en-US" dirty="0" smtClean="0"/>
          </a:p>
          <a:p>
            <a:pPr algn="ctr"/>
            <a:r>
              <a:rPr lang="en-US" sz="2800" b="1" dirty="0" smtClean="0">
                <a:latin typeface="Bookman Old Style"/>
                <a:cs typeface="Bookman Old Style"/>
              </a:rPr>
              <a:t>Thank you!!!</a:t>
            </a:r>
          </a:p>
          <a:p>
            <a:pPr algn="ctr"/>
            <a:r>
              <a:rPr lang="en-US" sz="2800" b="1" dirty="0" smtClean="0">
                <a:latin typeface="Bookman Old Style"/>
                <a:cs typeface="Bookman Old Style"/>
                <a:hlinkClick r:id="rId2"/>
              </a:rPr>
              <a:t>ysk@hol.gr</a:t>
            </a:r>
            <a:endParaRPr lang="en-US" sz="2800" b="1" dirty="0" smtClean="0">
              <a:latin typeface="Bookman Old Style"/>
              <a:cs typeface="Bookman Old Style"/>
            </a:endParaRPr>
          </a:p>
          <a:p>
            <a:pPr algn="ctr"/>
            <a:r>
              <a:rPr lang="en-US" sz="2800" b="1" dirty="0" err="1" smtClean="0">
                <a:latin typeface="Bookman Old Style"/>
                <a:cs typeface="Bookman Old Style"/>
              </a:rPr>
              <a:t>www.cresse.info</a:t>
            </a:r>
            <a:endParaRPr lang="en-US" sz="2800" b="1" dirty="0">
              <a:latin typeface="Bookman Old Style"/>
              <a:cs typeface="Bookman Old Style"/>
            </a:endParaRPr>
          </a:p>
        </p:txBody>
      </p:sp>
    </p:spTree>
    <p:extLst>
      <p:ext uri="{BB962C8B-B14F-4D97-AF65-F5344CB8AC3E}">
        <p14:creationId xmlns:p14="http://schemas.microsoft.com/office/powerpoint/2010/main" val="426102123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620000" cy="673787"/>
          </a:xfrm>
        </p:spPr>
        <p:txBody>
          <a:bodyPr/>
          <a:lstStyle/>
          <a:p>
            <a:r>
              <a:rPr lang="en-US" sz="2800" b="1" dirty="0">
                <a:latin typeface="Bookman Old Style" charset="0"/>
              </a:rPr>
              <a:t>Cartel activity and </a:t>
            </a:r>
            <a:r>
              <a:rPr lang="en-US" sz="2800" b="1" dirty="0" smtClean="0">
                <a:latin typeface="Bookman Old Style" charset="0"/>
              </a:rPr>
              <a:t>penalties</a:t>
            </a:r>
            <a:endParaRPr lang="en-US" sz="2800" dirty="0"/>
          </a:p>
        </p:txBody>
      </p:sp>
      <p:sp>
        <p:nvSpPr>
          <p:cNvPr id="3" name="Content Placeholder 2"/>
          <p:cNvSpPr>
            <a:spLocks noGrp="1"/>
          </p:cNvSpPr>
          <p:nvPr>
            <p:ph idx="1"/>
          </p:nvPr>
        </p:nvSpPr>
        <p:spPr>
          <a:xfrm>
            <a:off x="457200" y="948425"/>
            <a:ext cx="7620000" cy="5452375"/>
          </a:xfrm>
        </p:spPr>
        <p:txBody>
          <a:bodyPr>
            <a:normAutofit fontScale="92500"/>
          </a:bodyPr>
          <a:lstStyle/>
          <a:p>
            <a:pPr indent="-342900">
              <a:buFont typeface="Arial"/>
              <a:buChar char="•"/>
            </a:pPr>
            <a:r>
              <a:rPr lang="en-US" sz="2800" dirty="0" smtClean="0"/>
              <a:t>Cartels </a:t>
            </a:r>
            <a:r>
              <a:rPr lang="en-US" sz="2800" dirty="0"/>
              <a:t>are still very active in </a:t>
            </a:r>
            <a:r>
              <a:rPr lang="en-US" sz="2800" dirty="0" smtClean="0"/>
              <a:t>US, EU and </a:t>
            </a:r>
            <a:r>
              <a:rPr lang="en-US" sz="2800" dirty="0"/>
              <a:t>other </a:t>
            </a:r>
            <a:r>
              <a:rPr lang="en-US" sz="2800" dirty="0" smtClean="0"/>
              <a:t>countries </a:t>
            </a:r>
            <a:r>
              <a:rPr lang="en-US" sz="2800" dirty="0"/>
              <a:t>and pervasive in a wide variety of markets -  despite increased enforcement in the form of </a:t>
            </a:r>
            <a:r>
              <a:rPr lang="en-US" sz="2800" b="1" dirty="0"/>
              <a:t>much higher fines and other sanctions</a:t>
            </a:r>
            <a:r>
              <a:rPr lang="en-US" sz="2800" dirty="0"/>
              <a:t> and implementation of leniency policies. </a:t>
            </a:r>
          </a:p>
          <a:p>
            <a:pPr indent="-342900">
              <a:buFont typeface="Arial"/>
              <a:buChar char="•"/>
            </a:pPr>
            <a:r>
              <a:rPr lang="en-US" sz="2800" dirty="0" err="1"/>
              <a:t>Levenstein</a:t>
            </a:r>
            <a:r>
              <a:rPr lang="en-US" sz="2800" dirty="0"/>
              <a:t> and </a:t>
            </a:r>
            <a:r>
              <a:rPr lang="en-US" sz="2800" dirty="0" err="1"/>
              <a:t>Suslow</a:t>
            </a:r>
            <a:r>
              <a:rPr lang="en-US" sz="2800" dirty="0"/>
              <a:t>, L&amp;S, 2012</a:t>
            </a:r>
            <a:r>
              <a:rPr lang="en-US" sz="2800" dirty="0" smtClean="0"/>
              <a:t>): “there </a:t>
            </a:r>
            <a:r>
              <a:rPr lang="en-US" sz="2800" dirty="0"/>
              <a:t>are </a:t>
            </a:r>
            <a:r>
              <a:rPr lang="en-US" sz="2800" i="1" dirty="0"/>
              <a:t>limitations to the effectiveness of these policies as currently </a:t>
            </a:r>
            <a:r>
              <a:rPr lang="en-US" sz="2800" i="1" dirty="0" smtClean="0"/>
              <a:t>designed”.</a:t>
            </a:r>
          </a:p>
          <a:p>
            <a:pPr indent="-342900">
              <a:buFont typeface="Arial"/>
              <a:buChar char="•"/>
            </a:pPr>
            <a:r>
              <a:rPr lang="en-US" sz="2800" dirty="0"/>
              <a:t>Recent economic literature examines the effectiveness of various enforcement tools. Here we concentrate on the literature on alternative </a:t>
            </a:r>
            <a:r>
              <a:rPr lang="en-US" sz="2800" b="1" dirty="0"/>
              <a:t>designs</a:t>
            </a:r>
            <a:r>
              <a:rPr lang="en-US" sz="2800" dirty="0"/>
              <a:t> of one of the most important tools in the fight of cartels </a:t>
            </a:r>
            <a:r>
              <a:rPr lang="en-US" sz="2800" dirty="0" smtClean="0"/>
              <a:t>– </a:t>
            </a:r>
            <a:r>
              <a:rPr lang="en-US" sz="2800" b="1" dirty="0" smtClean="0"/>
              <a:t>monetary </a:t>
            </a:r>
            <a:r>
              <a:rPr lang="en-US" sz="2800" b="1" dirty="0"/>
              <a:t>penalty structures</a:t>
            </a:r>
            <a:r>
              <a:rPr lang="en-US" sz="2800" dirty="0"/>
              <a:t>.</a:t>
            </a:r>
          </a:p>
          <a:p>
            <a:pPr indent="-342900">
              <a:buFont typeface="Arial"/>
              <a:buChar char="•"/>
            </a:pPr>
            <a:endParaRPr lang="en-US" sz="2800" dirty="0" smtClean="0"/>
          </a:p>
          <a:p>
            <a:pPr indent="-342900">
              <a:buFont typeface="Arial"/>
              <a:buChar char="•"/>
            </a:pPr>
            <a:endParaRPr lang="en-US" sz="2800" dirty="0"/>
          </a:p>
          <a:p>
            <a:endParaRPr lang="en-US" dirty="0"/>
          </a:p>
        </p:txBody>
      </p:sp>
    </p:spTree>
    <p:extLst>
      <p:ext uri="{BB962C8B-B14F-4D97-AF65-F5344CB8AC3E}">
        <p14:creationId xmlns:p14="http://schemas.microsoft.com/office/powerpoint/2010/main" val="196971420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Title 1"/>
          <p:cNvSpPr>
            <a:spLocks noGrp="1"/>
          </p:cNvSpPr>
          <p:nvPr>
            <p:ph type="title"/>
          </p:nvPr>
        </p:nvSpPr>
        <p:spPr>
          <a:xfrm>
            <a:off x="457200" y="274639"/>
            <a:ext cx="7620000" cy="866688"/>
          </a:xfrm>
        </p:spPr>
        <p:txBody>
          <a:bodyPr/>
          <a:lstStyle/>
          <a:p>
            <a:pPr eaLnBrk="1" hangingPunct="1"/>
            <a:r>
              <a:rPr lang="en-US" sz="2800" b="1" dirty="0" smtClean="0">
                <a:latin typeface="Bookman Old Style" charset="0"/>
              </a:rPr>
              <a:t>Some preliminary broader points from recent economic literature</a:t>
            </a:r>
            <a:endParaRPr lang="en-US" sz="2800" b="1" dirty="0">
              <a:latin typeface="Bookman Old Style" charset="0"/>
            </a:endParaRPr>
          </a:p>
        </p:txBody>
      </p:sp>
      <p:sp>
        <p:nvSpPr>
          <p:cNvPr id="17410" name="Content Placeholder 2"/>
          <p:cNvSpPr>
            <a:spLocks noGrp="1"/>
          </p:cNvSpPr>
          <p:nvPr>
            <p:ph idx="1"/>
          </p:nvPr>
        </p:nvSpPr>
        <p:spPr>
          <a:xfrm>
            <a:off x="395289" y="1141327"/>
            <a:ext cx="7993136" cy="5240423"/>
          </a:xfrm>
        </p:spPr>
        <p:txBody>
          <a:bodyPr>
            <a:noAutofit/>
          </a:bodyPr>
          <a:lstStyle/>
          <a:p>
            <a:pPr indent="-342900">
              <a:buFont typeface="Arial"/>
              <a:buChar char="•"/>
            </a:pPr>
            <a:r>
              <a:rPr lang="en-US" sz="2400" dirty="0" smtClean="0"/>
              <a:t>The first is that recent economic literature suggests that monetary penalties should be considered as </a:t>
            </a:r>
            <a:r>
              <a:rPr lang="en-US" sz="2400" b="1" dirty="0" smtClean="0"/>
              <a:t>complementary </a:t>
            </a:r>
            <a:r>
              <a:rPr lang="en-US" sz="2400" dirty="0" smtClean="0"/>
              <a:t>to other sanctions (such as imprisonment or disbarment) – e.g. Harrington (2013).</a:t>
            </a:r>
          </a:p>
          <a:p>
            <a:pPr indent="-342900">
              <a:buFont typeface="Arial"/>
              <a:buChar char="•"/>
            </a:pPr>
            <a:r>
              <a:rPr lang="en-US" sz="2400" dirty="0" smtClean="0"/>
              <a:t>Second, recent economic literature does </a:t>
            </a:r>
            <a:r>
              <a:rPr lang="en-US" sz="2400" b="1" dirty="0" smtClean="0"/>
              <a:t>not </a:t>
            </a:r>
            <a:r>
              <a:rPr lang="en-US" sz="2400" dirty="0" smtClean="0"/>
              <a:t>provide unambiguous support to the argument that the current </a:t>
            </a:r>
            <a:r>
              <a:rPr lang="en-US" sz="2400" b="1" dirty="0" smtClean="0"/>
              <a:t>level of penalties </a:t>
            </a:r>
            <a:r>
              <a:rPr lang="en-US" sz="2400" dirty="0" smtClean="0"/>
              <a:t>(in Europe) is too low – see </a:t>
            </a:r>
            <a:r>
              <a:rPr lang="en-US" sz="2400" dirty="0" err="1" smtClean="0"/>
              <a:t>e.g</a:t>
            </a:r>
            <a:r>
              <a:rPr lang="en-US" sz="2400" dirty="0" smtClean="0"/>
              <a:t> for opposing views, </a:t>
            </a:r>
            <a:r>
              <a:rPr lang="en-US" sz="2400" dirty="0" err="1" smtClean="0"/>
              <a:t>Bulotova</a:t>
            </a:r>
            <a:r>
              <a:rPr lang="en-US" sz="2400" dirty="0" smtClean="0"/>
              <a:t> &amp; </a:t>
            </a:r>
            <a:r>
              <a:rPr lang="en-US" sz="2400" dirty="0" err="1"/>
              <a:t>Conor</a:t>
            </a:r>
            <a:r>
              <a:rPr lang="en-US" sz="2400" dirty="0"/>
              <a:t> (2005, 2006</a:t>
            </a:r>
            <a:r>
              <a:rPr lang="en-US" sz="2400" dirty="0" smtClean="0"/>
              <a:t>), Boyer &amp; </a:t>
            </a:r>
            <a:r>
              <a:rPr lang="en-US" sz="2400" dirty="0" err="1" smtClean="0"/>
              <a:t>Kotchoni</a:t>
            </a:r>
            <a:r>
              <a:rPr lang="en-US" sz="2400" dirty="0" smtClean="0"/>
              <a:t> (2012) and Katsoulacos &amp; </a:t>
            </a:r>
            <a:r>
              <a:rPr lang="en-US" sz="2400" dirty="0" err="1" smtClean="0"/>
              <a:t>Ulph</a:t>
            </a:r>
            <a:r>
              <a:rPr lang="en-US" sz="2400" dirty="0" smtClean="0"/>
              <a:t> (2013).</a:t>
            </a:r>
          </a:p>
          <a:p>
            <a:pPr indent="-342900">
              <a:buFont typeface="Arial"/>
              <a:buChar char="•"/>
            </a:pPr>
            <a:r>
              <a:rPr lang="en-US" sz="2400" dirty="0" smtClean="0"/>
              <a:t>Third, with currently employed penalty structures, </a:t>
            </a:r>
            <a:r>
              <a:rPr lang="en-US" sz="2400" b="1" dirty="0" smtClean="0"/>
              <a:t>tougher penalties may well raise cartel prices</a:t>
            </a:r>
            <a:r>
              <a:rPr lang="en-US" sz="2400" dirty="0" smtClean="0"/>
              <a:t>, rather than lower them - </a:t>
            </a:r>
            <a:r>
              <a:rPr lang="en-US" sz="2000" dirty="0" smtClean="0"/>
              <a:t>see e.g. </a:t>
            </a:r>
            <a:r>
              <a:rPr lang="en-US" sz="2000" dirty="0" err="1" smtClean="0"/>
              <a:t>Conor</a:t>
            </a:r>
            <a:r>
              <a:rPr lang="en-US" sz="2000" dirty="0" smtClean="0"/>
              <a:t> and </a:t>
            </a:r>
            <a:r>
              <a:rPr lang="en-US" sz="2000" dirty="0" err="1" smtClean="0"/>
              <a:t>Lande</a:t>
            </a:r>
            <a:r>
              <a:rPr lang="en-US" sz="2000" dirty="0" smtClean="0"/>
              <a:t> (2008 and 2012); </a:t>
            </a:r>
            <a:r>
              <a:rPr lang="en-US" sz="2000" dirty="0"/>
              <a:t>Katsoulacos and </a:t>
            </a:r>
            <a:r>
              <a:rPr lang="en-US" sz="2000" dirty="0" err="1" smtClean="0"/>
              <a:t>Ulph</a:t>
            </a:r>
            <a:r>
              <a:rPr lang="en-US" sz="2000" dirty="0" smtClean="0"/>
              <a:t> (2013) – and also below.</a:t>
            </a:r>
          </a:p>
          <a:p>
            <a:pPr indent="-342900">
              <a:buFont typeface="Arial"/>
              <a:buChar char="•"/>
            </a:pPr>
            <a:endParaRPr lang="en-US" sz="2800" dirty="0">
              <a:latin typeface="Gill Sans MT" charset="0"/>
            </a:endParaRPr>
          </a:p>
          <a:p>
            <a:pPr marL="0" indent="0">
              <a:buFont typeface="Wingdings 3" charset="0"/>
              <a:buNone/>
            </a:pPr>
            <a:endParaRPr lang="en-US" sz="2800" dirty="0" smtClean="0">
              <a:latin typeface="Gill Sans MT" charset="0"/>
            </a:endParaRPr>
          </a:p>
        </p:txBody>
      </p:sp>
      <p:sp>
        <p:nvSpPr>
          <p:cNvPr id="17411" name="Slide Number Placeholder 4"/>
          <p:cNvSpPr>
            <a:spLocks noGrp="1"/>
          </p:cNvSpPr>
          <p:nvPr>
            <p:ph type="sldNum" sz="quarter" idx="12"/>
          </p:nvPr>
        </p:nvSpPr>
        <p:spPr bwMode="auto">
          <a:xfrm>
            <a:off x="576263" y="6356350"/>
            <a:ext cx="1870075" cy="312738"/>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ea typeface="ＭＳ Ｐゴシック" charset="0"/>
                <a:cs typeface="ＭＳ Ｐゴシック" charset="0"/>
              </a:defRPr>
            </a:lvl1pPr>
            <a:lvl2pPr marL="742950" indent="-285750" eaLnBrk="0" hangingPunct="0">
              <a:defRPr sz="2400">
                <a:solidFill>
                  <a:schemeClr val="tx1"/>
                </a:solidFill>
                <a:latin typeface="Arial" charset="0"/>
                <a:ea typeface="ＭＳ Ｐゴシック" charset="0"/>
              </a:defRPr>
            </a:lvl2pPr>
            <a:lvl3pPr marL="1143000" indent="-228600" eaLnBrk="0" hangingPunct="0">
              <a:defRPr sz="2400">
                <a:solidFill>
                  <a:schemeClr val="tx1"/>
                </a:solidFill>
                <a:latin typeface="Arial" charset="0"/>
                <a:ea typeface="ＭＳ Ｐゴシック" charset="0"/>
              </a:defRPr>
            </a:lvl3pPr>
            <a:lvl4pPr marL="1600200" indent="-228600" eaLnBrk="0" hangingPunct="0">
              <a:defRPr sz="2400">
                <a:solidFill>
                  <a:schemeClr val="tx1"/>
                </a:solidFill>
                <a:latin typeface="Arial" charset="0"/>
                <a:ea typeface="ＭＳ Ｐゴシック" charset="0"/>
              </a:defRPr>
            </a:lvl4pPr>
            <a:lvl5pPr marL="2057400" indent="-228600" eaLnBrk="0" hangingPunct="0">
              <a:defRPr sz="2400">
                <a:solidFill>
                  <a:schemeClr val="tx1"/>
                </a:solidFill>
                <a:latin typeface="Arial" charset="0"/>
                <a:ea typeface="ＭＳ Ｐゴシック" charset="0"/>
              </a:defRPr>
            </a:lvl5pPr>
            <a:lvl6pPr marL="2514600" indent="-228600" eaLnBrk="0" fontAlgn="base" hangingPunct="0">
              <a:spcBef>
                <a:spcPct val="0"/>
              </a:spcBef>
              <a:spcAft>
                <a:spcPct val="0"/>
              </a:spcAft>
              <a:defRPr sz="2400">
                <a:solidFill>
                  <a:schemeClr val="tx1"/>
                </a:solidFill>
                <a:latin typeface="Arial" charset="0"/>
                <a:ea typeface="ＭＳ Ｐゴシック" charset="0"/>
              </a:defRPr>
            </a:lvl6pPr>
            <a:lvl7pPr marL="2971800" indent="-228600" eaLnBrk="0" fontAlgn="base" hangingPunct="0">
              <a:spcBef>
                <a:spcPct val="0"/>
              </a:spcBef>
              <a:spcAft>
                <a:spcPct val="0"/>
              </a:spcAft>
              <a:defRPr sz="2400">
                <a:solidFill>
                  <a:schemeClr val="tx1"/>
                </a:solidFill>
                <a:latin typeface="Arial" charset="0"/>
                <a:ea typeface="ＭＳ Ｐゴシック" charset="0"/>
              </a:defRPr>
            </a:lvl7pPr>
            <a:lvl8pPr marL="3429000" indent="-228600" eaLnBrk="0" fontAlgn="base" hangingPunct="0">
              <a:spcBef>
                <a:spcPct val="0"/>
              </a:spcBef>
              <a:spcAft>
                <a:spcPct val="0"/>
              </a:spcAft>
              <a:defRPr sz="2400">
                <a:solidFill>
                  <a:schemeClr val="tx1"/>
                </a:solidFill>
                <a:latin typeface="Arial" charset="0"/>
                <a:ea typeface="ＭＳ Ｐゴシック" charset="0"/>
              </a:defRPr>
            </a:lvl8pPr>
            <a:lvl9pPr marL="3886200" indent="-228600" eaLnBrk="0" fontAlgn="base" hangingPunct="0">
              <a:spcBef>
                <a:spcPct val="0"/>
              </a:spcBef>
              <a:spcAft>
                <a:spcPct val="0"/>
              </a:spcAft>
              <a:defRPr sz="2400">
                <a:solidFill>
                  <a:schemeClr val="tx1"/>
                </a:solidFill>
                <a:latin typeface="Arial" charset="0"/>
                <a:ea typeface="ＭＳ Ｐゴシック" charset="0"/>
              </a:defRPr>
            </a:lvl9pPr>
          </a:lstStyle>
          <a:p>
            <a:pPr eaLnBrk="1" hangingPunct="1"/>
            <a:fld id="{25DC62DF-06C9-5E42-95BF-58EFCE75E7AF}" type="slidenum">
              <a:rPr lang="en-US" sz="1400">
                <a:solidFill>
                  <a:schemeClr val="tx2"/>
                </a:solidFill>
                <a:latin typeface="Gill Sans MT" charset="0"/>
              </a:rPr>
              <a:pPr eaLnBrk="1" hangingPunct="1"/>
              <a:t>3</a:t>
            </a:fld>
            <a:endParaRPr lang="en-US" sz="1400">
              <a:solidFill>
                <a:schemeClr val="tx2"/>
              </a:solidFill>
              <a:latin typeface="Gill Sans MT" charset="0"/>
            </a:endParaRPr>
          </a:p>
        </p:txBody>
      </p:sp>
    </p:spTree>
    <p:extLst>
      <p:ext uri="{BB962C8B-B14F-4D97-AF65-F5344CB8AC3E}">
        <p14:creationId xmlns:p14="http://schemas.microsoft.com/office/powerpoint/2010/main" val="397673036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Title 1"/>
          <p:cNvSpPr>
            <a:spLocks noGrp="1"/>
          </p:cNvSpPr>
          <p:nvPr>
            <p:ph type="title"/>
          </p:nvPr>
        </p:nvSpPr>
        <p:spPr/>
        <p:txBody>
          <a:bodyPr/>
          <a:lstStyle/>
          <a:p>
            <a:pPr eaLnBrk="1" hangingPunct="1"/>
            <a:r>
              <a:rPr lang="en-US" sz="2800" b="1" dirty="0">
                <a:latin typeface="Bookman Old Style" charset="0"/>
              </a:rPr>
              <a:t>T</a:t>
            </a:r>
            <a:r>
              <a:rPr lang="en-US" sz="2800" b="1" dirty="0" smtClean="0">
                <a:latin typeface="Bookman Old Style" charset="0"/>
              </a:rPr>
              <a:t>he </a:t>
            </a:r>
            <a:r>
              <a:rPr lang="en-US" sz="2800" b="1" dirty="0">
                <a:latin typeface="Bookman Old Style" charset="0"/>
              </a:rPr>
              <a:t>current </a:t>
            </a:r>
            <a:r>
              <a:rPr lang="en-US" sz="2800" b="1" dirty="0" smtClean="0">
                <a:latin typeface="Bookman Old Style" charset="0"/>
              </a:rPr>
              <a:t>fining rules: a (very) brief review</a:t>
            </a:r>
            <a:endParaRPr lang="en-US" sz="2800" b="1" dirty="0">
              <a:latin typeface="Bookman Old Style" charset="0"/>
            </a:endParaRPr>
          </a:p>
        </p:txBody>
      </p:sp>
      <p:sp>
        <p:nvSpPr>
          <p:cNvPr id="21506" name="Content Placeholder 2"/>
          <p:cNvSpPr>
            <a:spLocks noGrp="1"/>
          </p:cNvSpPr>
          <p:nvPr>
            <p:ph idx="1"/>
          </p:nvPr>
        </p:nvSpPr>
        <p:spPr>
          <a:xfrm>
            <a:off x="729740" y="1269858"/>
            <a:ext cx="7632327" cy="4804043"/>
          </a:xfrm>
        </p:spPr>
        <p:txBody>
          <a:bodyPr>
            <a:normAutofit fontScale="92500" lnSpcReduction="20000"/>
          </a:bodyPr>
          <a:lstStyle/>
          <a:p>
            <a:r>
              <a:rPr lang="en-US" dirty="0"/>
              <a:t>Current Sentencing Guidelines:</a:t>
            </a:r>
          </a:p>
          <a:p>
            <a:pPr lvl="1"/>
            <a:r>
              <a:rPr lang="en-US" dirty="0"/>
              <a:t>US - fines based on illegal sales and illegal gains</a:t>
            </a:r>
          </a:p>
          <a:p>
            <a:pPr lvl="1"/>
            <a:r>
              <a:rPr lang="en-US" dirty="0"/>
              <a:t>EU - fines </a:t>
            </a:r>
            <a:r>
              <a:rPr lang="en-US" dirty="0" smtClean="0"/>
              <a:t>mainly based </a:t>
            </a:r>
            <a:r>
              <a:rPr lang="en-US" dirty="0"/>
              <a:t>on turnover </a:t>
            </a:r>
            <a:endParaRPr lang="en-US" dirty="0" smtClean="0"/>
          </a:p>
          <a:p>
            <a:pPr lvl="1"/>
            <a:r>
              <a:rPr lang="en-US" dirty="0" smtClean="0"/>
              <a:t>In </a:t>
            </a:r>
            <a:r>
              <a:rPr lang="en-US" dirty="0"/>
              <a:t>some </a:t>
            </a:r>
            <a:r>
              <a:rPr lang="en-US" dirty="0" smtClean="0"/>
              <a:t>cases (e.g. UK) </a:t>
            </a:r>
            <a:r>
              <a:rPr lang="en-US" dirty="0"/>
              <a:t>fines on damages (closer to fines on overcharges</a:t>
            </a:r>
            <a:r>
              <a:rPr lang="en-US" dirty="0" smtClean="0"/>
              <a:t>) are proposed as a supplement to fines based on turnover.</a:t>
            </a:r>
          </a:p>
          <a:p>
            <a:pPr lvl="1"/>
            <a:r>
              <a:rPr lang="en-US" dirty="0" smtClean="0"/>
              <a:t>In summary, </a:t>
            </a:r>
            <a:r>
              <a:rPr lang="en-US" b="1" dirty="0" smtClean="0"/>
              <a:t>turnover is the dominant penalty base</a:t>
            </a:r>
            <a:r>
              <a:rPr lang="en-US" dirty="0" smtClean="0"/>
              <a:t>.</a:t>
            </a:r>
          </a:p>
          <a:p>
            <a:pPr lvl="1"/>
            <a:r>
              <a:rPr lang="en-US" dirty="0" smtClean="0">
                <a:latin typeface="Calibri" charset="0"/>
              </a:rPr>
              <a:t>Worth noting that according to traditional </a:t>
            </a:r>
            <a:r>
              <a:rPr lang="en-US" dirty="0">
                <a:latin typeface="Calibri" charset="0"/>
              </a:rPr>
              <a:t>economic view </a:t>
            </a:r>
            <a:r>
              <a:rPr lang="en-US" dirty="0" smtClean="0">
                <a:latin typeface="Calibri" charset="0"/>
              </a:rPr>
              <a:t>that concentrates </a:t>
            </a:r>
            <a:r>
              <a:rPr lang="en-US" dirty="0">
                <a:latin typeface="Calibri" charset="0"/>
              </a:rPr>
              <a:t>on </a:t>
            </a:r>
            <a:r>
              <a:rPr lang="en-US" dirty="0" smtClean="0">
                <a:latin typeface="Calibri" charset="0"/>
              </a:rPr>
              <a:t> </a:t>
            </a:r>
            <a:r>
              <a:rPr lang="en-US" b="1" dirty="0" smtClean="0">
                <a:latin typeface="Calibri" charset="0"/>
              </a:rPr>
              <a:t>deterrence</a:t>
            </a:r>
            <a:r>
              <a:rPr lang="en-US" dirty="0" smtClean="0">
                <a:latin typeface="Calibri" charset="0"/>
              </a:rPr>
              <a:t> </a:t>
            </a:r>
            <a:r>
              <a:rPr lang="en-US" b="1" dirty="0">
                <a:latin typeface="Calibri" charset="0"/>
              </a:rPr>
              <a:t>fines should be based on an estimate of (collusive) profits</a:t>
            </a:r>
            <a:endParaRPr lang="en-US" dirty="0"/>
          </a:p>
          <a:p>
            <a:pPr lvl="1"/>
            <a:endParaRPr lang="en-US" dirty="0"/>
          </a:p>
          <a:p>
            <a:pPr lvl="1"/>
            <a:r>
              <a:rPr lang="en-US" b="1" dirty="0" smtClean="0"/>
              <a:t>Easiness in implementation</a:t>
            </a:r>
            <a:r>
              <a:rPr lang="en-US" dirty="0" smtClean="0"/>
              <a:t> sometimes used to justify the base of turnover.</a:t>
            </a:r>
            <a:r>
              <a:rPr lang="en-US" dirty="0"/>
              <a:t> </a:t>
            </a:r>
          </a:p>
          <a:p>
            <a:pPr lvl="1"/>
            <a:r>
              <a:rPr lang="en-US" b="1" dirty="0" smtClean="0"/>
              <a:t>Question:</a:t>
            </a:r>
            <a:r>
              <a:rPr lang="en-US" dirty="0" smtClean="0"/>
              <a:t> is the use of turnover (or profits) as the base for setting fines justified on social welfare grounds?  If </a:t>
            </a:r>
            <a:r>
              <a:rPr lang="en-US" dirty="0"/>
              <a:t>it is </a:t>
            </a:r>
            <a:r>
              <a:rPr lang="en-US" dirty="0" smtClean="0"/>
              <a:t>NOT - and  the use of this base may imply potentially large welfare costs -  could it still be justified on implementation grounds? </a:t>
            </a:r>
          </a:p>
        </p:txBody>
      </p:sp>
      <p:sp>
        <p:nvSpPr>
          <p:cNvPr id="21507" name="Slide Number Placeholder 4"/>
          <p:cNvSpPr>
            <a:spLocks noGrp="1"/>
          </p:cNvSpPr>
          <p:nvPr>
            <p:ph type="sldNum" sz="quarter" idx="12"/>
          </p:nvPr>
        </p:nvSpPr>
        <p:spPr bwMode="auto">
          <a:xfrm>
            <a:off x="576263" y="6356350"/>
            <a:ext cx="1870075" cy="312738"/>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ea typeface="ＭＳ Ｐゴシック" charset="0"/>
                <a:cs typeface="ＭＳ Ｐゴシック" charset="0"/>
              </a:defRPr>
            </a:lvl1pPr>
            <a:lvl2pPr marL="742950" indent="-285750" eaLnBrk="0" hangingPunct="0">
              <a:defRPr sz="2400">
                <a:solidFill>
                  <a:schemeClr val="tx1"/>
                </a:solidFill>
                <a:latin typeface="Arial" charset="0"/>
                <a:ea typeface="ＭＳ Ｐゴシック" charset="0"/>
              </a:defRPr>
            </a:lvl2pPr>
            <a:lvl3pPr marL="1143000" indent="-228600" eaLnBrk="0" hangingPunct="0">
              <a:defRPr sz="2400">
                <a:solidFill>
                  <a:schemeClr val="tx1"/>
                </a:solidFill>
                <a:latin typeface="Arial" charset="0"/>
                <a:ea typeface="ＭＳ Ｐゴシック" charset="0"/>
              </a:defRPr>
            </a:lvl3pPr>
            <a:lvl4pPr marL="1600200" indent="-228600" eaLnBrk="0" hangingPunct="0">
              <a:defRPr sz="2400">
                <a:solidFill>
                  <a:schemeClr val="tx1"/>
                </a:solidFill>
                <a:latin typeface="Arial" charset="0"/>
                <a:ea typeface="ＭＳ Ｐゴシック" charset="0"/>
              </a:defRPr>
            </a:lvl4pPr>
            <a:lvl5pPr marL="2057400" indent="-228600" eaLnBrk="0" hangingPunct="0">
              <a:defRPr sz="2400">
                <a:solidFill>
                  <a:schemeClr val="tx1"/>
                </a:solidFill>
                <a:latin typeface="Arial" charset="0"/>
                <a:ea typeface="ＭＳ Ｐゴシック" charset="0"/>
              </a:defRPr>
            </a:lvl5pPr>
            <a:lvl6pPr marL="2514600" indent="-228600" eaLnBrk="0" fontAlgn="base" hangingPunct="0">
              <a:spcBef>
                <a:spcPct val="0"/>
              </a:spcBef>
              <a:spcAft>
                <a:spcPct val="0"/>
              </a:spcAft>
              <a:defRPr sz="2400">
                <a:solidFill>
                  <a:schemeClr val="tx1"/>
                </a:solidFill>
                <a:latin typeface="Arial" charset="0"/>
                <a:ea typeface="ＭＳ Ｐゴシック" charset="0"/>
              </a:defRPr>
            </a:lvl6pPr>
            <a:lvl7pPr marL="2971800" indent="-228600" eaLnBrk="0" fontAlgn="base" hangingPunct="0">
              <a:spcBef>
                <a:spcPct val="0"/>
              </a:spcBef>
              <a:spcAft>
                <a:spcPct val="0"/>
              </a:spcAft>
              <a:defRPr sz="2400">
                <a:solidFill>
                  <a:schemeClr val="tx1"/>
                </a:solidFill>
                <a:latin typeface="Arial" charset="0"/>
                <a:ea typeface="ＭＳ Ｐゴシック" charset="0"/>
              </a:defRPr>
            </a:lvl7pPr>
            <a:lvl8pPr marL="3429000" indent="-228600" eaLnBrk="0" fontAlgn="base" hangingPunct="0">
              <a:spcBef>
                <a:spcPct val="0"/>
              </a:spcBef>
              <a:spcAft>
                <a:spcPct val="0"/>
              </a:spcAft>
              <a:defRPr sz="2400">
                <a:solidFill>
                  <a:schemeClr val="tx1"/>
                </a:solidFill>
                <a:latin typeface="Arial" charset="0"/>
                <a:ea typeface="ＭＳ Ｐゴシック" charset="0"/>
              </a:defRPr>
            </a:lvl8pPr>
            <a:lvl9pPr marL="3886200" indent="-228600" eaLnBrk="0" fontAlgn="base" hangingPunct="0">
              <a:spcBef>
                <a:spcPct val="0"/>
              </a:spcBef>
              <a:spcAft>
                <a:spcPct val="0"/>
              </a:spcAft>
              <a:defRPr sz="2400">
                <a:solidFill>
                  <a:schemeClr val="tx1"/>
                </a:solidFill>
                <a:latin typeface="Arial" charset="0"/>
                <a:ea typeface="ＭＳ Ｐゴシック" charset="0"/>
              </a:defRPr>
            </a:lvl9pPr>
          </a:lstStyle>
          <a:p>
            <a:pPr eaLnBrk="1" hangingPunct="1"/>
            <a:fld id="{F7445646-2E0D-CC41-9B49-65AE0BD2147F}" type="slidenum">
              <a:rPr lang="en-US" sz="1400">
                <a:solidFill>
                  <a:schemeClr val="tx2"/>
                </a:solidFill>
                <a:latin typeface="Gill Sans MT" charset="0"/>
              </a:rPr>
              <a:pPr eaLnBrk="1" hangingPunct="1"/>
              <a:t>4</a:t>
            </a:fld>
            <a:endParaRPr lang="en-US" sz="1400">
              <a:solidFill>
                <a:schemeClr val="tx2"/>
              </a:solidFill>
              <a:latin typeface="Gill Sans MT" charset="0"/>
            </a:endParaRPr>
          </a:p>
        </p:txBody>
      </p:sp>
    </p:spTree>
    <p:extLst>
      <p:ext uri="{BB962C8B-B14F-4D97-AF65-F5344CB8AC3E}">
        <p14:creationId xmlns:p14="http://schemas.microsoft.com/office/powerpoint/2010/main" val="70662038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620000" cy="802387"/>
          </a:xfrm>
        </p:spPr>
        <p:txBody>
          <a:bodyPr/>
          <a:lstStyle/>
          <a:p>
            <a:r>
              <a:rPr lang="en-US" sz="3600" b="1" dirty="0">
                <a:latin typeface="Bookman Old Style"/>
                <a:cs typeface="Bookman Old Style"/>
              </a:rPr>
              <a:t>Comparing penalty </a:t>
            </a:r>
            <a:r>
              <a:rPr lang="en-US" sz="3600" b="1" dirty="0" smtClean="0">
                <a:latin typeface="Bookman Old Style"/>
                <a:cs typeface="Bookman Old Style"/>
              </a:rPr>
              <a:t>structures: alternative types</a:t>
            </a:r>
            <a:endParaRPr lang="en-US" sz="3600" dirty="0">
              <a:latin typeface="Bookman Old Style"/>
              <a:cs typeface="Bookman Old Style"/>
            </a:endParaRPr>
          </a:p>
        </p:txBody>
      </p:sp>
      <p:sp>
        <p:nvSpPr>
          <p:cNvPr id="3" name="Content Placeholder 2"/>
          <p:cNvSpPr>
            <a:spLocks noGrp="1"/>
          </p:cNvSpPr>
          <p:nvPr>
            <p:ph idx="1"/>
          </p:nvPr>
        </p:nvSpPr>
        <p:spPr>
          <a:xfrm>
            <a:off x="457200" y="1221701"/>
            <a:ext cx="7620000" cy="5179099"/>
          </a:xfrm>
        </p:spPr>
        <p:txBody>
          <a:bodyPr>
            <a:normAutofit fontScale="92500"/>
          </a:bodyPr>
          <a:lstStyle/>
          <a:p>
            <a:r>
              <a:rPr lang="en-US" sz="2800" dirty="0" smtClean="0"/>
              <a:t>Recent economic literature concentrates on comparisons of the following types of </a:t>
            </a:r>
            <a:r>
              <a:rPr lang="en-US" sz="2800" b="1" dirty="0" smtClean="0"/>
              <a:t>alternative penalty structures </a:t>
            </a:r>
            <a:r>
              <a:rPr lang="en-US" sz="2800" dirty="0" smtClean="0"/>
              <a:t>(or penalty bases):</a:t>
            </a:r>
          </a:p>
          <a:p>
            <a:pPr>
              <a:buFontTx/>
              <a:buChar char="-"/>
            </a:pPr>
            <a:r>
              <a:rPr lang="en-US" sz="2800" dirty="0" smtClean="0"/>
              <a:t>Penalties on revenues (turnover)</a:t>
            </a:r>
          </a:p>
          <a:p>
            <a:pPr>
              <a:buFontTx/>
              <a:buChar char="-"/>
            </a:pPr>
            <a:r>
              <a:rPr lang="en-US" sz="2800" dirty="0" smtClean="0"/>
              <a:t>Penalties on illegal gains</a:t>
            </a:r>
          </a:p>
          <a:p>
            <a:pPr>
              <a:buFontTx/>
              <a:buChar char="-"/>
            </a:pPr>
            <a:r>
              <a:rPr lang="en-US" sz="2800" dirty="0" smtClean="0"/>
              <a:t>Fixed penalties</a:t>
            </a:r>
          </a:p>
          <a:p>
            <a:pPr>
              <a:buFontTx/>
              <a:buChar char="-"/>
            </a:pPr>
            <a:r>
              <a:rPr lang="en-US" sz="2800" dirty="0" smtClean="0"/>
              <a:t>Penalties on overcharges</a:t>
            </a:r>
          </a:p>
          <a:p>
            <a:r>
              <a:rPr lang="en-US" sz="2800" dirty="0" smtClean="0"/>
              <a:t>The literature </a:t>
            </a:r>
            <a:r>
              <a:rPr lang="en-US" sz="2800" dirty="0"/>
              <a:t>shows that the currently employed </a:t>
            </a:r>
            <a:r>
              <a:rPr lang="en-US" sz="2800" b="1" dirty="0"/>
              <a:t>designs</a:t>
            </a:r>
            <a:r>
              <a:rPr lang="en-US" sz="2800" dirty="0"/>
              <a:t> of </a:t>
            </a:r>
            <a:r>
              <a:rPr lang="en-US" sz="2800" b="1" dirty="0"/>
              <a:t>monetary penalty structures may be improved </a:t>
            </a:r>
            <a:r>
              <a:rPr lang="en-US" sz="2800" dirty="0"/>
              <a:t>(e.g. </a:t>
            </a:r>
            <a:r>
              <a:rPr lang="en-US" sz="2800" dirty="0" err="1"/>
              <a:t>Bageri</a:t>
            </a:r>
            <a:r>
              <a:rPr lang="en-US" sz="2800" dirty="0"/>
              <a:t> </a:t>
            </a:r>
            <a:r>
              <a:rPr lang="en-US" sz="2800" dirty="0" err="1"/>
              <a:t>et.al</a:t>
            </a:r>
            <a:r>
              <a:rPr lang="en-US" sz="2800" dirty="0"/>
              <a:t>., 2013; Katsoulacos, </a:t>
            </a:r>
            <a:r>
              <a:rPr lang="en-US" sz="2800" dirty="0" err="1"/>
              <a:t>Motchenkova</a:t>
            </a:r>
            <a:r>
              <a:rPr lang="en-US" sz="2800" dirty="0"/>
              <a:t> and </a:t>
            </a:r>
            <a:r>
              <a:rPr lang="en-US" sz="2800" dirty="0" err="1"/>
              <a:t>Ulph</a:t>
            </a:r>
            <a:r>
              <a:rPr lang="en-US" sz="2800" dirty="0"/>
              <a:t>, 2014).</a:t>
            </a:r>
          </a:p>
          <a:p>
            <a:endParaRPr lang="en-US" sz="2800" dirty="0"/>
          </a:p>
        </p:txBody>
      </p:sp>
    </p:spTree>
    <p:extLst>
      <p:ext uri="{BB962C8B-B14F-4D97-AF65-F5344CB8AC3E}">
        <p14:creationId xmlns:p14="http://schemas.microsoft.com/office/powerpoint/2010/main" val="21917383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620000" cy="754162"/>
          </a:xfrm>
        </p:spPr>
        <p:txBody>
          <a:bodyPr/>
          <a:lstStyle/>
          <a:p>
            <a:r>
              <a:rPr lang="en-US" sz="2800" b="1" dirty="0" smtClean="0">
                <a:latin typeface="Bookman Old Style"/>
                <a:cs typeface="Bookman Old Style"/>
              </a:rPr>
              <a:t>Comparing penalty structures: how do they affect cartel activity? (1)</a:t>
            </a:r>
            <a:endParaRPr lang="en-US" sz="2800" b="1" dirty="0">
              <a:latin typeface="Bookman Old Style"/>
              <a:cs typeface="Bookman Old Style"/>
            </a:endParaRPr>
          </a:p>
        </p:txBody>
      </p:sp>
      <p:sp>
        <p:nvSpPr>
          <p:cNvPr id="3" name="Content Placeholder 2"/>
          <p:cNvSpPr>
            <a:spLocks noGrp="1"/>
          </p:cNvSpPr>
          <p:nvPr>
            <p:ph idx="1"/>
          </p:nvPr>
        </p:nvSpPr>
        <p:spPr>
          <a:xfrm>
            <a:off x="457200" y="1189551"/>
            <a:ext cx="7620000" cy="5211249"/>
          </a:xfrm>
        </p:spPr>
        <p:txBody>
          <a:bodyPr>
            <a:normAutofit fontScale="77500" lnSpcReduction="20000"/>
          </a:bodyPr>
          <a:lstStyle/>
          <a:p>
            <a:r>
              <a:rPr lang="en-US" sz="3100" b="1" dirty="0" smtClean="0"/>
              <a:t>Two main effects </a:t>
            </a:r>
            <a:r>
              <a:rPr lang="en-US" sz="3100" dirty="0" smtClean="0"/>
              <a:t>examined in recent economic literature:</a:t>
            </a:r>
          </a:p>
          <a:p>
            <a:pPr>
              <a:buFontTx/>
              <a:buChar char="-"/>
            </a:pPr>
            <a:r>
              <a:rPr lang="en-US" sz="3100" dirty="0" smtClean="0"/>
              <a:t>Cartels that form - are not deterred - may adjust their </a:t>
            </a:r>
            <a:r>
              <a:rPr lang="en-US" sz="3100" b="1" dirty="0" smtClean="0"/>
              <a:t>pricing strategy </a:t>
            </a:r>
            <a:r>
              <a:rPr lang="en-US" sz="3100" dirty="0" smtClean="0"/>
              <a:t>in response to different penalty structures, so some penalty structures may result in higher cartel prices (and a consequent loss in consumer welfare) – can call this the </a:t>
            </a:r>
            <a:r>
              <a:rPr lang="en-US" sz="3100" b="1" dirty="0" smtClean="0"/>
              <a:t>“pure price effect”</a:t>
            </a:r>
            <a:r>
              <a:rPr lang="en-US" sz="3100" dirty="0" smtClean="0"/>
              <a:t>.</a:t>
            </a:r>
          </a:p>
          <a:p>
            <a:pPr>
              <a:buFontTx/>
              <a:buChar char="-"/>
            </a:pPr>
            <a:r>
              <a:rPr lang="en-US" sz="3100" dirty="0" smtClean="0"/>
              <a:t>The extent of </a:t>
            </a:r>
            <a:r>
              <a:rPr lang="en-US" sz="3100" b="1" dirty="0" smtClean="0"/>
              <a:t>cartel deterrence </a:t>
            </a:r>
            <a:r>
              <a:rPr lang="en-US" sz="3100" dirty="0" smtClean="0"/>
              <a:t>(and hence the number of cartels that form)</a:t>
            </a:r>
            <a:r>
              <a:rPr lang="en-US" sz="3100" b="1" dirty="0" smtClean="0"/>
              <a:t> </a:t>
            </a:r>
            <a:r>
              <a:rPr lang="en-US" sz="3100" dirty="0" smtClean="0"/>
              <a:t>is influenced by different penalty structures. This is due to penalty structures affecting differently </a:t>
            </a:r>
            <a:r>
              <a:rPr lang="en-US" sz="3100" b="1" dirty="0" smtClean="0"/>
              <a:t>the stability of cartels </a:t>
            </a:r>
            <a:r>
              <a:rPr lang="en-US" sz="3100" dirty="0" smtClean="0"/>
              <a:t>– the incentives of cartel members to continue to cooperate. Can call this the </a:t>
            </a:r>
            <a:r>
              <a:rPr lang="en-US" sz="3100" b="1" dirty="0" smtClean="0"/>
              <a:t>“deterrence effect”</a:t>
            </a:r>
            <a:r>
              <a:rPr lang="en-US" sz="3100" dirty="0" smtClean="0"/>
              <a:t>.</a:t>
            </a:r>
            <a:endParaRPr lang="en-US" sz="2600" dirty="0" smtClean="0"/>
          </a:p>
          <a:p>
            <a:r>
              <a:rPr lang="en-US" dirty="0"/>
              <a:t>A number of papers have examined the implications for cartel activity of alternative fining structures. These include: Harrington (2005), </a:t>
            </a:r>
            <a:r>
              <a:rPr lang="en-US" dirty="0" err="1"/>
              <a:t>Buccirossi</a:t>
            </a:r>
            <a:r>
              <a:rPr lang="en-US" dirty="0"/>
              <a:t> and </a:t>
            </a:r>
            <a:r>
              <a:rPr lang="en-US" dirty="0" err="1"/>
              <a:t>Spagnolo</a:t>
            </a:r>
            <a:r>
              <a:rPr lang="en-US" dirty="0"/>
              <a:t> (2007), </a:t>
            </a:r>
            <a:r>
              <a:rPr lang="en-US" dirty="0" err="1"/>
              <a:t>Houba</a:t>
            </a:r>
            <a:r>
              <a:rPr lang="en-US" dirty="0"/>
              <a:t>, </a:t>
            </a:r>
            <a:r>
              <a:rPr lang="en-US" dirty="0" err="1"/>
              <a:t>Motchenkova</a:t>
            </a:r>
            <a:r>
              <a:rPr lang="en-US" dirty="0"/>
              <a:t>, Wen (2010, 2012), </a:t>
            </a:r>
            <a:r>
              <a:rPr lang="en-US" dirty="0" err="1"/>
              <a:t>Bageri</a:t>
            </a:r>
            <a:r>
              <a:rPr lang="en-US" dirty="0"/>
              <a:t>, Katsoulacos, </a:t>
            </a:r>
            <a:r>
              <a:rPr lang="en-US" dirty="0" err="1"/>
              <a:t>Spagnolo</a:t>
            </a:r>
            <a:r>
              <a:rPr lang="en-US" dirty="0"/>
              <a:t> (2013), Katsoulacos and </a:t>
            </a:r>
            <a:r>
              <a:rPr lang="en-US" dirty="0" err="1"/>
              <a:t>Ulph</a:t>
            </a:r>
            <a:r>
              <a:rPr lang="en-US" dirty="0"/>
              <a:t> (2013), Katsoulacos, </a:t>
            </a:r>
            <a:r>
              <a:rPr lang="en-US" dirty="0" err="1"/>
              <a:t>Motchenkova</a:t>
            </a:r>
            <a:r>
              <a:rPr lang="en-US" dirty="0"/>
              <a:t> and </a:t>
            </a:r>
            <a:r>
              <a:rPr lang="en-US" dirty="0" err="1"/>
              <a:t>Ulph</a:t>
            </a:r>
            <a:r>
              <a:rPr lang="en-US" dirty="0"/>
              <a:t> (2014).</a:t>
            </a:r>
          </a:p>
          <a:p>
            <a:endParaRPr lang="en-US" dirty="0"/>
          </a:p>
        </p:txBody>
      </p:sp>
    </p:spTree>
    <p:extLst>
      <p:ext uri="{BB962C8B-B14F-4D97-AF65-F5344CB8AC3E}">
        <p14:creationId xmlns:p14="http://schemas.microsoft.com/office/powerpoint/2010/main" val="73003606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620000" cy="754162"/>
          </a:xfrm>
        </p:spPr>
        <p:txBody>
          <a:bodyPr/>
          <a:lstStyle/>
          <a:p>
            <a:r>
              <a:rPr lang="en-US" sz="2800" b="1" dirty="0" smtClean="0">
                <a:latin typeface="Bookman Old Style"/>
                <a:cs typeface="Bookman Old Style"/>
              </a:rPr>
              <a:t>Comparing penalty structures: how do they affect cartel activity? (2)</a:t>
            </a:r>
            <a:endParaRPr lang="en-US" sz="2800" b="1" dirty="0">
              <a:latin typeface="Bookman Old Style"/>
              <a:cs typeface="Bookman Old Style"/>
            </a:endParaRPr>
          </a:p>
        </p:txBody>
      </p:sp>
      <p:sp>
        <p:nvSpPr>
          <p:cNvPr id="3" name="Content Placeholder 2"/>
          <p:cNvSpPr>
            <a:spLocks noGrp="1"/>
          </p:cNvSpPr>
          <p:nvPr>
            <p:ph idx="1"/>
          </p:nvPr>
        </p:nvSpPr>
        <p:spPr>
          <a:xfrm>
            <a:off x="457200" y="1189551"/>
            <a:ext cx="7620000" cy="5211249"/>
          </a:xfrm>
        </p:spPr>
        <p:txBody>
          <a:bodyPr>
            <a:normAutofit fontScale="85000" lnSpcReduction="20000"/>
          </a:bodyPr>
          <a:lstStyle/>
          <a:p>
            <a:pPr marL="342900" lvl="2">
              <a:buClr>
                <a:schemeClr val="accent1"/>
              </a:buClr>
              <a:buFontTx/>
              <a:buChar char="-"/>
            </a:pPr>
            <a:r>
              <a:rPr lang="en-GB" sz="3200" dirty="0" smtClean="0"/>
              <a:t>It is clear that the </a:t>
            </a:r>
            <a:r>
              <a:rPr lang="en-GB" sz="3200" dirty="0"/>
              <a:t>overall effect on prices </a:t>
            </a:r>
            <a:r>
              <a:rPr lang="en-GB" sz="3200" dirty="0" smtClean="0"/>
              <a:t>and welfare of </a:t>
            </a:r>
            <a:r>
              <a:rPr lang="en-GB" sz="3200" dirty="0"/>
              <a:t>a penalty regime depends on its </a:t>
            </a:r>
            <a:r>
              <a:rPr lang="en-GB" sz="3200" dirty="0" smtClean="0"/>
              <a:t>“pure </a:t>
            </a:r>
            <a:r>
              <a:rPr lang="en-GB" sz="3200" dirty="0"/>
              <a:t>price </a:t>
            </a:r>
            <a:r>
              <a:rPr lang="en-GB" sz="3200" dirty="0" smtClean="0"/>
              <a:t>effect” </a:t>
            </a:r>
            <a:r>
              <a:rPr lang="en-GB" sz="3200" dirty="0"/>
              <a:t>AND on its degree of “toughness” – </a:t>
            </a:r>
            <a:r>
              <a:rPr lang="en-GB" sz="3200" dirty="0" smtClean="0"/>
              <a:t>hence on </a:t>
            </a:r>
            <a:r>
              <a:rPr lang="en-GB" sz="3200" dirty="0"/>
              <a:t>its </a:t>
            </a:r>
            <a:r>
              <a:rPr lang="en-GB" sz="3200" dirty="0" smtClean="0"/>
              <a:t>“deterrence effect”. </a:t>
            </a:r>
            <a:r>
              <a:rPr lang="en-GB" sz="3200" dirty="0"/>
              <a:t>E.g. a profit based regime that is very tough relative to an overcharge based regime will deter many more cartels forming and hence may lead to lower overall prices and superior welfare effects on </a:t>
            </a:r>
            <a:r>
              <a:rPr lang="en-GB" sz="3200" dirty="0" smtClean="0"/>
              <a:t>average.</a:t>
            </a:r>
          </a:p>
          <a:p>
            <a:pPr marL="342900" lvl="2">
              <a:buClr>
                <a:schemeClr val="accent1"/>
              </a:buClr>
              <a:buFontTx/>
              <a:buChar char="-"/>
            </a:pPr>
            <a:r>
              <a:rPr lang="en-GB" sz="3200" dirty="0" smtClean="0"/>
              <a:t> </a:t>
            </a:r>
            <a:r>
              <a:rPr lang="en-US" sz="3100" dirty="0" smtClean="0"/>
              <a:t>Taking </a:t>
            </a:r>
            <a:r>
              <a:rPr lang="en-US" sz="3100" b="1" dirty="0" smtClean="0"/>
              <a:t>both</a:t>
            </a:r>
            <a:r>
              <a:rPr lang="en-US" sz="3100" dirty="0" smtClean="0"/>
              <a:t> of these effects into account one can derive </a:t>
            </a:r>
            <a:r>
              <a:rPr lang="en-US" sz="3100" b="1" dirty="0"/>
              <a:t>implications of the alternative penalty structures </a:t>
            </a:r>
            <a:r>
              <a:rPr lang="en-US" sz="3100" dirty="0"/>
              <a:t>for the </a:t>
            </a:r>
            <a:r>
              <a:rPr lang="en-US" sz="3100" dirty="0" smtClean="0"/>
              <a:t>overall / </a:t>
            </a:r>
            <a:r>
              <a:rPr lang="en-US" sz="3100" dirty="0"/>
              <a:t>average </a:t>
            </a:r>
            <a:r>
              <a:rPr lang="en-US" sz="3100" dirty="0" smtClean="0"/>
              <a:t>cartel </a:t>
            </a:r>
            <a:r>
              <a:rPr lang="en-US" sz="3100" dirty="0"/>
              <a:t>overcharge, consumer surplus and total welfare</a:t>
            </a:r>
            <a:r>
              <a:rPr lang="en-US" sz="3100" dirty="0" smtClean="0"/>
              <a:t>.</a:t>
            </a:r>
          </a:p>
          <a:p>
            <a:pPr marL="342900" lvl="2">
              <a:buClr>
                <a:schemeClr val="accent1"/>
              </a:buClr>
              <a:buFontTx/>
              <a:buChar char="-"/>
            </a:pPr>
            <a:r>
              <a:rPr lang="en-US" sz="3100" dirty="0" smtClean="0"/>
              <a:t>These implications can then be used as an input to deriving policy recommendations.</a:t>
            </a:r>
            <a:endParaRPr lang="en-US" sz="3100" dirty="0"/>
          </a:p>
          <a:p>
            <a:pPr>
              <a:buFontTx/>
              <a:buChar char="-"/>
            </a:pPr>
            <a:endParaRPr lang="en-US" sz="2600" dirty="0" smtClean="0"/>
          </a:p>
          <a:p>
            <a:endParaRPr lang="en-US" dirty="0"/>
          </a:p>
        </p:txBody>
      </p:sp>
    </p:spTree>
    <p:extLst>
      <p:ext uri="{BB962C8B-B14F-4D97-AF65-F5344CB8AC3E}">
        <p14:creationId xmlns:p14="http://schemas.microsoft.com/office/powerpoint/2010/main" val="14979634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itle 1"/>
          <p:cNvSpPr>
            <a:spLocks noGrp="1"/>
          </p:cNvSpPr>
          <p:nvPr>
            <p:ph type="title"/>
          </p:nvPr>
        </p:nvSpPr>
        <p:spPr>
          <a:xfrm>
            <a:off x="580025" y="274638"/>
            <a:ext cx="7465640" cy="496962"/>
          </a:xfrm>
        </p:spPr>
        <p:txBody>
          <a:bodyPr/>
          <a:lstStyle/>
          <a:p>
            <a:r>
              <a:rPr lang="en-US" sz="3200" b="1" dirty="0" smtClean="0">
                <a:latin typeface="Bookman Old Style"/>
                <a:cs typeface="Bookman Old Style"/>
              </a:rPr>
              <a:t>A difficulty in analyzing deterrence</a:t>
            </a:r>
            <a:endParaRPr lang="en-US" sz="3200" b="1" dirty="0">
              <a:latin typeface="Bookman Old Style"/>
              <a:cs typeface="Bookman Old Style"/>
            </a:endParaRPr>
          </a:p>
        </p:txBody>
      </p:sp>
      <p:sp>
        <p:nvSpPr>
          <p:cNvPr id="19458" name="Content Placeholder 2"/>
          <p:cNvSpPr>
            <a:spLocks noGrp="1"/>
          </p:cNvSpPr>
          <p:nvPr>
            <p:ph idx="1"/>
          </p:nvPr>
        </p:nvSpPr>
        <p:spPr>
          <a:xfrm>
            <a:off x="457201" y="916276"/>
            <a:ext cx="7468939" cy="5240050"/>
          </a:xfrm>
        </p:spPr>
        <p:txBody>
          <a:bodyPr>
            <a:normAutofit fontScale="70000" lnSpcReduction="20000"/>
          </a:bodyPr>
          <a:lstStyle/>
          <a:p>
            <a:pPr>
              <a:buFont typeface="Arial"/>
              <a:buChar char="•"/>
            </a:pPr>
            <a:r>
              <a:rPr lang="en-US" sz="3100" dirty="0" smtClean="0"/>
              <a:t>To </a:t>
            </a:r>
            <a:r>
              <a:rPr lang="en-US" sz="3100" dirty="0"/>
              <a:t>a</a:t>
            </a:r>
            <a:r>
              <a:rPr lang="en-US" sz="3100" dirty="0" smtClean="0"/>
              <a:t>nalyze and compare the </a:t>
            </a:r>
            <a:r>
              <a:rPr lang="en-US" sz="3100" dirty="0"/>
              <a:t>impact of </a:t>
            </a:r>
            <a:r>
              <a:rPr lang="en-US" sz="3100" dirty="0" smtClean="0"/>
              <a:t>the alternative </a:t>
            </a:r>
            <a:r>
              <a:rPr lang="en-US" sz="3100" dirty="0"/>
              <a:t>penalty </a:t>
            </a:r>
            <a:r>
              <a:rPr lang="en-US" sz="3100" dirty="0" smtClean="0"/>
              <a:t>structures </a:t>
            </a:r>
            <a:r>
              <a:rPr lang="en-US" sz="3100" b="1" dirty="0"/>
              <a:t>on </a:t>
            </a:r>
            <a:r>
              <a:rPr lang="en-US" sz="3100" b="1" dirty="0" smtClean="0"/>
              <a:t>deterrence </a:t>
            </a:r>
            <a:r>
              <a:rPr lang="en-US" sz="3100" dirty="0" smtClean="0"/>
              <a:t>it is very important to deal with the serious issue of ensuring </a:t>
            </a:r>
            <a:r>
              <a:rPr lang="en-US" sz="3100" b="1" dirty="0" smtClean="0"/>
              <a:t>equivalence</a:t>
            </a:r>
            <a:r>
              <a:rPr lang="en-US" sz="3100" dirty="0" smtClean="0"/>
              <a:t> in the </a:t>
            </a:r>
            <a:r>
              <a:rPr lang="en-US" sz="3100" b="1" dirty="0" smtClean="0"/>
              <a:t>“toughness” </a:t>
            </a:r>
            <a:r>
              <a:rPr lang="en-US" sz="3100" dirty="0" smtClean="0"/>
              <a:t>of the various structures – after all with sufficient toughness all structures can deter cartels completely!</a:t>
            </a:r>
          </a:p>
          <a:p>
            <a:pPr>
              <a:buFont typeface="Arial"/>
              <a:buChar char="•"/>
            </a:pPr>
            <a:r>
              <a:rPr lang="en-US" sz="3100" dirty="0" smtClean="0"/>
              <a:t>To assume that penalty rates in alternative structures are adjusted to ensure </a:t>
            </a:r>
            <a:r>
              <a:rPr lang="en-US" sz="3100" b="1" dirty="0" smtClean="0"/>
              <a:t>deterrence equivalence </a:t>
            </a:r>
            <a:r>
              <a:rPr lang="en-US" sz="2300" dirty="0" smtClean="0"/>
              <a:t>(i.e</a:t>
            </a:r>
            <a:r>
              <a:rPr lang="en-US" sz="2300" b="1" dirty="0" smtClean="0"/>
              <a:t>. </a:t>
            </a:r>
            <a:r>
              <a:rPr lang="en-GB" sz="2300" dirty="0" smtClean="0"/>
              <a:t>regimes </a:t>
            </a:r>
            <a:r>
              <a:rPr lang="en-GB" sz="2300" dirty="0"/>
              <a:t>are equally tough in the sense that the fraction of cartels deterred is exactly the same across all </a:t>
            </a:r>
            <a:r>
              <a:rPr lang="en-GB" sz="2300" dirty="0" smtClean="0"/>
              <a:t>regimes) </a:t>
            </a:r>
            <a:r>
              <a:rPr lang="en-US" sz="2900" dirty="0" smtClean="0"/>
              <a:t>and then make comparisons </a:t>
            </a:r>
            <a:r>
              <a:rPr lang="en-US" sz="3100" dirty="0" smtClean="0"/>
              <a:t>may result in comparisons that are not practically relevant as </a:t>
            </a:r>
            <a:r>
              <a:rPr lang="en-GB" sz="3100" dirty="0"/>
              <a:t>d</a:t>
            </a:r>
            <a:r>
              <a:rPr lang="en-GB" sz="3100" dirty="0" smtClean="0"/>
              <a:t>eterrence </a:t>
            </a:r>
            <a:r>
              <a:rPr lang="en-GB" sz="3100" dirty="0"/>
              <a:t>equivalence concentrates on penalty </a:t>
            </a:r>
            <a:r>
              <a:rPr lang="en-GB" sz="3100" b="1" dirty="0"/>
              <a:t>rates</a:t>
            </a:r>
            <a:r>
              <a:rPr lang="en-GB" sz="3100" dirty="0"/>
              <a:t> neglecting the fact that the penalty </a:t>
            </a:r>
            <a:r>
              <a:rPr lang="en-GB" sz="3100" b="1" dirty="0"/>
              <a:t>bases</a:t>
            </a:r>
            <a:r>
              <a:rPr lang="en-GB" sz="3100" dirty="0"/>
              <a:t> are very different. But this can lead to a </a:t>
            </a:r>
            <a:r>
              <a:rPr lang="en-GB" sz="3100" b="1" dirty="0"/>
              <a:t>violation of the legal principle of “proportionality”</a:t>
            </a:r>
            <a:r>
              <a:rPr lang="en-GB" sz="3100" dirty="0"/>
              <a:t> in penalties imposed. </a:t>
            </a:r>
          </a:p>
          <a:p>
            <a:pPr>
              <a:buFont typeface="Arial"/>
              <a:buChar char="•"/>
            </a:pPr>
            <a:r>
              <a:rPr lang="en-GB" sz="3100" dirty="0"/>
              <a:t>With </a:t>
            </a:r>
            <a:r>
              <a:rPr lang="en-GB" sz="3100" b="1" dirty="0"/>
              <a:t>penalty revenue equivalence, </a:t>
            </a:r>
            <a:r>
              <a:rPr lang="en-GB" sz="3100" dirty="0" smtClean="0"/>
              <a:t>on the other hand, penalty </a:t>
            </a:r>
            <a:r>
              <a:rPr lang="en-GB" sz="3100" dirty="0"/>
              <a:t>rates are set so that the revenue raised from the penalty across the different regimes is equalised. </a:t>
            </a:r>
            <a:endParaRPr lang="en-US" sz="3100" dirty="0" smtClean="0"/>
          </a:p>
          <a:p>
            <a:pPr lvl="2">
              <a:buFont typeface="Arial"/>
              <a:buChar char="•"/>
            </a:pPr>
            <a:endParaRPr lang="en-US" sz="3000" dirty="0"/>
          </a:p>
        </p:txBody>
      </p:sp>
      <p:sp>
        <p:nvSpPr>
          <p:cNvPr id="19459" name="Slide Number Placeholder 4"/>
          <p:cNvSpPr>
            <a:spLocks noGrp="1"/>
          </p:cNvSpPr>
          <p:nvPr>
            <p:ph type="sldNum" sz="quarter" idx="12"/>
          </p:nvPr>
        </p:nvSpPr>
        <p:spPr bwMode="auto">
          <a:xfrm>
            <a:off x="576263" y="6356350"/>
            <a:ext cx="1870075" cy="312738"/>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ea typeface="ＭＳ Ｐゴシック" charset="0"/>
                <a:cs typeface="ＭＳ Ｐゴシック" charset="0"/>
              </a:defRPr>
            </a:lvl1pPr>
            <a:lvl2pPr marL="742950" indent="-285750" eaLnBrk="0" hangingPunct="0">
              <a:defRPr sz="2400">
                <a:solidFill>
                  <a:schemeClr val="tx1"/>
                </a:solidFill>
                <a:latin typeface="Arial" charset="0"/>
                <a:ea typeface="ＭＳ Ｐゴシック" charset="0"/>
              </a:defRPr>
            </a:lvl2pPr>
            <a:lvl3pPr marL="1143000" indent="-228600" eaLnBrk="0" hangingPunct="0">
              <a:defRPr sz="2400">
                <a:solidFill>
                  <a:schemeClr val="tx1"/>
                </a:solidFill>
                <a:latin typeface="Arial" charset="0"/>
                <a:ea typeface="ＭＳ Ｐゴシック" charset="0"/>
              </a:defRPr>
            </a:lvl3pPr>
            <a:lvl4pPr marL="1600200" indent="-228600" eaLnBrk="0" hangingPunct="0">
              <a:defRPr sz="2400">
                <a:solidFill>
                  <a:schemeClr val="tx1"/>
                </a:solidFill>
                <a:latin typeface="Arial" charset="0"/>
                <a:ea typeface="ＭＳ Ｐゴシック" charset="0"/>
              </a:defRPr>
            </a:lvl4pPr>
            <a:lvl5pPr marL="2057400" indent="-228600" eaLnBrk="0" hangingPunct="0">
              <a:defRPr sz="2400">
                <a:solidFill>
                  <a:schemeClr val="tx1"/>
                </a:solidFill>
                <a:latin typeface="Arial" charset="0"/>
                <a:ea typeface="ＭＳ Ｐゴシック" charset="0"/>
              </a:defRPr>
            </a:lvl5pPr>
            <a:lvl6pPr marL="2514600" indent="-228600" eaLnBrk="0" fontAlgn="base" hangingPunct="0">
              <a:spcBef>
                <a:spcPct val="0"/>
              </a:spcBef>
              <a:spcAft>
                <a:spcPct val="0"/>
              </a:spcAft>
              <a:defRPr sz="2400">
                <a:solidFill>
                  <a:schemeClr val="tx1"/>
                </a:solidFill>
                <a:latin typeface="Arial" charset="0"/>
                <a:ea typeface="ＭＳ Ｐゴシック" charset="0"/>
              </a:defRPr>
            </a:lvl6pPr>
            <a:lvl7pPr marL="2971800" indent="-228600" eaLnBrk="0" fontAlgn="base" hangingPunct="0">
              <a:spcBef>
                <a:spcPct val="0"/>
              </a:spcBef>
              <a:spcAft>
                <a:spcPct val="0"/>
              </a:spcAft>
              <a:defRPr sz="2400">
                <a:solidFill>
                  <a:schemeClr val="tx1"/>
                </a:solidFill>
                <a:latin typeface="Arial" charset="0"/>
                <a:ea typeface="ＭＳ Ｐゴシック" charset="0"/>
              </a:defRPr>
            </a:lvl7pPr>
            <a:lvl8pPr marL="3429000" indent="-228600" eaLnBrk="0" fontAlgn="base" hangingPunct="0">
              <a:spcBef>
                <a:spcPct val="0"/>
              </a:spcBef>
              <a:spcAft>
                <a:spcPct val="0"/>
              </a:spcAft>
              <a:defRPr sz="2400">
                <a:solidFill>
                  <a:schemeClr val="tx1"/>
                </a:solidFill>
                <a:latin typeface="Arial" charset="0"/>
                <a:ea typeface="ＭＳ Ｐゴシック" charset="0"/>
              </a:defRPr>
            </a:lvl8pPr>
            <a:lvl9pPr marL="3886200" indent="-228600" eaLnBrk="0" fontAlgn="base" hangingPunct="0">
              <a:spcBef>
                <a:spcPct val="0"/>
              </a:spcBef>
              <a:spcAft>
                <a:spcPct val="0"/>
              </a:spcAft>
              <a:defRPr sz="2400">
                <a:solidFill>
                  <a:schemeClr val="tx1"/>
                </a:solidFill>
                <a:latin typeface="Arial" charset="0"/>
                <a:ea typeface="ＭＳ Ｐゴシック" charset="0"/>
              </a:defRPr>
            </a:lvl9pPr>
          </a:lstStyle>
          <a:p>
            <a:pPr eaLnBrk="1" hangingPunct="1"/>
            <a:fld id="{ABB58EDF-9EDF-E848-A280-637FEC3CDC00}" type="slidenum">
              <a:rPr lang="en-US" sz="1400">
                <a:solidFill>
                  <a:schemeClr val="tx2"/>
                </a:solidFill>
                <a:latin typeface="Gill Sans MT" charset="0"/>
              </a:rPr>
              <a:pPr eaLnBrk="1" hangingPunct="1"/>
              <a:t>8</a:t>
            </a:fld>
            <a:endParaRPr lang="en-US" sz="1400">
              <a:solidFill>
                <a:schemeClr val="tx2"/>
              </a:solidFill>
              <a:latin typeface="Gill Sans MT" charset="0"/>
            </a:endParaRPr>
          </a:p>
        </p:txBody>
      </p:sp>
    </p:spTree>
    <p:extLst>
      <p:ext uri="{BB962C8B-B14F-4D97-AF65-F5344CB8AC3E}">
        <p14:creationId xmlns:p14="http://schemas.microsoft.com/office/powerpoint/2010/main" val="301017038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p:cNvSpPr>
            <a:spLocks noGrp="1"/>
          </p:cNvSpPr>
          <p:nvPr>
            <p:ph type="title"/>
          </p:nvPr>
        </p:nvSpPr>
        <p:spPr>
          <a:xfrm>
            <a:off x="457200" y="274638"/>
            <a:ext cx="7620000" cy="770237"/>
          </a:xfrm>
        </p:spPr>
        <p:txBody>
          <a:bodyPr/>
          <a:lstStyle/>
          <a:p>
            <a:r>
              <a:rPr lang="en-US" sz="2800" b="1" dirty="0" smtClean="0">
                <a:latin typeface="Bookman Old Style" charset="0"/>
              </a:rPr>
              <a:t>Results from recent economic literature</a:t>
            </a:r>
            <a:endParaRPr lang="en-US" sz="2800" b="1" dirty="0">
              <a:latin typeface="Bookman Old Style" charset="0"/>
            </a:endParaRPr>
          </a:p>
        </p:txBody>
      </p:sp>
      <p:sp>
        <p:nvSpPr>
          <p:cNvPr id="3" name="Content Placeholder 2"/>
          <p:cNvSpPr>
            <a:spLocks noGrp="1"/>
          </p:cNvSpPr>
          <p:nvPr>
            <p:ph idx="1"/>
          </p:nvPr>
        </p:nvSpPr>
        <p:spPr>
          <a:xfrm>
            <a:off x="827088" y="1196752"/>
            <a:ext cx="7250112" cy="4959573"/>
          </a:xfrm>
        </p:spPr>
        <p:txBody>
          <a:bodyPr>
            <a:noAutofit/>
          </a:bodyPr>
          <a:lstStyle/>
          <a:p>
            <a:pPr indent="-342900">
              <a:buFont typeface="Arial"/>
              <a:buChar char="•"/>
              <a:defRPr/>
            </a:pPr>
            <a:r>
              <a:rPr lang="en-US" sz="2400" u="sng" dirty="0" smtClean="0"/>
              <a:t>Some results </a:t>
            </a:r>
            <a:r>
              <a:rPr lang="en-US" sz="2400" b="1" u="sng" dirty="0" smtClean="0"/>
              <a:t>given</a:t>
            </a:r>
            <a:r>
              <a:rPr lang="en-US" sz="2400" u="sng" dirty="0" smtClean="0"/>
              <a:t> deterrence</a:t>
            </a:r>
            <a:r>
              <a:rPr lang="en-US" sz="2400" dirty="0" smtClean="0"/>
              <a:t>:</a:t>
            </a:r>
          </a:p>
          <a:p>
            <a:pPr indent="-342900">
              <a:buFont typeface="Arial"/>
              <a:buChar char="•"/>
              <a:defRPr/>
            </a:pPr>
            <a:r>
              <a:rPr lang="en-US" sz="2400" dirty="0" smtClean="0"/>
              <a:t>For formed stable cartels the overcharge-based structure outperforms the other regimes in that it leads cartel members to set prices lower than the monopoly prices. </a:t>
            </a:r>
          </a:p>
          <a:p>
            <a:pPr indent="-342900">
              <a:buFont typeface="Arial"/>
              <a:buChar char="•"/>
              <a:defRPr/>
            </a:pPr>
            <a:r>
              <a:rPr lang="en-US" sz="2400" dirty="0" smtClean="0"/>
              <a:t>Fixed penalties and profit-based structures lead to prices equal to the monopoly price. </a:t>
            </a:r>
          </a:p>
          <a:p>
            <a:pPr indent="-342900">
              <a:buFont typeface="Arial"/>
              <a:buChar char="•"/>
              <a:defRPr/>
            </a:pPr>
            <a:r>
              <a:rPr lang="en-US" sz="2400" dirty="0" smtClean="0"/>
              <a:t>Revenue based structures do worst being distortionary in leading to prices above the monopoly level. More specifically, revenue based structures – that are the structures most commonly used – generate the following distortions (</a:t>
            </a:r>
            <a:r>
              <a:rPr lang="en-US" sz="2400" dirty="0" err="1" smtClean="0"/>
              <a:t>Bageri</a:t>
            </a:r>
            <a:r>
              <a:rPr lang="en-US" sz="2400" dirty="0" smtClean="0"/>
              <a:t> </a:t>
            </a:r>
            <a:r>
              <a:rPr lang="en-US" sz="2400" dirty="0" err="1" smtClean="0"/>
              <a:t>et.al</a:t>
            </a:r>
            <a:r>
              <a:rPr lang="en-US" sz="2400" dirty="0" smtClean="0"/>
              <a:t>., 2013).</a:t>
            </a:r>
          </a:p>
          <a:p>
            <a:pPr marL="0" indent="0">
              <a:buFont typeface="Wingdings 3" pitchFamily="18" charset="2"/>
              <a:buNone/>
              <a:defRPr/>
            </a:pPr>
            <a:endParaRPr lang="en-US" sz="2400" dirty="0"/>
          </a:p>
        </p:txBody>
      </p:sp>
      <p:sp>
        <p:nvSpPr>
          <p:cNvPr id="23555" name="Slide Number Placeholder 3"/>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ea typeface="ＭＳ Ｐゴシック" charset="0"/>
                <a:cs typeface="ＭＳ Ｐゴシック" charset="0"/>
              </a:defRPr>
            </a:lvl1pPr>
            <a:lvl2pPr marL="742950" indent="-285750" eaLnBrk="0" hangingPunct="0">
              <a:defRPr sz="2400">
                <a:solidFill>
                  <a:schemeClr val="tx1"/>
                </a:solidFill>
                <a:latin typeface="Arial" charset="0"/>
                <a:ea typeface="ＭＳ Ｐゴシック" charset="0"/>
              </a:defRPr>
            </a:lvl2pPr>
            <a:lvl3pPr marL="1143000" indent="-228600" eaLnBrk="0" hangingPunct="0">
              <a:defRPr sz="2400">
                <a:solidFill>
                  <a:schemeClr val="tx1"/>
                </a:solidFill>
                <a:latin typeface="Arial" charset="0"/>
                <a:ea typeface="ＭＳ Ｐゴシック" charset="0"/>
              </a:defRPr>
            </a:lvl3pPr>
            <a:lvl4pPr marL="1600200" indent="-228600" eaLnBrk="0" hangingPunct="0">
              <a:defRPr sz="2400">
                <a:solidFill>
                  <a:schemeClr val="tx1"/>
                </a:solidFill>
                <a:latin typeface="Arial" charset="0"/>
                <a:ea typeface="ＭＳ Ｐゴシック" charset="0"/>
              </a:defRPr>
            </a:lvl4pPr>
            <a:lvl5pPr marL="2057400" indent="-228600" eaLnBrk="0" hangingPunct="0">
              <a:defRPr sz="2400">
                <a:solidFill>
                  <a:schemeClr val="tx1"/>
                </a:solidFill>
                <a:latin typeface="Arial" charset="0"/>
                <a:ea typeface="ＭＳ Ｐゴシック" charset="0"/>
              </a:defRPr>
            </a:lvl5pPr>
            <a:lvl6pPr marL="2514600" indent="-228600" eaLnBrk="0" fontAlgn="base" hangingPunct="0">
              <a:spcBef>
                <a:spcPct val="0"/>
              </a:spcBef>
              <a:spcAft>
                <a:spcPct val="0"/>
              </a:spcAft>
              <a:defRPr sz="2400">
                <a:solidFill>
                  <a:schemeClr val="tx1"/>
                </a:solidFill>
                <a:latin typeface="Arial" charset="0"/>
                <a:ea typeface="ＭＳ Ｐゴシック" charset="0"/>
              </a:defRPr>
            </a:lvl6pPr>
            <a:lvl7pPr marL="2971800" indent="-228600" eaLnBrk="0" fontAlgn="base" hangingPunct="0">
              <a:spcBef>
                <a:spcPct val="0"/>
              </a:spcBef>
              <a:spcAft>
                <a:spcPct val="0"/>
              </a:spcAft>
              <a:defRPr sz="2400">
                <a:solidFill>
                  <a:schemeClr val="tx1"/>
                </a:solidFill>
                <a:latin typeface="Arial" charset="0"/>
                <a:ea typeface="ＭＳ Ｐゴシック" charset="0"/>
              </a:defRPr>
            </a:lvl7pPr>
            <a:lvl8pPr marL="3429000" indent="-228600" eaLnBrk="0" fontAlgn="base" hangingPunct="0">
              <a:spcBef>
                <a:spcPct val="0"/>
              </a:spcBef>
              <a:spcAft>
                <a:spcPct val="0"/>
              </a:spcAft>
              <a:defRPr sz="2400">
                <a:solidFill>
                  <a:schemeClr val="tx1"/>
                </a:solidFill>
                <a:latin typeface="Arial" charset="0"/>
                <a:ea typeface="ＭＳ Ｐゴシック" charset="0"/>
              </a:defRPr>
            </a:lvl8pPr>
            <a:lvl9pPr marL="3886200" indent="-228600" eaLnBrk="0" fontAlgn="base" hangingPunct="0">
              <a:spcBef>
                <a:spcPct val="0"/>
              </a:spcBef>
              <a:spcAft>
                <a:spcPct val="0"/>
              </a:spcAft>
              <a:defRPr sz="2400">
                <a:solidFill>
                  <a:schemeClr val="tx1"/>
                </a:solidFill>
                <a:latin typeface="Arial" charset="0"/>
                <a:ea typeface="ＭＳ Ｐゴシック" charset="0"/>
              </a:defRPr>
            </a:lvl9pPr>
          </a:lstStyle>
          <a:p>
            <a:pPr eaLnBrk="1" hangingPunct="1"/>
            <a:fld id="{99D5AC11-97D7-7141-8EE7-3BE627C699D4}" type="slidenum">
              <a:rPr lang="en-US" sz="1400">
                <a:solidFill>
                  <a:schemeClr val="tx2"/>
                </a:solidFill>
                <a:latin typeface="Gill Sans MT" charset="0"/>
              </a:rPr>
              <a:pPr eaLnBrk="1" hangingPunct="1"/>
              <a:t>9</a:t>
            </a:fld>
            <a:endParaRPr lang="en-US" sz="1400">
              <a:solidFill>
                <a:schemeClr val="tx2"/>
              </a:solidFill>
              <a:latin typeface="Gill Sans MT" charset="0"/>
            </a:endParaRPr>
          </a:p>
        </p:txBody>
      </p:sp>
    </p:spTree>
    <p:extLst>
      <p:ext uri="{BB962C8B-B14F-4D97-AF65-F5344CB8AC3E}">
        <p14:creationId xmlns:p14="http://schemas.microsoft.com/office/powerpoint/2010/main" val="381574386"/>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Adjacency">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Adjacency">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Adjacency.thmx</Template>
  <TotalTime>6614</TotalTime>
  <Words>1763</Words>
  <Application>Microsoft Office PowerPoint</Application>
  <PresentationFormat>On-screen Show (4:3)</PresentationFormat>
  <Paragraphs>97</Paragraphs>
  <Slides>15</Slides>
  <Notes>4</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Adjacency</vt:lpstr>
      <vt:lpstr>The Economic Perspective on Different Sanctioning Methods – Achieving Deterrence &amp; Maximizing Consumer Welfare</vt:lpstr>
      <vt:lpstr>Cartel activity and penalties</vt:lpstr>
      <vt:lpstr>Some preliminary broader points from recent economic literature</vt:lpstr>
      <vt:lpstr>The current fining rules: a (very) brief review</vt:lpstr>
      <vt:lpstr>Comparing penalty structures: alternative types</vt:lpstr>
      <vt:lpstr>Comparing penalty structures: how do they affect cartel activity? (1)</vt:lpstr>
      <vt:lpstr>Comparing penalty structures: how do they affect cartel activity? (2)</vt:lpstr>
      <vt:lpstr>A difficulty in analyzing deterrence</vt:lpstr>
      <vt:lpstr>Results from recent economic literature</vt:lpstr>
      <vt:lpstr>Some distortions of revenue-based penalties</vt:lpstr>
      <vt:lpstr>Results from recent economic literature (cont.) </vt:lpstr>
      <vt:lpstr>Results from recent economic literature (cont.) </vt:lpstr>
      <vt:lpstr>Policy Implications (1)</vt:lpstr>
      <vt:lpstr>Policy Implications (2)</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Penalizing Cartels: The Case for Basing Penalties on the Price Overcharge</dc:title>
  <dc:creator>Yannis Katsoulacos</dc:creator>
  <cp:lastModifiedBy>VASILEIOU Sofia (COMP)</cp:lastModifiedBy>
  <cp:revision>113</cp:revision>
  <dcterms:created xsi:type="dcterms:W3CDTF">2014-09-04T14:22:54Z</dcterms:created>
  <dcterms:modified xsi:type="dcterms:W3CDTF">2015-02-09T12:31:51Z</dcterms:modified>
</cp:coreProperties>
</file>

<file path=docProps/thumbnail.jpeg>
</file>