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60" r:id="rId3"/>
    <p:sldId id="261" r:id="rId4"/>
    <p:sldId id="262" r:id="rId5"/>
    <p:sldId id="263" r:id="rId6"/>
    <p:sldId id="264" r:id="rId7"/>
    <p:sldId id="265" r:id="rId8"/>
    <p:sldId id="266" r:id="rId9"/>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BDDEFF"/>
    <a:srgbClr val="3166CF"/>
    <a:srgbClr val="3E6FD2"/>
    <a:srgbClr val="2D5EC1"/>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72"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net1.cec.eu.int\COMP-Services\Direction-E\E-TF\_Forum\Retail%20Study%20follow%20up\Private%20Labels\Analysis\2016%2002%2023_ANALYSIS%20PL%20SHARE_EconometricsData_Short%20To%20DG%20Com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GB" sz="1200" b="0"/>
              <a:t>Average share</a:t>
            </a:r>
            <a:r>
              <a:rPr lang="en-GB" sz="1200" b="0" baseline="0"/>
              <a:t> of private labels per shop</a:t>
            </a:r>
            <a:endParaRPr lang="en-GB" sz="1200" b="0"/>
          </a:p>
        </c:rich>
      </c:tx>
      <c:layout/>
      <c:overlay val="0"/>
    </c:title>
    <c:autoTitleDeleted val="0"/>
    <c:plotArea>
      <c:layout/>
      <c:barChart>
        <c:barDir val="col"/>
        <c:grouping val="clustered"/>
        <c:varyColors val="0"/>
        <c:ser>
          <c:idx val="0"/>
          <c:order val="0"/>
          <c:tx>
            <c:strRef>
              <c:f>PIvot!$B$11</c:f>
              <c:strCache>
                <c:ptCount val="1"/>
                <c:pt idx="0">
                  <c:v>2008</c:v>
                </c:pt>
              </c:strCache>
            </c:strRef>
          </c:tx>
          <c:spPr>
            <a:solidFill>
              <a:schemeClr val="accent1">
                <a:lumMod val="50000"/>
              </a:schemeClr>
            </a:solidFill>
            <a:ln>
              <a:noFill/>
            </a:ln>
          </c:spPr>
          <c:invertIfNegative val="0"/>
          <c:cat>
            <c:strRef>
              <c:f>PIvot!$A$12:$A$18</c:f>
              <c:strCache>
                <c:ptCount val="7"/>
                <c:pt idx="0">
                  <c:v>Belgium</c:v>
                </c:pt>
                <c:pt idx="1">
                  <c:v>Spain</c:v>
                </c:pt>
                <c:pt idx="2">
                  <c:v>Portugal</c:v>
                </c:pt>
                <c:pt idx="3">
                  <c:v>France</c:v>
                </c:pt>
                <c:pt idx="4">
                  <c:v>Poland</c:v>
                </c:pt>
                <c:pt idx="5">
                  <c:v>Hungary</c:v>
                </c:pt>
                <c:pt idx="6">
                  <c:v>Italy</c:v>
                </c:pt>
              </c:strCache>
            </c:strRef>
          </c:cat>
          <c:val>
            <c:numRef>
              <c:f>PIvot!$B$12:$B$18</c:f>
              <c:numCache>
                <c:formatCode>General</c:formatCode>
                <c:ptCount val="7"/>
                <c:pt idx="0">
                  <c:v>42.7777565628177</c:v>
                </c:pt>
                <c:pt idx="1">
                  <c:v>35.848315597783127</c:v>
                </c:pt>
                <c:pt idx="2">
                  <c:v>33.138291816417031</c:v>
                </c:pt>
                <c:pt idx="3">
                  <c:v>29.400216175654791</c:v>
                </c:pt>
                <c:pt idx="4">
                  <c:v>16.889849894458948</c:v>
                </c:pt>
                <c:pt idx="5">
                  <c:v>16.129189535458888</c:v>
                </c:pt>
                <c:pt idx="6">
                  <c:v>14.407427234530735</c:v>
                </c:pt>
              </c:numCache>
            </c:numRef>
          </c:val>
        </c:ser>
        <c:ser>
          <c:idx val="1"/>
          <c:order val="1"/>
          <c:tx>
            <c:strRef>
              <c:f>PIvot!$C$11</c:f>
              <c:strCache>
                <c:ptCount val="1"/>
                <c:pt idx="0">
                  <c:v>2010</c:v>
                </c:pt>
              </c:strCache>
            </c:strRef>
          </c:tx>
          <c:spPr>
            <a:solidFill>
              <a:schemeClr val="accent1">
                <a:lumMod val="75000"/>
              </a:schemeClr>
            </a:solidFill>
            <a:ln>
              <a:noFill/>
            </a:ln>
          </c:spPr>
          <c:invertIfNegative val="0"/>
          <c:cat>
            <c:strRef>
              <c:f>PIvot!$A$12:$A$18</c:f>
              <c:strCache>
                <c:ptCount val="7"/>
                <c:pt idx="0">
                  <c:v>Belgium</c:v>
                </c:pt>
                <c:pt idx="1">
                  <c:v>Spain</c:v>
                </c:pt>
                <c:pt idx="2">
                  <c:v>Portugal</c:v>
                </c:pt>
                <c:pt idx="3">
                  <c:v>France</c:v>
                </c:pt>
                <c:pt idx="4">
                  <c:v>Poland</c:v>
                </c:pt>
                <c:pt idx="5">
                  <c:v>Hungary</c:v>
                </c:pt>
                <c:pt idx="6">
                  <c:v>Italy</c:v>
                </c:pt>
              </c:strCache>
            </c:strRef>
          </c:cat>
          <c:val>
            <c:numRef>
              <c:f>PIvot!$C$12:$C$18</c:f>
              <c:numCache>
                <c:formatCode>General</c:formatCode>
                <c:ptCount val="7"/>
                <c:pt idx="0">
                  <c:v>41.986695593376567</c:v>
                </c:pt>
                <c:pt idx="1">
                  <c:v>39.776386344992794</c:v>
                </c:pt>
                <c:pt idx="2">
                  <c:v>36.542139597567598</c:v>
                </c:pt>
                <c:pt idx="3">
                  <c:v>33.170251825598243</c:v>
                </c:pt>
                <c:pt idx="4">
                  <c:v>15.571312160010843</c:v>
                </c:pt>
                <c:pt idx="5">
                  <c:v>18.106615562616582</c:v>
                </c:pt>
                <c:pt idx="6">
                  <c:v>16.62869855183849</c:v>
                </c:pt>
              </c:numCache>
            </c:numRef>
          </c:val>
        </c:ser>
        <c:ser>
          <c:idx val="2"/>
          <c:order val="2"/>
          <c:tx>
            <c:strRef>
              <c:f>PIvot!$D$11</c:f>
              <c:strCache>
                <c:ptCount val="1"/>
                <c:pt idx="0">
                  <c:v>2012</c:v>
                </c:pt>
              </c:strCache>
            </c:strRef>
          </c:tx>
          <c:spPr>
            <a:solidFill>
              <a:schemeClr val="accent1">
                <a:lumMod val="60000"/>
                <a:lumOff val="40000"/>
              </a:schemeClr>
            </a:solidFill>
            <a:ln>
              <a:noFill/>
            </a:ln>
          </c:spPr>
          <c:invertIfNegative val="0"/>
          <c:cat>
            <c:strRef>
              <c:f>PIvot!$A$12:$A$18</c:f>
              <c:strCache>
                <c:ptCount val="7"/>
                <c:pt idx="0">
                  <c:v>Belgium</c:v>
                </c:pt>
                <c:pt idx="1">
                  <c:v>Spain</c:v>
                </c:pt>
                <c:pt idx="2">
                  <c:v>Portugal</c:v>
                </c:pt>
                <c:pt idx="3">
                  <c:v>France</c:v>
                </c:pt>
                <c:pt idx="4">
                  <c:v>Poland</c:v>
                </c:pt>
                <c:pt idx="5">
                  <c:v>Hungary</c:v>
                </c:pt>
                <c:pt idx="6">
                  <c:v>Italy</c:v>
                </c:pt>
              </c:strCache>
            </c:strRef>
          </c:cat>
          <c:val>
            <c:numRef>
              <c:f>PIvot!$D$12:$D$18</c:f>
              <c:numCache>
                <c:formatCode>General</c:formatCode>
                <c:ptCount val="7"/>
                <c:pt idx="0">
                  <c:v>41.867912538923939</c:v>
                </c:pt>
                <c:pt idx="1">
                  <c:v>39.870116786272575</c:v>
                </c:pt>
                <c:pt idx="2">
                  <c:v>37.695560535947131</c:v>
                </c:pt>
                <c:pt idx="3">
                  <c:v>33.575661116190389</c:v>
                </c:pt>
                <c:pt idx="4">
                  <c:v>15.475959615474649</c:v>
                </c:pt>
                <c:pt idx="5">
                  <c:v>20.848018204845733</c:v>
                </c:pt>
                <c:pt idx="6">
                  <c:v>18.109621353504803</c:v>
                </c:pt>
              </c:numCache>
            </c:numRef>
          </c:val>
        </c:ser>
        <c:dLbls>
          <c:showLegendKey val="0"/>
          <c:showVal val="0"/>
          <c:showCatName val="0"/>
          <c:showSerName val="0"/>
          <c:showPercent val="0"/>
          <c:showBubbleSize val="0"/>
        </c:dLbls>
        <c:gapWidth val="75"/>
        <c:overlap val="-25"/>
        <c:axId val="102302464"/>
        <c:axId val="102304000"/>
      </c:barChart>
      <c:catAx>
        <c:axId val="102302464"/>
        <c:scaling>
          <c:orientation val="minMax"/>
        </c:scaling>
        <c:delete val="0"/>
        <c:axPos val="b"/>
        <c:majorTickMark val="none"/>
        <c:minorTickMark val="none"/>
        <c:tickLblPos val="nextTo"/>
        <c:crossAx val="102304000"/>
        <c:crosses val="autoZero"/>
        <c:auto val="1"/>
        <c:lblAlgn val="ctr"/>
        <c:lblOffset val="100"/>
        <c:noMultiLvlLbl val="0"/>
      </c:catAx>
      <c:valAx>
        <c:axId val="102304000"/>
        <c:scaling>
          <c:orientation val="minMax"/>
        </c:scaling>
        <c:delete val="0"/>
        <c:axPos val="l"/>
        <c:majorGridlines/>
        <c:title>
          <c:tx>
            <c:rich>
              <a:bodyPr rot="-5400000" vert="horz"/>
              <a:lstStyle/>
              <a:p>
                <a:pPr>
                  <a:defRPr b="0"/>
                </a:pPr>
                <a:r>
                  <a:rPr lang="en-GB" b="0"/>
                  <a:t>Percent (%)</a:t>
                </a:r>
              </a:p>
            </c:rich>
          </c:tx>
          <c:layout>
            <c:manualLayout>
              <c:xMode val="edge"/>
              <c:yMode val="edge"/>
              <c:x val="1.3888888888888888E-2"/>
              <c:y val="0.33305081656459612"/>
            </c:manualLayout>
          </c:layout>
          <c:overlay val="0"/>
        </c:title>
        <c:numFmt formatCode="General" sourceLinked="1"/>
        <c:majorTickMark val="none"/>
        <c:minorTickMark val="none"/>
        <c:tickLblPos val="nextTo"/>
        <c:spPr>
          <a:ln w="6350">
            <a:noFill/>
          </a:ln>
        </c:spPr>
        <c:crossAx val="102302464"/>
        <c:crosses val="autoZero"/>
        <c:crossBetween val="between"/>
      </c:valAx>
    </c:plotArea>
    <c:legend>
      <c:legendPos val="b"/>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54184"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54184"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b" anchorCtr="0" compatLnSpc="1">
            <a:prstTxWarp prst="textNoShape">
              <a:avLst/>
            </a:prstTxWarp>
          </a:bodyPr>
          <a:lstStyle>
            <a:lvl1pPr algn="r">
              <a:defRPr>
                <a:solidFill>
                  <a:schemeClr val="tx1"/>
                </a:solidFill>
                <a:latin typeface="Arial" charset="0"/>
              </a:defRPr>
            </a:lvl1pPr>
          </a:lstStyle>
          <a:p>
            <a:fld id="{D2070977-3D1D-4A20-A3CE-3D85B4C4BE56}" type="slidenum">
              <a:rPr lang="en-GB" altLang="en-US"/>
              <a:pPr/>
              <a:t>‹#›</a:t>
            </a:fld>
            <a:endParaRPr lang="en-GB" altLang="en-US"/>
          </a:p>
        </p:txBody>
      </p:sp>
    </p:spTree>
    <p:extLst>
      <p:ext uri="{BB962C8B-B14F-4D97-AF65-F5344CB8AC3E}">
        <p14:creationId xmlns:p14="http://schemas.microsoft.com/office/powerpoint/2010/main" val="3622130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54184"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5" y="4723170"/>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54184"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66" tIns="45784" rIns="91566" bIns="45784" numCol="1" anchor="b" anchorCtr="0" compatLnSpc="1">
            <a:prstTxWarp prst="textNoShape">
              <a:avLst/>
            </a:prstTxWarp>
          </a:bodyPr>
          <a:lstStyle>
            <a:lvl1pPr algn="r">
              <a:defRPr>
                <a:solidFill>
                  <a:schemeClr val="tx1"/>
                </a:solidFill>
                <a:latin typeface="Arial" charset="0"/>
              </a:defRPr>
            </a:lvl1pPr>
          </a:lstStyle>
          <a:p>
            <a:fld id="{ECE31CE8-FDD6-41F0-A1BE-984D6D130BA9}" type="slidenum">
              <a:rPr lang="en-GB" altLang="en-US"/>
              <a:pPr/>
              <a:t>‹#›</a:t>
            </a:fld>
            <a:endParaRPr lang="en-GB" altLang="en-US"/>
          </a:p>
        </p:txBody>
      </p:sp>
    </p:spTree>
    <p:extLst>
      <p:ext uri="{BB962C8B-B14F-4D97-AF65-F5344CB8AC3E}">
        <p14:creationId xmlns:p14="http://schemas.microsoft.com/office/powerpoint/2010/main" val="313907253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CE31CE8-FDD6-41F0-A1BE-984D6D130BA9}" type="slidenum">
              <a:rPr lang="en-GB" altLang="en-US" smtClean="0"/>
              <a:pPr/>
              <a:t>1</a:t>
            </a:fld>
            <a:endParaRPr lang="en-GB" altLang="en-US"/>
          </a:p>
        </p:txBody>
      </p:sp>
    </p:spTree>
    <p:extLst>
      <p:ext uri="{BB962C8B-B14F-4D97-AF65-F5344CB8AC3E}">
        <p14:creationId xmlns:p14="http://schemas.microsoft.com/office/powerpoint/2010/main" val="124227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EEB0B7B6-EAE3-4508-9427-8DA90CB26A59}"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0C695D6-8797-425C-AD34-6F749C436CC9}" type="slidenum">
              <a:rPr lang="en-GB" altLang="en-US"/>
              <a:pPr/>
              <a:t>‹#›</a:t>
            </a:fld>
            <a:endParaRPr lang="en-GB" altLang="en-US"/>
          </a:p>
        </p:txBody>
      </p:sp>
    </p:spTree>
    <p:extLst>
      <p:ext uri="{BB962C8B-B14F-4D97-AF65-F5344CB8AC3E}">
        <p14:creationId xmlns:p14="http://schemas.microsoft.com/office/powerpoint/2010/main" val="327240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1270251-5F3B-41B8-A9B1-BA35A75C4290}" type="slidenum">
              <a:rPr lang="en-GB" altLang="en-US"/>
              <a:pPr/>
              <a:t>‹#›</a:t>
            </a:fld>
            <a:endParaRPr lang="en-GB" altLang="en-US"/>
          </a:p>
        </p:txBody>
      </p:sp>
    </p:spTree>
    <p:extLst>
      <p:ext uri="{BB962C8B-B14F-4D97-AF65-F5344CB8AC3E}">
        <p14:creationId xmlns:p14="http://schemas.microsoft.com/office/powerpoint/2010/main" val="447853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146AB77-C253-461E-B849-66983D84A722}" type="slidenum">
              <a:rPr lang="en-GB" altLang="en-US"/>
              <a:pPr/>
              <a:t>‹#›</a:t>
            </a:fld>
            <a:endParaRPr lang="en-GB" altLang="en-US"/>
          </a:p>
        </p:txBody>
      </p:sp>
    </p:spTree>
    <p:extLst>
      <p:ext uri="{BB962C8B-B14F-4D97-AF65-F5344CB8AC3E}">
        <p14:creationId xmlns:p14="http://schemas.microsoft.com/office/powerpoint/2010/main" val="71259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883CA60-EEFE-41E5-9A8B-A9647A1D94C1}" type="slidenum">
              <a:rPr lang="en-GB" altLang="en-US"/>
              <a:pPr/>
              <a:t>‹#›</a:t>
            </a:fld>
            <a:endParaRPr lang="en-GB" altLang="en-US"/>
          </a:p>
        </p:txBody>
      </p:sp>
    </p:spTree>
    <p:extLst>
      <p:ext uri="{BB962C8B-B14F-4D97-AF65-F5344CB8AC3E}">
        <p14:creationId xmlns:p14="http://schemas.microsoft.com/office/powerpoint/2010/main" val="369141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CEEF19B-A2C1-4F12-B56D-261019DB64CC}" type="slidenum">
              <a:rPr lang="en-GB" altLang="en-US"/>
              <a:pPr/>
              <a:t>‹#›</a:t>
            </a:fld>
            <a:endParaRPr lang="en-GB" altLang="en-US"/>
          </a:p>
        </p:txBody>
      </p:sp>
    </p:spTree>
    <p:extLst>
      <p:ext uri="{BB962C8B-B14F-4D97-AF65-F5344CB8AC3E}">
        <p14:creationId xmlns:p14="http://schemas.microsoft.com/office/powerpoint/2010/main" val="169245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0A3DB1A-2ADC-427C-B960-B6BE3E801DB0}" type="slidenum">
              <a:rPr lang="en-GB" altLang="en-US"/>
              <a:pPr/>
              <a:t>‹#›</a:t>
            </a:fld>
            <a:endParaRPr lang="en-GB" altLang="en-US"/>
          </a:p>
        </p:txBody>
      </p:sp>
    </p:spTree>
    <p:extLst>
      <p:ext uri="{BB962C8B-B14F-4D97-AF65-F5344CB8AC3E}">
        <p14:creationId xmlns:p14="http://schemas.microsoft.com/office/powerpoint/2010/main" val="6237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D24A511-5FE5-4B84-8837-8FB0811838E1}" type="slidenum">
              <a:rPr lang="en-GB" altLang="en-US"/>
              <a:pPr/>
              <a:t>‹#›</a:t>
            </a:fld>
            <a:endParaRPr lang="en-GB" altLang="en-US"/>
          </a:p>
        </p:txBody>
      </p:sp>
    </p:spTree>
    <p:extLst>
      <p:ext uri="{BB962C8B-B14F-4D97-AF65-F5344CB8AC3E}">
        <p14:creationId xmlns:p14="http://schemas.microsoft.com/office/powerpoint/2010/main" val="390362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49757F39-5F51-45D3-8B45-4C5A4832CE39}" type="slidenum">
              <a:rPr lang="en-GB" altLang="en-US"/>
              <a:pPr/>
              <a:t>‹#›</a:t>
            </a:fld>
            <a:endParaRPr lang="en-GB" altLang="en-US"/>
          </a:p>
        </p:txBody>
      </p:sp>
    </p:spTree>
    <p:extLst>
      <p:ext uri="{BB962C8B-B14F-4D97-AF65-F5344CB8AC3E}">
        <p14:creationId xmlns:p14="http://schemas.microsoft.com/office/powerpoint/2010/main" val="278591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AC3892B1-B392-42F2-9282-B2782CAF1901}" type="slidenum">
              <a:rPr lang="en-GB" altLang="en-US"/>
              <a:pPr/>
              <a:t>‹#›</a:t>
            </a:fld>
            <a:endParaRPr lang="en-GB" altLang="en-US"/>
          </a:p>
        </p:txBody>
      </p:sp>
    </p:spTree>
    <p:extLst>
      <p:ext uri="{BB962C8B-B14F-4D97-AF65-F5344CB8AC3E}">
        <p14:creationId xmlns:p14="http://schemas.microsoft.com/office/powerpoint/2010/main" val="172312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6D4A8E0-ED4F-4CC1-B278-2C0D97F11C60}" type="slidenum">
              <a:rPr lang="en-GB" altLang="en-US"/>
              <a:pPr/>
              <a:t>‹#›</a:t>
            </a:fld>
            <a:endParaRPr lang="en-GB" altLang="en-US"/>
          </a:p>
        </p:txBody>
      </p:sp>
    </p:spTree>
    <p:extLst>
      <p:ext uri="{BB962C8B-B14F-4D97-AF65-F5344CB8AC3E}">
        <p14:creationId xmlns:p14="http://schemas.microsoft.com/office/powerpoint/2010/main" val="426872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EB01B214-BFBC-4CAB-B469-5B720F52C906}"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79512" y="1339851"/>
            <a:ext cx="8712968" cy="720998"/>
          </a:xfrm>
        </p:spPr>
        <p:txBody>
          <a:bodyPr/>
          <a:lstStyle/>
          <a:p>
            <a:r>
              <a:rPr lang="en-GB" sz="2400" i="1" dirty="0"/>
              <a:t>The Commission study on the EU retail sector</a:t>
            </a:r>
            <a:endParaRPr lang="en-US" altLang="en-US" sz="2400" dirty="0"/>
          </a:p>
        </p:txBody>
      </p:sp>
      <p:sp>
        <p:nvSpPr>
          <p:cNvPr id="83971" name="Rectangle 3"/>
          <p:cNvSpPr>
            <a:spLocks noGrp="1" noChangeArrowheads="1"/>
          </p:cNvSpPr>
          <p:nvPr>
            <p:ph type="body" idx="1"/>
          </p:nvPr>
        </p:nvSpPr>
        <p:spPr>
          <a:xfrm>
            <a:off x="457200" y="1988840"/>
            <a:ext cx="8229600" cy="4536504"/>
          </a:xfrm>
        </p:spPr>
        <p:txBody>
          <a:bodyPr/>
          <a:lstStyle/>
          <a:p>
            <a:pPr>
              <a:spcAft>
                <a:spcPts val="0"/>
              </a:spcAft>
              <a:buClr>
                <a:schemeClr val="accent5">
                  <a:lumMod val="50000"/>
                </a:schemeClr>
              </a:buClr>
              <a:defRPr/>
            </a:pPr>
            <a:r>
              <a:rPr lang="en-GB" sz="1400" b="1" dirty="0"/>
              <a:t>Motivation for the study:</a:t>
            </a:r>
            <a:endParaRPr lang="en-GB" sz="1400" dirty="0"/>
          </a:p>
          <a:p>
            <a:pPr lvl="1">
              <a:spcAft>
                <a:spcPts val="0"/>
              </a:spcAft>
              <a:buClr>
                <a:schemeClr val="accent5">
                  <a:lumMod val="50000"/>
                </a:schemeClr>
              </a:buClr>
              <a:buFont typeface="Courier New" panose="02070309020205020404" pitchFamily="49" charset="0"/>
              <a:buChar char="o"/>
              <a:defRPr/>
            </a:pPr>
            <a:r>
              <a:rPr lang="en-GB" sz="1400" i="1" dirty="0"/>
              <a:t>Complaints</a:t>
            </a:r>
            <a:r>
              <a:rPr lang="en-GB" sz="1400" dirty="0"/>
              <a:t> </a:t>
            </a:r>
            <a:r>
              <a:rPr lang="en-GB" sz="1400" b="0" dirty="0"/>
              <a:t>at national and EU level argue that large retailers impose detrimental conditions on food suppliers (food manufacturers and farmers) and that this reduces their means to invest, thereby decreasing choice and innovation</a:t>
            </a:r>
            <a:r>
              <a:rPr lang="en-GB" sz="1400" b="0" dirty="0" smtClean="0"/>
              <a:t>. But no one checked the data.</a:t>
            </a:r>
          </a:p>
          <a:p>
            <a:pPr lvl="1">
              <a:spcAft>
                <a:spcPts val="0"/>
              </a:spcAft>
              <a:buClr>
                <a:schemeClr val="accent5">
                  <a:lumMod val="50000"/>
                </a:schemeClr>
              </a:buClr>
              <a:buFont typeface="Courier New" panose="02070309020205020404" pitchFamily="49" charset="0"/>
              <a:buChar char="o"/>
              <a:defRPr/>
            </a:pPr>
            <a:endParaRPr lang="en-GB" sz="1400" b="0" dirty="0"/>
          </a:p>
          <a:p>
            <a:pPr>
              <a:spcAft>
                <a:spcPts val="0"/>
              </a:spcAft>
              <a:buClr>
                <a:schemeClr val="accent5">
                  <a:lumMod val="50000"/>
                </a:schemeClr>
              </a:buClr>
              <a:buFont typeface="Arial" panose="020B0604020202020204" pitchFamily="34" charset="0"/>
              <a:buChar char="•"/>
              <a:defRPr/>
            </a:pPr>
            <a:r>
              <a:rPr lang="en-GB" sz="1400" b="1" dirty="0"/>
              <a:t>Objective of the study: to deliver quantitative evidence</a:t>
            </a:r>
            <a:endParaRPr lang="en-GB" sz="1400" dirty="0"/>
          </a:p>
          <a:p>
            <a:pPr marL="571500" lvl="2" indent="-171450">
              <a:spcAft>
                <a:spcPts val="0"/>
              </a:spcAft>
              <a:buFont typeface="Courier New" panose="02070309020205020404" pitchFamily="49" charset="0"/>
              <a:buChar char="o"/>
              <a:defRPr/>
            </a:pPr>
            <a:r>
              <a:rPr lang="en-GB" dirty="0"/>
              <a:t>Provide facts about the evolution of concentration at the different levels of the supply chain.</a:t>
            </a:r>
          </a:p>
          <a:p>
            <a:pPr marL="571500" lvl="2" indent="-171450">
              <a:spcAft>
                <a:spcPts val="0"/>
              </a:spcAft>
              <a:buFont typeface="Courier New" panose="02070309020205020404" pitchFamily="49" charset="0"/>
              <a:buChar char="o"/>
              <a:defRPr/>
            </a:pPr>
            <a:r>
              <a:rPr lang="fr-BE" dirty="0" err="1"/>
              <a:t>Identify</a:t>
            </a:r>
            <a:r>
              <a:rPr lang="fr-BE" dirty="0"/>
              <a:t> the possible (positive </a:t>
            </a:r>
            <a:r>
              <a:rPr lang="fr-BE" dirty="0" smtClean="0"/>
              <a:t>and </a:t>
            </a:r>
            <a:r>
              <a:rPr lang="fr-BE" dirty="0" err="1"/>
              <a:t>negative</a:t>
            </a:r>
            <a:r>
              <a:rPr lang="fr-BE" dirty="0"/>
              <a:t>) drivers of </a:t>
            </a:r>
            <a:r>
              <a:rPr lang="fr-BE" dirty="0" err="1"/>
              <a:t>choice</a:t>
            </a:r>
            <a:r>
              <a:rPr lang="fr-BE" dirty="0"/>
              <a:t> and </a:t>
            </a:r>
            <a:r>
              <a:rPr lang="fr-BE" dirty="0" smtClean="0"/>
              <a:t>innovation.</a:t>
            </a:r>
          </a:p>
          <a:p>
            <a:pPr lvl="1">
              <a:spcAft>
                <a:spcPts val="0"/>
              </a:spcAft>
              <a:buClr>
                <a:schemeClr val="accent5">
                  <a:lumMod val="50000"/>
                </a:schemeClr>
              </a:buClr>
              <a:buFont typeface="Courier New" panose="02070309020205020404" pitchFamily="49" charset="0"/>
              <a:buChar char="o"/>
              <a:defRPr/>
            </a:pPr>
            <a:endParaRPr lang="en-GB" sz="1400" b="0" dirty="0"/>
          </a:p>
          <a:p>
            <a:pPr>
              <a:spcAft>
                <a:spcPts val="0"/>
              </a:spcAft>
              <a:buClr>
                <a:schemeClr val="accent5">
                  <a:lumMod val="50000"/>
                </a:schemeClr>
              </a:buClr>
              <a:buFont typeface="Arial" panose="020B0604020202020204" pitchFamily="34" charset="0"/>
              <a:buChar char="•"/>
              <a:defRPr/>
            </a:pPr>
            <a:r>
              <a:rPr lang="en-GB" sz="1400" b="1" dirty="0" smtClean="0"/>
              <a:t>Key results</a:t>
            </a:r>
            <a:endParaRPr lang="en-GB" sz="1400" dirty="0"/>
          </a:p>
          <a:p>
            <a:pPr marL="571500" lvl="2" indent="-171450">
              <a:spcAft>
                <a:spcPts val="0"/>
              </a:spcAft>
              <a:buFont typeface="Courier New" panose="02070309020205020404" pitchFamily="49" charset="0"/>
              <a:buChar char="o"/>
              <a:defRPr/>
            </a:pPr>
            <a:r>
              <a:rPr lang="en-GB" b="1" dirty="0" smtClean="0"/>
              <a:t>Competition at local level </a:t>
            </a:r>
            <a:r>
              <a:rPr lang="en-GB" dirty="0" smtClean="0"/>
              <a:t>(opening of new shops), </a:t>
            </a:r>
            <a:r>
              <a:rPr lang="en-GB" b="1" dirty="0" smtClean="0"/>
              <a:t>expansion of outlets </a:t>
            </a:r>
            <a:r>
              <a:rPr lang="en-GB" dirty="0" smtClean="0"/>
              <a:t>(store size) and </a:t>
            </a:r>
            <a:r>
              <a:rPr lang="en-GB" b="1" dirty="0" smtClean="0"/>
              <a:t>size of product category </a:t>
            </a:r>
            <a:r>
              <a:rPr lang="en-GB" dirty="0" smtClean="0"/>
              <a:t>(turnover) drive choice and innovation.</a:t>
            </a:r>
          </a:p>
          <a:p>
            <a:pPr marL="571500" lvl="2" indent="-171450">
              <a:spcAft>
                <a:spcPts val="0"/>
              </a:spcAft>
              <a:buFont typeface="Courier New" panose="02070309020205020404" pitchFamily="49" charset="0"/>
              <a:buChar char="o"/>
              <a:defRPr/>
            </a:pPr>
            <a:r>
              <a:rPr lang="en-GB" b="1" dirty="0" smtClean="0"/>
              <a:t>Economic environment </a:t>
            </a:r>
            <a:r>
              <a:rPr lang="en-GB" dirty="0" smtClean="0"/>
              <a:t>has positive relationship with choice and innovation.</a:t>
            </a:r>
          </a:p>
          <a:p>
            <a:pPr marL="571500" lvl="2" indent="-171450">
              <a:spcAft>
                <a:spcPts val="0"/>
              </a:spcAft>
              <a:buFont typeface="Courier New" panose="02070309020205020404" pitchFamily="49" charset="0"/>
              <a:buChar char="o"/>
              <a:defRPr/>
            </a:pPr>
            <a:r>
              <a:rPr lang="en-GB" b="1" dirty="0" smtClean="0"/>
              <a:t>More bargaining power for retailers </a:t>
            </a:r>
            <a:r>
              <a:rPr lang="en-GB" dirty="0" smtClean="0"/>
              <a:t>and </a:t>
            </a:r>
            <a:r>
              <a:rPr lang="en-GB" b="1" dirty="0" smtClean="0"/>
              <a:t>more competition among suppliers </a:t>
            </a:r>
            <a:r>
              <a:rPr lang="en-GB" dirty="0" smtClean="0"/>
              <a:t>(less concentration) associated with more innovation.</a:t>
            </a:r>
          </a:p>
          <a:p>
            <a:pPr marL="571500" lvl="2" indent="-171450">
              <a:spcAft>
                <a:spcPts val="0"/>
              </a:spcAft>
              <a:buFont typeface="Courier New" panose="02070309020205020404" pitchFamily="49" charset="0"/>
              <a:buChar char="o"/>
              <a:defRPr/>
            </a:pPr>
            <a:r>
              <a:rPr lang="en-GB" b="1" dirty="0" smtClean="0">
                <a:solidFill>
                  <a:srgbClr val="FF0000"/>
                </a:solidFill>
              </a:rPr>
              <a:t>The proportion of </a:t>
            </a:r>
            <a:r>
              <a:rPr lang="en-GB" b="1" i="1" dirty="0" smtClean="0">
                <a:solidFill>
                  <a:srgbClr val="FF0000"/>
                </a:solidFill>
              </a:rPr>
              <a:t>private labels </a:t>
            </a:r>
            <a:r>
              <a:rPr lang="en-GB" b="1" dirty="0" smtClean="0">
                <a:solidFill>
                  <a:srgbClr val="FF0000"/>
                </a:solidFill>
              </a:rPr>
              <a:t>in the product assortment</a:t>
            </a:r>
            <a:r>
              <a:rPr lang="en-GB" dirty="0" smtClean="0">
                <a:solidFill>
                  <a:srgbClr val="FF0000"/>
                </a:solidFill>
              </a:rPr>
              <a:t> in a shop and by product category appears to have a negative relationship with innovation</a:t>
            </a:r>
            <a:r>
              <a:rPr lang="en-GB" dirty="0" smtClean="0"/>
              <a:t>. </a:t>
            </a:r>
          </a:p>
          <a:p>
            <a:pPr marL="571500" lvl="2" indent="-171450">
              <a:spcAft>
                <a:spcPts val="0"/>
              </a:spcAft>
              <a:buFont typeface="Courier New" panose="02070309020205020404" pitchFamily="49" charset="0"/>
              <a:buChar char="o"/>
              <a:defRPr/>
            </a:pPr>
            <a:endParaRPr lang="en-GB" dirty="0" smtClean="0"/>
          </a:p>
          <a:p>
            <a:pPr marL="571500" lvl="2" indent="-171450">
              <a:spcAft>
                <a:spcPts val="0"/>
              </a:spcAft>
              <a:buFont typeface="Courier New" panose="02070309020205020404" pitchFamily="49" charset="0"/>
              <a:buChar char="o"/>
              <a:defRPr/>
            </a:pPr>
            <a:endParaRPr lang="en-GB" sz="1200" dirty="0" smtClean="0"/>
          </a:p>
          <a:p>
            <a:pPr marL="571500" lvl="2" indent="-171450">
              <a:spcAft>
                <a:spcPts val="0"/>
              </a:spcAft>
              <a:buFont typeface="Courier New" panose="02070309020205020404" pitchFamily="49" charset="0"/>
              <a:buChar char="o"/>
              <a:defRPr/>
            </a:pPr>
            <a:endParaRPr lang="en-GB" sz="1200" b="1" dirty="0" smtClean="0"/>
          </a:p>
          <a:p>
            <a:pPr marL="571500" lvl="2" indent="-171450">
              <a:spcAft>
                <a:spcPts val="0"/>
              </a:spcAft>
              <a:buFont typeface="Courier New" panose="02070309020205020404" pitchFamily="49" charset="0"/>
              <a:buChar char="o"/>
              <a:defRPr/>
            </a:pPr>
            <a:endParaRPr lang="en-GB" sz="1200" b="1" dirty="0"/>
          </a:p>
        </p:txBody>
      </p:sp>
      <p:sp>
        <p:nvSpPr>
          <p:cNvPr id="2" name="Slide Number Placeholder 1"/>
          <p:cNvSpPr>
            <a:spLocks noGrp="1"/>
          </p:cNvSpPr>
          <p:nvPr>
            <p:ph type="sldNum" sz="quarter" idx="12"/>
          </p:nvPr>
        </p:nvSpPr>
        <p:spPr/>
        <p:txBody>
          <a:bodyPr/>
          <a:lstStyle/>
          <a:p>
            <a:fld id="{D146AB77-C253-461E-B849-66983D84A722}" type="slidenum">
              <a:rPr lang="en-GB" altLang="en-US" smtClean="0"/>
              <a:pPr/>
              <a:t>1</a:t>
            </a:fld>
            <a:endParaRPr lang="en-GB" altLang="en-US" dirty="0"/>
          </a:p>
        </p:txBody>
      </p:sp>
      <p:sp>
        <p:nvSpPr>
          <p:cNvPr id="6" name="Up Arrow 5"/>
          <p:cNvSpPr/>
          <p:nvPr/>
        </p:nvSpPr>
        <p:spPr bwMode="auto">
          <a:xfrm>
            <a:off x="755576" y="5013176"/>
            <a:ext cx="144016" cy="180020"/>
          </a:xfrm>
          <a:prstGeom prst="upArrow">
            <a:avLst/>
          </a:prstGeom>
          <a:solidFill>
            <a:srgbClr val="00B050"/>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2" name="Up Arrow 11"/>
          <p:cNvSpPr/>
          <p:nvPr/>
        </p:nvSpPr>
        <p:spPr bwMode="auto">
          <a:xfrm>
            <a:off x="755576" y="5445224"/>
            <a:ext cx="144016" cy="180020"/>
          </a:xfrm>
          <a:prstGeom prst="upArrow">
            <a:avLst/>
          </a:prstGeom>
          <a:solidFill>
            <a:srgbClr val="00B050"/>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3" name="Up Arrow 12"/>
          <p:cNvSpPr/>
          <p:nvPr/>
        </p:nvSpPr>
        <p:spPr bwMode="auto">
          <a:xfrm>
            <a:off x="755576" y="5733256"/>
            <a:ext cx="144016" cy="180020"/>
          </a:xfrm>
          <a:prstGeom prst="upArrow">
            <a:avLst/>
          </a:prstGeom>
          <a:solidFill>
            <a:srgbClr val="00B050"/>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4" name="Up Arrow 13"/>
          <p:cNvSpPr/>
          <p:nvPr/>
        </p:nvSpPr>
        <p:spPr bwMode="auto">
          <a:xfrm flipV="1">
            <a:off x="755576" y="6273316"/>
            <a:ext cx="144016" cy="180020"/>
          </a:xfrm>
          <a:prstGeom prst="upArrow">
            <a:avLst/>
          </a:prstGeom>
          <a:solidFill>
            <a:srgbClr val="FF0000"/>
          </a:solidFill>
          <a:ln>
            <a:noFill/>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52128"/>
          </a:xfrm>
        </p:spPr>
        <p:txBody>
          <a:bodyPr>
            <a:normAutofit/>
          </a:bodyPr>
          <a:lstStyle/>
          <a:p>
            <a:r>
              <a:rPr lang="en-GB" sz="2400" b="1" i="1" dirty="0"/>
              <a:t>W</a:t>
            </a:r>
            <a:r>
              <a:rPr lang="en-GB" sz="2400" b="1" i="1" dirty="0" smtClean="0"/>
              <a:t>hy is PL penetration associated with less innovation? Some </a:t>
            </a:r>
            <a:r>
              <a:rPr lang="en-GB" sz="2400" b="1" i="1" u="sng" dirty="0" smtClean="0"/>
              <a:t>potential</a:t>
            </a:r>
            <a:r>
              <a:rPr lang="en-GB" sz="2400" b="1" i="1" dirty="0" smtClean="0"/>
              <a:t> explanations…</a:t>
            </a:r>
            <a:endParaRPr lang="en-GB" sz="2400" b="1" i="1" dirty="0"/>
          </a:p>
        </p:txBody>
      </p:sp>
      <p:sp>
        <p:nvSpPr>
          <p:cNvPr id="3" name="Content Placeholder 2"/>
          <p:cNvSpPr>
            <a:spLocks noGrp="1"/>
          </p:cNvSpPr>
          <p:nvPr>
            <p:ph idx="1"/>
          </p:nvPr>
        </p:nvSpPr>
        <p:spPr>
          <a:xfrm>
            <a:off x="395536" y="2204864"/>
            <a:ext cx="8229600" cy="3921299"/>
          </a:xfrm>
        </p:spPr>
        <p:txBody>
          <a:bodyPr>
            <a:normAutofit fontScale="62500" lnSpcReduction="20000"/>
          </a:bodyPr>
          <a:lstStyle/>
          <a:p>
            <a:pPr lvl="0">
              <a:buClr>
                <a:srgbClr val="0F5494"/>
              </a:buClr>
              <a:buFont typeface="Arial" panose="020B0604020202020204" pitchFamily="34" charset="0"/>
              <a:buChar char="•"/>
            </a:pPr>
            <a:r>
              <a:rPr lang="en-GB" sz="2600" b="1" i="1" dirty="0"/>
              <a:t>Assortment effect theory</a:t>
            </a:r>
            <a:r>
              <a:rPr lang="en-GB" sz="2600" i="1" dirty="0"/>
              <a:t>: </a:t>
            </a:r>
            <a:r>
              <a:rPr lang="en-GB" sz="2600" dirty="0"/>
              <a:t>PL products may be less innovative than brands by nature, and replacing brands with PLs on the shop shelf therefore leads to a less innovative range of products</a:t>
            </a:r>
            <a:r>
              <a:rPr lang="en-GB" sz="2600" dirty="0" smtClean="0"/>
              <a:t>;</a:t>
            </a:r>
          </a:p>
          <a:p>
            <a:pPr lvl="0">
              <a:buClr>
                <a:srgbClr val="0F5494"/>
              </a:buClr>
              <a:buFont typeface="Arial" panose="020B0604020202020204" pitchFamily="34" charset="0"/>
              <a:buChar char="•"/>
            </a:pPr>
            <a:endParaRPr lang="en-GB" sz="2600" dirty="0"/>
          </a:p>
          <a:p>
            <a:pPr lvl="0">
              <a:buClr>
                <a:srgbClr val="0F5494"/>
              </a:buClr>
              <a:buFont typeface="Arial" panose="020B0604020202020204" pitchFamily="34" charset="0"/>
              <a:buChar char="•"/>
            </a:pPr>
            <a:r>
              <a:rPr lang="en-GB" sz="2600" b="1" i="1" dirty="0"/>
              <a:t>Consumer choice theory</a:t>
            </a:r>
            <a:r>
              <a:rPr lang="en-GB" sz="2600" i="1" dirty="0"/>
              <a:t>: </a:t>
            </a:r>
            <a:r>
              <a:rPr lang="en-GB" sz="2600" dirty="0"/>
              <a:t>the study</a:t>
            </a:r>
            <a:r>
              <a:rPr lang="en-GB" sz="2600" i="1" dirty="0"/>
              <a:t> </a:t>
            </a:r>
            <a:r>
              <a:rPr lang="en-GB" sz="2600" dirty="0"/>
              <a:t>results may be driven by consumer choices and retailers may be simply giving consumers what they demand. Alternatively, consumers may not easily switch between shops, giving retailers little incentive to maintain an innovative product offer</a:t>
            </a:r>
            <a:r>
              <a:rPr lang="en-GB" sz="2600" dirty="0" smtClean="0"/>
              <a:t>;</a:t>
            </a:r>
          </a:p>
          <a:p>
            <a:pPr lvl="0">
              <a:buClr>
                <a:srgbClr val="0F5494"/>
              </a:buClr>
              <a:buFont typeface="Arial" panose="020B0604020202020204" pitchFamily="34" charset="0"/>
              <a:buChar char="•"/>
            </a:pPr>
            <a:endParaRPr lang="en-GB" sz="2600" dirty="0"/>
          </a:p>
          <a:p>
            <a:pPr lvl="0">
              <a:buClr>
                <a:srgbClr val="0F5494"/>
              </a:buClr>
              <a:buFont typeface="Arial" panose="020B0604020202020204" pitchFamily="34" charset="0"/>
              <a:buChar char="•"/>
            </a:pPr>
            <a:r>
              <a:rPr lang="en-GB" sz="2600" b="1" i="1" dirty="0"/>
              <a:t>Crowding-out effect theory</a:t>
            </a:r>
            <a:r>
              <a:rPr lang="en-GB" sz="2600" i="1" dirty="0"/>
              <a:t>: </a:t>
            </a:r>
            <a:r>
              <a:rPr lang="en-GB" sz="2600" dirty="0"/>
              <a:t>increased PL penetration may reduce brands' incentives to innovate, e.g. because they cannot get the scale required to make innovation profitable, or because retailers use PLs to engage in practices such as marketing </a:t>
            </a:r>
            <a:r>
              <a:rPr lang="en-GB" sz="2600" dirty="0" smtClean="0"/>
              <a:t>me-too products </a:t>
            </a:r>
            <a:r>
              <a:rPr lang="en-GB" sz="2600" dirty="0"/>
              <a:t>that reduce brand incentives to </a:t>
            </a:r>
            <a:r>
              <a:rPr lang="en-GB" sz="2600" dirty="0" smtClean="0"/>
              <a:t>introduce innovation.</a:t>
            </a:r>
          </a:p>
          <a:p>
            <a:pPr lvl="0">
              <a:buClr>
                <a:srgbClr val="0F5494"/>
              </a:buClr>
              <a:buFont typeface="Arial" panose="020B0604020202020204" pitchFamily="34" charset="0"/>
              <a:buChar char="•"/>
            </a:pPr>
            <a:endParaRPr lang="en-GB" sz="2600" dirty="0"/>
          </a:p>
          <a:p>
            <a:pPr lvl="0">
              <a:buClr>
                <a:srgbClr val="0F5494"/>
              </a:buClr>
              <a:buFont typeface="Arial" panose="020B0604020202020204" pitchFamily="34" charset="0"/>
              <a:buChar char="•"/>
            </a:pPr>
            <a:r>
              <a:rPr lang="en-GB" sz="2600" b="1" i="1" dirty="0"/>
              <a:t>Missing piece theory</a:t>
            </a:r>
            <a:r>
              <a:rPr lang="en-GB" sz="2600" i="1" dirty="0"/>
              <a:t>: </a:t>
            </a:r>
            <a:r>
              <a:rPr lang="en-GB" sz="2600" dirty="0"/>
              <a:t>the</a:t>
            </a:r>
            <a:r>
              <a:rPr lang="en-GB" sz="2600" i="1" dirty="0"/>
              <a:t> </a:t>
            </a:r>
            <a:r>
              <a:rPr lang="en-GB" sz="2600" dirty="0"/>
              <a:t>PL variable used in the study may capture the effect of an unexplained variable not included in dataset, such as variation in stocking policy at store-level that is not measured by retailer format. </a:t>
            </a:r>
          </a:p>
          <a:p>
            <a:endParaRPr lang="en-GB"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2</a:t>
            </a:fld>
            <a:endParaRPr lang="en-GB"/>
          </a:p>
        </p:txBody>
      </p:sp>
      <p:sp>
        <p:nvSpPr>
          <p:cNvPr id="6" name="Oval 5"/>
          <p:cNvSpPr/>
          <p:nvPr/>
        </p:nvSpPr>
        <p:spPr>
          <a:xfrm>
            <a:off x="5580112" y="6093296"/>
            <a:ext cx="2736304" cy="576064"/>
          </a:xfrm>
          <a:prstGeom prst="ellips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solidFill>
                  <a:schemeClr val="tx1"/>
                </a:solidFill>
              </a:rPr>
              <a:t>What's</a:t>
            </a:r>
            <a:r>
              <a:rPr lang="fr-BE" dirty="0" smtClean="0">
                <a:solidFill>
                  <a:schemeClr val="tx1"/>
                </a:solidFill>
              </a:rPr>
              <a:t> </a:t>
            </a:r>
            <a:r>
              <a:rPr lang="fr-BE" dirty="0" err="1" smtClean="0">
                <a:solidFill>
                  <a:schemeClr val="tx1"/>
                </a:solidFill>
              </a:rPr>
              <a:t>your</a:t>
            </a:r>
            <a:r>
              <a:rPr lang="fr-BE" dirty="0" smtClean="0">
                <a:solidFill>
                  <a:schemeClr val="tx1"/>
                </a:solidFill>
              </a:rPr>
              <a:t> </a:t>
            </a:r>
            <a:r>
              <a:rPr lang="fr-BE" dirty="0" err="1" smtClean="0">
                <a:solidFill>
                  <a:schemeClr val="tx1"/>
                </a:solidFill>
              </a:rPr>
              <a:t>view</a:t>
            </a:r>
            <a:r>
              <a:rPr lang="fr-BE"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1237137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124744"/>
            <a:ext cx="9127852" cy="648072"/>
          </a:xfrm>
        </p:spPr>
        <p:txBody>
          <a:bodyPr>
            <a:noAutofit/>
          </a:bodyPr>
          <a:lstStyle/>
          <a:p>
            <a:pPr algn="l"/>
            <a:r>
              <a:rPr lang="en-GB" sz="2400" b="1" i="1" dirty="0" smtClean="0"/>
              <a:t>Arguments put forward by industry stakeholders</a:t>
            </a:r>
            <a:endParaRPr lang="en-GB" sz="2400"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3</a:t>
            </a:fld>
            <a:endParaRPr lang="en-GB"/>
          </a:p>
        </p:txBody>
      </p:sp>
      <p:sp>
        <p:nvSpPr>
          <p:cNvPr id="6" name="Content Placeholder 2"/>
          <p:cNvSpPr txBox="1">
            <a:spLocks/>
          </p:cNvSpPr>
          <p:nvPr/>
        </p:nvSpPr>
        <p:spPr>
          <a:xfrm>
            <a:off x="395536" y="2132856"/>
            <a:ext cx="822960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73092939"/>
              </p:ext>
            </p:extLst>
          </p:nvPr>
        </p:nvGraphicFramePr>
        <p:xfrm>
          <a:off x="189855" y="1680163"/>
          <a:ext cx="8774633" cy="5077924"/>
        </p:xfrm>
        <a:graphic>
          <a:graphicData uri="http://schemas.openxmlformats.org/drawingml/2006/table">
            <a:tbl>
              <a:tblPr firstRow="1" bandRow="1">
                <a:tableStyleId>{F5AB1C69-6EDB-4FF4-983F-18BD219EF322}</a:tableStyleId>
              </a:tblPr>
              <a:tblGrid>
                <a:gridCol w="725177"/>
                <a:gridCol w="870212"/>
                <a:gridCol w="3410060"/>
                <a:gridCol w="3769184"/>
              </a:tblGrid>
              <a:tr h="247252">
                <a:tc gridSpan="2">
                  <a:txBody>
                    <a:bodyPr/>
                    <a:lstStyle/>
                    <a:p>
                      <a:pPr>
                        <a:lnSpc>
                          <a:spcPct val="115000"/>
                        </a:lnSpc>
                        <a:spcAft>
                          <a:spcPts val="1000"/>
                        </a:spcAft>
                      </a:pPr>
                      <a:r>
                        <a:rPr lang="en-GB" sz="1000" i="1" dirty="0">
                          <a:effectLst/>
                        </a:rPr>
                        <a:t>Theory</a:t>
                      </a:r>
                      <a:endParaRPr lang="en-GB" sz="1000" i="1" dirty="0">
                        <a:effectLst/>
                        <a:latin typeface="Calibri"/>
                        <a:ea typeface="Calibri"/>
                        <a:cs typeface="Times New Roman"/>
                      </a:endParaRPr>
                    </a:p>
                  </a:txBody>
                  <a:tcPr marL="78424" marR="78424" marT="39212" marB="39212">
                    <a:solidFill>
                      <a:srgbClr val="00B0F0"/>
                    </a:solidFill>
                  </a:tcPr>
                </a:tc>
                <a:tc hMerge="1">
                  <a:txBody>
                    <a:bodyPr/>
                    <a:lstStyle/>
                    <a:p>
                      <a:endParaRPr lang="en-GB"/>
                    </a:p>
                  </a:txBody>
                  <a:tcPr/>
                </a:tc>
                <a:tc>
                  <a:txBody>
                    <a:bodyPr/>
                    <a:lstStyle/>
                    <a:p>
                      <a:pPr>
                        <a:lnSpc>
                          <a:spcPct val="115000"/>
                        </a:lnSpc>
                        <a:spcAft>
                          <a:spcPts val="1000"/>
                        </a:spcAft>
                      </a:pPr>
                      <a:r>
                        <a:rPr lang="en-GB" sz="1000" dirty="0">
                          <a:effectLst/>
                        </a:rPr>
                        <a:t>Arguments for</a:t>
                      </a:r>
                      <a:endParaRPr lang="en-GB" sz="1000" dirty="0">
                        <a:effectLst/>
                        <a:latin typeface="Calibri"/>
                        <a:ea typeface="Calibri"/>
                        <a:cs typeface="Times New Roman"/>
                      </a:endParaRPr>
                    </a:p>
                  </a:txBody>
                  <a:tcPr marL="78424" marR="78424" marT="39212" marB="39212">
                    <a:solidFill>
                      <a:srgbClr val="00B0F0"/>
                    </a:solidFill>
                  </a:tcPr>
                </a:tc>
                <a:tc>
                  <a:txBody>
                    <a:bodyPr/>
                    <a:lstStyle/>
                    <a:p>
                      <a:pPr>
                        <a:lnSpc>
                          <a:spcPct val="115000"/>
                        </a:lnSpc>
                        <a:spcAft>
                          <a:spcPts val="1000"/>
                        </a:spcAft>
                      </a:pPr>
                      <a:r>
                        <a:rPr lang="en-GB" sz="1000" dirty="0">
                          <a:effectLst/>
                        </a:rPr>
                        <a:t>Arguments against</a:t>
                      </a:r>
                      <a:endParaRPr lang="en-GB" sz="1000" dirty="0">
                        <a:effectLst/>
                        <a:latin typeface="Calibri"/>
                        <a:ea typeface="Calibri"/>
                        <a:cs typeface="Times New Roman"/>
                      </a:endParaRPr>
                    </a:p>
                  </a:txBody>
                  <a:tcPr marL="78424" marR="78424" marT="39212" marB="39212">
                    <a:solidFill>
                      <a:srgbClr val="00B0F0"/>
                    </a:solidFill>
                  </a:tcPr>
                </a:tc>
              </a:tr>
              <a:tr h="920564">
                <a:tc gridSpan="2">
                  <a:txBody>
                    <a:bodyPr/>
                    <a:lstStyle/>
                    <a:p>
                      <a:pPr>
                        <a:lnSpc>
                          <a:spcPct val="115000"/>
                        </a:lnSpc>
                        <a:spcAft>
                          <a:spcPts val="1000"/>
                        </a:spcAft>
                      </a:pPr>
                      <a:r>
                        <a:rPr lang="en-GB" sz="1000" i="1" dirty="0">
                          <a:effectLst/>
                          <a:latin typeface="Calibri" panose="020F0502020204030204" pitchFamily="34" charset="0"/>
                        </a:rPr>
                        <a:t>Assortment effect</a:t>
                      </a:r>
                      <a:endParaRPr lang="en-GB" sz="1000" i="1" dirty="0">
                        <a:effectLst/>
                        <a:latin typeface="Calibri" panose="020F0502020204030204" pitchFamily="34" charset="0"/>
                        <a:ea typeface="Calibri"/>
                        <a:cs typeface="Times New Roman"/>
                      </a:endParaRPr>
                    </a:p>
                  </a:txBody>
                  <a:tcPr marL="78424" marR="78424" marT="39212" marB="39212">
                    <a:solidFill>
                      <a:srgbClr val="99CCFF"/>
                    </a:solidFill>
                  </a:tcPr>
                </a:tc>
                <a:tc hMerge="1">
                  <a:txBody>
                    <a:bodyPr/>
                    <a:lstStyle/>
                    <a:p>
                      <a:endParaRPr lang="en-GB"/>
                    </a:p>
                  </a:txBody>
                  <a:tcPr/>
                </a:tc>
                <a:tc>
                  <a:txBody>
                    <a:bodyPr/>
                    <a:lstStyle/>
                    <a:p>
                      <a:pPr>
                        <a:lnSpc>
                          <a:spcPct val="115000"/>
                        </a:lnSpc>
                        <a:spcAft>
                          <a:spcPts val="1000"/>
                        </a:spcAft>
                      </a:pPr>
                      <a:r>
                        <a:rPr lang="en-GB" sz="1000" dirty="0">
                          <a:effectLst/>
                          <a:latin typeface="Calibri" panose="020F0502020204030204" pitchFamily="34" charset="0"/>
                        </a:rPr>
                        <a:t>Low-tier (low price) PLs compete with discounters and are less likely to be </a:t>
                      </a:r>
                      <a:r>
                        <a:rPr lang="en-GB" sz="1000" dirty="0" smtClean="0">
                          <a:effectLst/>
                          <a:latin typeface="Calibri" panose="020F0502020204030204" pitchFamily="34" charset="0"/>
                        </a:rPr>
                        <a:t>innovative. </a:t>
                      </a:r>
                      <a:r>
                        <a:rPr lang="en-GB" sz="1000" i="1" dirty="0" smtClean="0">
                          <a:effectLst/>
                          <a:latin typeface="Calibri" panose="020F0502020204030204" pitchFamily="34" charset="0"/>
                        </a:rPr>
                        <a:t>[C.F. Missing piece theory]</a:t>
                      </a:r>
                      <a:r>
                        <a:rPr lang="en-GB" sz="1000" dirty="0" smtClean="0">
                          <a:effectLst/>
                          <a:latin typeface="Calibri" panose="020F0502020204030204" pitchFamily="34" charset="0"/>
                        </a:rPr>
                        <a:t> </a:t>
                      </a:r>
                      <a:endParaRPr lang="en-GB" sz="1000" dirty="0">
                        <a:effectLst/>
                        <a:latin typeface="Calibri" panose="020F0502020204030204" pitchFamily="34" charset="0"/>
                        <a:ea typeface="Calibri"/>
                        <a:cs typeface="Times New Roman"/>
                      </a:endParaRPr>
                    </a:p>
                  </a:txBody>
                  <a:tcPr marL="78424" marR="78424" marT="39212" marB="39212">
                    <a:solidFill>
                      <a:srgbClr val="99CCFF"/>
                    </a:solidFill>
                  </a:tcPr>
                </a:tc>
                <a:tc>
                  <a:txBody>
                    <a:bodyPr/>
                    <a:lstStyle/>
                    <a:p>
                      <a:pPr>
                        <a:lnSpc>
                          <a:spcPct val="115000"/>
                        </a:lnSpc>
                        <a:spcAft>
                          <a:spcPts val="1000"/>
                        </a:spcAft>
                      </a:pPr>
                      <a:r>
                        <a:rPr lang="en-GB" sz="1000" dirty="0">
                          <a:effectLst/>
                          <a:latin typeface="Calibri" panose="020F0502020204030204" pitchFamily="34" charset="0"/>
                        </a:rPr>
                        <a:t>PLs </a:t>
                      </a:r>
                      <a:r>
                        <a:rPr lang="en-GB" sz="1000" dirty="0" smtClean="0">
                          <a:effectLst/>
                          <a:latin typeface="Calibri" panose="020F0502020204030204" pitchFamily="34" charset="0"/>
                        </a:rPr>
                        <a:t>are innovative - retailers </a:t>
                      </a:r>
                      <a:r>
                        <a:rPr lang="en-GB" sz="1000" dirty="0">
                          <a:effectLst/>
                          <a:latin typeface="Calibri" panose="020F0502020204030204" pitchFamily="34" charset="0"/>
                        </a:rPr>
                        <a:t>are best-placed to identify consumer needs (e.g. stevia, bio, local</a:t>
                      </a:r>
                      <a:r>
                        <a:rPr lang="en-GB" sz="1000" dirty="0" smtClean="0">
                          <a:effectLst/>
                          <a:latin typeface="Calibri" panose="020F0502020204030204" pitchFamily="34" charset="0"/>
                        </a:rPr>
                        <a:t>). PLs </a:t>
                      </a:r>
                      <a:r>
                        <a:rPr lang="en-GB" sz="1000" dirty="0">
                          <a:effectLst/>
                          <a:latin typeface="Calibri" panose="020F0502020204030204" pitchFamily="34" charset="0"/>
                        </a:rPr>
                        <a:t>are a quicker and cheaper means of bringing innovation to market</a:t>
                      </a:r>
                      <a:r>
                        <a:rPr lang="en-GB" sz="1000" dirty="0" smtClean="0">
                          <a:effectLst/>
                          <a:latin typeface="Calibri" panose="020F0502020204030204" pitchFamily="34" charset="0"/>
                        </a:rPr>
                        <a:t>.</a:t>
                      </a:r>
                    </a:p>
                    <a:p>
                      <a:pPr>
                        <a:lnSpc>
                          <a:spcPct val="115000"/>
                        </a:lnSpc>
                        <a:spcAft>
                          <a:spcPts val="1000"/>
                        </a:spcAft>
                      </a:pPr>
                      <a:r>
                        <a:rPr lang="fr-BE" sz="1000" dirty="0" smtClean="0">
                          <a:effectLst/>
                          <a:latin typeface="Calibri" panose="020F0502020204030204" pitchFamily="34" charset="0"/>
                          <a:ea typeface="Calibri"/>
                          <a:cs typeface="Times New Roman"/>
                        </a:rPr>
                        <a:t>Brands </a:t>
                      </a:r>
                      <a:r>
                        <a:rPr lang="fr-BE" sz="1000" dirty="0" err="1" smtClean="0">
                          <a:effectLst/>
                          <a:latin typeface="Calibri" panose="020F0502020204030204" pitchFamily="34" charset="0"/>
                          <a:ea typeface="Calibri"/>
                          <a:cs typeface="Times New Roman"/>
                        </a:rPr>
                        <a:t>less</a:t>
                      </a:r>
                      <a:r>
                        <a:rPr lang="fr-BE" sz="1000" dirty="0" smtClean="0">
                          <a:effectLst/>
                          <a:latin typeface="Calibri" panose="020F0502020204030204" pitchFamily="34" charset="0"/>
                          <a:ea typeface="Calibri"/>
                          <a:cs typeface="Times New Roman"/>
                        </a:rPr>
                        <a:t> </a:t>
                      </a:r>
                      <a:r>
                        <a:rPr lang="fr-BE" sz="1000" dirty="0" err="1" smtClean="0">
                          <a:effectLst/>
                          <a:latin typeface="Calibri" panose="020F0502020204030204" pitchFamily="34" charset="0"/>
                          <a:ea typeface="Calibri"/>
                          <a:cs typeface="Times New Roman"/>
                        </a:rPr>
                        <a:t>innovative</a:t>
                      </a:r>
                      <a:r>
                        <a:rPr lang="fr-BE" sz="1000" dirty="0" smtClean="0">
                          <a:effectLst/>
                          <a:latin typeface="Calibri" panose="020F0502020204030204" pitchFamily="34" charset="0"/>
                          <a:ea typeface="Calibri"/>
                          <a:cs typeface="Times New Roman"/>
                        </a:rPr>
                        <a:t> in </a:t>
                      </a:r>
                      <a:r>
                        <a:rPr lang="fr-BE" sz="1000" dirty="0" err="1" smtClean="0">
                          <a:effectLst/>
                          <a:latin typeface="Calibri" panose="020F0502020204030204" pitchFamily="34" charset="0"/>
                          <a:ea typeface="Calibri"/>
                          <a:cs typeface="Times New Roman"/>
                        </a:rPr>
                        <a:t>numbers</a:t>
                      </a:r>
                      <a:r>
                        <a:rPr lang="fr-BE" sz="1000" dirty="0" smtClean="0">
                          <a:effectLst/>
                          <a:latin typeface="Calibri" panose="020F0502020204030204" pitchFamily="34" charset="0"/>
                          <a:ea typeface="Calibri"/>
                          <a:cs typeface="Times New Roman"/>
                        </a:rPr>
                        <a:t> (</a:t>
                      </a:r>
                      <a:r>
                        <a:rPr lang="fr-BE" sz="1000" dirty="0" err="1" smtClean="0">
                          <a:effectLst/>
                          <a:latin typeface="Calibri" panose="020F0502020204030204" pitchFamily="34" charset="0"/>
                          <a:ea typeface="Calibri"/>
                          <a:cs typeface="Times New Roman"/>
                        </a:rPr>
                        <a:t>advertising</a:t>
                      </a:r>
                      <a:r>
                        <a:rPr lang="fr-BE" sz="1000" dirty="0" smtClean="0">
                          <a:effectLst/>
                          <a:latin typeface="Calibri" panose="020F0502020204030204" pitchFamily="34" charset="0"/>
                          <a:ea typeface="Calibri"/>
                          <a:cs typeface="Times New Roman"/>
                        </a:rPr>
                        <a:t> </a:t>
                      </a:r>
                      <a:r>
                        <a:rPr lang="fr-BE" sz="1000" dirty="0" err="1" smtClean="0">
                          <a:effectLst/>
                          <a:latin typeface="Calibri" panose="020F0502020204030204" pitchFamily="34" charset="0"/>
                          <a:ea typeface="Calibri"/>
                          <a:cs typeface="Times New Roman"/>
                        </a:rPr>
                        <a:t>investments</a:t>
                      </a:r>
                      <a:r>
                        <a:rPr lang="fr-BE" sz="1000" dirty="0" smtClean="0">
                          <a:effectLst/>
                          <a:latin typeface="Calibri" panose="020F0502020204030204" pitchFamily="34" charset="0"/>
                          <a:ea typeface="Calibri"/>
                          <a:cs typeface="Times New Roman"/>
                        </a:rPr>
                        <a:t>)</a:t>
                      </a:r>
                      <a:endParaRPr lang="en-GB" sz="1000" dirty="0">
                        <a:effectLst/>
                        <a:latin typeface="Calibri" panose="020F0502020204030204" pitchFamily="34" charset="0"/>
                        <a:ea typeface="Calibri"/>
                        <a:cs typeface="Times New Roman"/>
                      </a:endParaRPr>
                    </a:p>
                  </a:txBody>
                  <a:tcPr marL="78424" marR="78424" marT="39212" marB="39212">
                    <a:solidFill>
                      <a:srgbClr val="99CCFF"/>
                    </a:solidFill>
                  </a:tcPr>
                </a:tc>
              </a:tr>
              <a:tr h="1218862">
                <a:tc>
                  <a:txBody>
                    <a:bodyPr/>
                    <a:lstStyle/>
                    <a:p>
                      <a:pPr>
                        <a:lnSpc>
                          <a:spcPct val="115000"/>
                        </a:lnSpc>
                        <a:spcAft>
                          <a:spcPts val="1000"/>
                        </a:spcAft>
                      </a:pPr>
                      <a:r>
                        <a:rPr lang="en-GB" sz="1000" i="1" dirty="0">
                          <a:effectLst/>
                          <a:latin typeface="Calibri" panose="020F0502020204030204" pitchFamily="34" charset="0"/>
                        </a:rPr>
                        <a:t>Consumer </a:t>
                      </a:r>
                      <a:r>
                        <a:rPr lang="en-GB" sz="1000" i="1" dirty="0" smtClean="0">
                          <a:effectLst/>
                          <a:latin typeface="Calibri" panose="020F0502020204030204" pitchFamily="34" charset="0"/>
                        </a:rPr>
                        <a:t>choice</a:t>
                      </a:r>
                      <a:endParaRPr lang="en-GB" sz="1000" i="1" dirty="0">
                        <a:effectLst/>
                        <a:latin typeface="Calibri" panose="020F0502020204030204" pitchFamily="34" charset="0"/>
                        <a:ea typeface="Calibri"/>
                        <a:cs typeface="Times New Roman"/>
                      </a:endParaRPr>
                    </a:p>
                  </a:txBody>
                  <a:tcPr marL="78424" marR="78424" marT="39212" marB="39212">
                    <a:solidFill>
                      <a:srgbClr val="BDDEFF"/>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GB" sz="1000" i="1" dirty="0" smtClean="0">
                          <a:effectLst/>
                          <a:latin typeface="Calibri" panose="020F0502020204030204" pitchFamily="34" charset="0"/>
                        </a:rPr>
                        <a:t>(</a:t>
                      </a:r>
                      <a:r>
                        <a:rPr lang="en-GB" sz="1000" i="1" dirty="0" err="1" smtClean="0">
                          <a:effectLst/>
                          <a:latin typeface="Calibri" panose="020F0502020204030204" pitchFamily="34" charset="0"/>
                        </a:rPr>
                        <a:t>i</a:t>
                      </a:r>
                      <a:r>
                        <a:rPr lang="en-GB" sz="1000" i="1" dirty="0" smtClean="0">
                          <a:effectLst/>
                          <a:latin typeface="Calibri" panose="020F0502020204030204" pitchFamily="34" charset="0"/>
                        </a:rPr>
                        <a:t>) Consumers don't value innovation</a:t>
                      </a:r>
                    </a:p>
                    <a:p>
                      <a:pPr marL="0" marR="0" indent="0" algn="l" defTabSz="914400" rtl="0" eaLnBrk="1" fontAlgn="auto" latinLnBrk="0" hangingPunct="1">
                        <a:lnSpc>
                          <a:spcPct val="115000"/>
                        </a:lnSpc>
                        <a:spcBef>
                          <a:spcPts val="0"/>
                        </a:spcBef>
                        <a:spcAft>
                          <a:spcPts val="1000"/>
                        </a:spcAft>
                        <a:buClrTx/>
                        <a:buSzTx/>
                        <a:buFontTx/>
                        <a:buNone/>
                        <a:tabLst/>
                        <a:defRPr/>
                      </a:pPr>
                      <a:r>
                        <a:rPr lang="en-GB" sz="1000" i="1" dirty="0" smtClean="0">
                          <a:effectLst/>
                          <a:latin typeface="Calibri" panose="020F0502020204030204" pitchFamily="34" charset="0"/>
                          <a:ea typeface="Calibri"/>
                          <a:cs typeface="Times New Roman"/>
                        </a:rPr>
                        <a:t>(ii) Limited switching</a:t>
                      </a:r>
                    </a:p>
                  </a:txBody>
                  <a:tcPr marL="78424" marR="78424" marT="39212" marB="39212">
                    <a:solidFill>
                      <a:srgbClr val="BDDEFF"/>
                    </a:solidFill>
                  </a:tcPr>
                </a:tc>
                <a:tc>
                  <a:txBody>
                    <a:bodyPr/>
                    <a:lstStyle/>
                    <a:p>
                      <a:pPr>
                        <a:lnSpc>
                          <a:spcPct val="115000"/>
                        </a:lnSpc>
                        <a:spcAft>
                          <a:spcPts val="1000"/>
                        </a:spcAft>
                      </a:pPr>
                      <a:r>
                        <a:rPr lang="en-GB" sz="1000" dirty="0" smtClean="0">
                          <a:effectLst/>
                          <a:latin typeface="Calibri" panose="020F0502020204030204" pitchFamily="34" charset="0"/>
                        </a:rPr>
                        <a:t>Retailers seek to </a:t>
                      </a:r>
                      <a:r>
                        <a:rPr lang="en-GB" sz="1000" dirty="0">
                          <a:effectLst/>
                          <a:latin typeface="Calibri" panose="020F0502020204030204" pitchFamily="34" charset="0"/>
                        </a:rPr>
                        <a:t>meet consumer needs and consumers do not always want innovation</a:t>
                      </a:r>
                      <a:r>
                        <a:rPr lang="en-GB" sz="1000" dirty="0" smtClean="0">
                          <a:effectLst/>
                          <a:latin typeface="Calibri" panose="020F0502020204030204" pitchFamily="34" charset="0"/>
                        </a:rPr>
                        <a:t>. Price is the first parameter of competition – hence recent</a:t>
                      </a:r>
                      <a:r>
                        <a:rPr lang="en-GB" sz="1000" baseline="0" dirty="0" smtClean="0">
                          <a:effectLst/>
                          <a:latin typeface="Calibri" panose="020F0502020204030204" pitchFamily="34" charset="0"/>
                        </a:rPr>
                        <a:t> price wars.</a:t>
                      </a:r>
                      <a:endParaRPr lang="en-GB" sz="1000" dirty="0">
                        <a:effectLst/>
                        <a:latin typeface="Calibri" panose="020F0502020204030204" pitchFamily="34" charset="0"/>
                        <a:ea typeface="Calibri"/>
                        <a:cs typeface="Times New Roman"/>
                      </a:endParaRPr>
                    </a:p>
                  </a:txBody>
                  <a:tcPr marL="78424" marR="78424" marT="39212" marB="39212">
                    <a:solidFill>
                      <a:srgbClr val="BDDEFF"/>
                    </a:solidFill>
                  </a:tcPr>
                </a:tc>
                <a:tc>
                  <a:txBody>
                    <a:bodyPr/>
                    <a:lstStyle/>
                    <a:p>
                      <a:pPr>
                        <a:lnSpc>
                          <a:spcPct val="115000"/>
                        </a:lnSpc>
                        <a:spcAft>
                          <a:spcPts val="1000"/>
                        </a:spcAft>
                      </a:pPr>
                      <a:r>
                        <a:rPr lang="en-GB" sz="1000" dirty="0" smtClean="0">
                          <a:effectLst/>
                          <a:latin typeface="Calibri" panose="020F0502020204030204" pitchFamily="34" charset="0"/>
                        </a:rPr>
                        <a:t>Studies (e.g. by Nielsen) show that a large proportion of consumers value innovation and innovating is the key to differentiation.</a:t>
                      </a:r>
                    </a:p>
                    <a:p>
                      <a:pPr>
                        <a:lnSpc>
                          <a:spcPct val="115000"/>
                        </a:lnSpc>
                        <a:spcAft>
                          <a:spcPts val="1000"/>
                        </a:spcAft>
                      </a:pPr>
                      <a:r>
                        <a:rPr lang="en-GB" sz="1000" dirty="0" smtClean="0">
                          <a:effectLst/>
                          <a:latin typeface="Calibri" panose="020F0502020204030204" pitchFamily="34" charset="0"/>
                        </a:rPr>
                        <a:t>Consumers </a:t>
                      </a:r>
                      <a:r>
                        <a:rPr lang="en-GB" sz="1000" dirty="0">
                          <a:effectLst/>
                          <a:latin typeface="Calibri" panose="020F0502020204030204" pitchFamily="34" charset="0"/>
                        </a:rPr>
                        <a:t>switch between stores in search of best price/quality/innovation. The Study itself showed that new shops in a local area spur competition/innovation.</a:t>
                      </a:r>
                      <a:endParaRPr lang="en-GB" sz="1000" dirty="0">
                        <a:effectLst/>
                        <a:latin typeface="Calibri" panose="020F0502020204030204" pitchFamily="34" charset="0"/>
                        <a:ea typeface="Calibri"/>
                        <a:cs typeface="Times New Roman"/>
                      </a:endParaRPr>
                    </a:p>
                  </a:txBody>
                  <a:tcPr marL="78424" marR="78424" marT="39212" marB="39212">
                    <a:solidFill>
                      <a:srgbClr val="BDDEFF"/>
                    </a:solidFill>
                  </a:tcPr>
                </a:tc>
              </a:tr>
              <a:tr h="1177791">
                <a:tc gridSpan="2">
                  <a:txBody>
                    <a:bodyPr/>
                    <a:lstStyle/>
                    <a:p>
                      <a:pPr>
                        <a:lnSpc>
                          <a:spcPct val="115000"/>
                        </a:lnSpc>
                        <a:spcAft>
                          <a:spcPts val="1000"/>
                        </a:spcAft>
                      </a:pPr>
                      <a:r>
                        <a:rPr lang="en-GB" sz="1000" i="1" dirty="0">
                          <a:effectLst/>
                          <a:latin typeface="Calibri" panose="020F0502020204030204" pitchFamily="34" charset="0"/>
                        </a:rPr>
                        <a:t>Crowding-out effect</a:t>
                      </a:r>
                      <a:endParaRPr lang="en-GB" sz="1000" i="1" dirty="0">
                        <a:effectLst/>
                        <a:latin typeface="Calibri" panose="020F0502020204030204" pitchFamily="34" charset="0"/>
                        <a:ea typeface="Calibri"/>
                        <a:cs typeface="Times New Roman"/>
                      </a:endParaRPr>
                    </a:p>
                  </a:txBody>
                  <a:tcPr marL="78424" marR="78424" marT="39212" marB="39212">
                    <a:solidFill>
                      <a:srgbClr val="99CCFF"/>
                    </a:solidFill>
                  </a:tcPr>
                </a:tc>
                <a:tc hMerge="1">
                  <a:txBody>
                    <a:bodyPr/>
                    <a:lstStyle/>
                    <a:p>
                      <a:endParaRPr lang="en-GB"/>
                    </a:p>
                  </a:txBody>
                  <a:tcPr/>
                </a:tc>
                <a:tc>
                  <a:txBody>
                    <a:bodyPr/>
                    <a:lstStyle/>
                    <a:p>
                      <a:pPr>
                        <a:lnSpc>
                          <a:spcPct val="115000"/>
                        </a:lnSpc>
                        <a:spcAft>
                          <a:spcPts val="1000"/>
                        </a:spcAft>
                      </a:pPr>
                      <a:r>
                        <a:rPr lang="en-GB" sz="1000" dirty="0">
                          <a:effectLst/>
                          <a:latin typeface="Calibri" panose="020F0502020204030204" pitchFamily="34" charset="0"/>
                        </a:rPr>
                        <a:t>Suppliers complain that retailer practices such as discriminatory shelf-placement and </a:t>
                      </a:r>
                      <a:r>
                        <a:rPr lang="en-GB" sz="1000" dirty="0" smtClean="0">
                          <a:effectLst/>
                          <a:latin typeface="Calibri" panose="020F0502020204030204" pitchFamily="34" charset="0"/>
                        </a:rPr>
                        <a:t>look-alike PLs </a:t>
                      </a:r>
                      <a:r>
                        <a:rPr lang="en-GB" sz="1000" dirty="0">
                          <a:effectLst/>
                          <a:latin typeface="Calibri" panose="020F0502020204030204" pitchFamily="34" charset="0"/>
                        </a:rPr>
                        <a:t>stifle innovation.</a:t>
                      </a:r>
                      <a:endParaRPr lang="en-GB" sz="1000" dirty="0">
                        <a:effectLst/>
                        <a:latin typeface="Calibri" panose="020F0502020204030204" pitchFamily="34" charset="0"/>
                        <a:ea typeface="Calibri"/>
                        <a:cs typeface="Times New Roman"/>
                      </a:endParaRPr>
                    </a:p>
                  </a:txBody>
                  <a:tcPr marL="78424" marR="78424" marT="39212" marB="39212">
                    <a:solidFill>
                      <a:srgbClr val="99CCFF"/>
                    </a:solidFill>
                  </a:tcPr>
                </a:tc>
                <a:tc>
                  <a:txBody>
                    <a:bodyPr/>
                    <a:lstStyle/>
                    <a:p>
                      <a:pPr>
                        <a:lnSpc>
                          <a:spcPct val="115000"/>
                        </a:lnSpc>
                        <a:spcAft>
                          <a:spcPts val="1000"/>
                        </a:spcAft>
                      </a:pPr>
                      <a:r>
                        <a:rPr lang="en-GB" sz="1000" dirty="0">
                          <a:effectLst/>
                          <a:latin typeface="Calibri" panose="020F0502020204030204" pitchFamily="34" charset="0"/>
                        </a:rPr>
                        <a:t>Brands are innovating less for other reasons (range rationalisation).</a:t>
                      </a:r>
                    </a:p>
                    <a:p>
                      <a:pPr>
                        <a:lnSpc>
                          <a:spcPct val="115000"/>
                        </a:lnSpc>
                        <a:spcAft>
                          <a:spcPts val="1000"/>
                        </a:spcAft>
                      </a:pPr>
                      <a:r>
                        <a:rPr lang="en-GB" sz="1000" dirty="0">
                          <a:effectLst/>
                          <a:latin typeface="Calibri" panose="020F0502020204030204" pitchFamily="34" charset="0"/>
                        </a:rPr>
                        <a:t>PLs complement brands on the shop shelf and do not challenge their </a:t>
                      </a:r>
                      <a:r>
                        <a:rPr lang="en-GB" sz="1000" dirty="0" smtClean="0">
                          <a:effectLst/>
                          <a:latin typeface="Calibri" panose="020F0502020204030204" pitchFamily="34" charset="0"/>
                        </a:rPr>
                        <a:t>position.</a:t>
                      </a:r>
                      <a:endParaRPr lang="en-GB" sz="1000" dirty="0">
                        <a:effectLst/>
                        <a:latin typeface="Calibri" panose="020F0502020204030204" pitchFamily="34" charset="0"/>
                      </a:endParaRPr>
                    </a:p>
                    <a:p>
                      <a:pPr>
                        <a:lnSpc>
                          <a:spcPct val="115000"/>
                        </a:lnSpc>
                        <a:spcAft>
                          <a:spcPts val="1000"/>
                        </a:spcAft>
                      </a:pPr>
                      <a:r>
                        <a:rPr lang="en-GB" sz="1000" dirty="0">
                          <a:effectLst/>
                          <a:latin typeface="Calibri" panose="020F0502020204030204" pitchFamily="34" charset="0"/>
                        </a:rPr>
                        <a:t>Retailers use PLs to promote their own brand image so copycat practices would undermine that. </a:t>
                      </a:r>
                      <a:endParaRPr lang="en-GB" sz="1000" dirty="0">
                        <a:effectLst/>
                        <a:latin typeface="Calibri" panose="020F0502020204030204" pitchFamily="34" charset="0"/>
                        <a:ea typeface="Calibri"/>
                        <a:cs typeface="Times New Roman"/>
                      </a:endParaRPr>
                    </a:p>
                  </a:txBody>
                  <a:tcPr marL="78424" marR="78424" marT="39212" marB="39212">
                    <a:solidFill>
                      <a:srgbClr val="99CCFF"/>
                    </a:solidFill>
                  </a:tcPr>
                </a:tc>
              </a:tr>
              <a:tr h="1476090">
                <a:tc gridSpan="2">
                  <a:txBody>
                    <a:bodyPr/>
                    <a:lstStyle/>
                    <a:p>
                      <a:pPr>
                        <a:lnSpc>
                          <a:spcPct val="115000"/>
                        </a:lnSpc>
                        <a:spcAft>
                          <a:spcPts val="1000"/>
                        </a:spcAft>
                      </a:pPr>
                      <a:r>
                        <a:rPr lang="en-GB" sz="1000" i="1" dirty="0">
                          <a:effectLst/>
                          <a:latin typeface="Calibri" panose="020F0502020204030204" pitchFamily="34" charset="0"/>
                        </a:rPr>
                        <a:t>Missing piece</a:t>
                      </a:r>
                      <a:endParaRPr lang="en-GB" sz="1000" i="1" dirty="0">
                        <a:effectLst/>
                        <a:latin typeface="Calibri" panose="020F0502020204030204" pitchFamily="34" charset="0"/>
                        <a:ea typeface="Calibri"/>
                        <a:cs typeface="Times New Roman"/>
                      </a:endParaRPr>
                    </a:p>
                  </a:txBody>
                  <a:tcPr marL="78424" marR="78424" marT="39212" marB="39212">
                    <a:solidFill>
                      <a:srgbClr val="BDDEFF"/>
                    </a:solidFill>
                  </a:tcPr>
                </a:tc>
                <a:tc hMerge="1">
                  <a:txBody>
                    <a:bodyPr/>
                    <a:lstStyle/>
                    <a:p>
                      <a:endParaRPr lang="en-GB"/>
                    </a:p>
                  </a:txBody>
                  <a:tcPr/>
                </a:tc>
                <a:tc>
                  <a:txBody>
                    <a:bodyPr/>
                    <a:lstStyle/>
                    <a:p>
                      <a:pPr>
                        <a:lnSpc>
                          <a:spcPct val="115000"/>
                        </a:lnSpc>
                        <a:spcAft>
                          <a:spcPts val="1000"/>
                        </a:spcAft>
                      </a:pPr>
                      <a:r>
                        <a:rPr lang="en-GB" sz="1000" dirty="0">
                          <a:effectLst/>
                          <a:latin typeface="Calibri" panose="020F0502020204030204" pitchFamily="34" charset="0"/>
                        </a:rPr>
                        <a:t>There may be better investment opportunities than launching innovations in the EU </a:t>
                      </a:r>
                      <a:r>
                        <a:rPr lang="en-GB" sz="1000" dirty="0" smtClean="0">
                          <a:effectLst/>
                          <a:latin typeface="Calibri" panose="020F0502020204030204" pitchFamily="34" charset="0"/>
                        </a:rPr>
                        <a:t>market.</a:t>
                      </a:r>
                      <a:endParaRPr lang="en-GB" sz="1000" dirty="0">
                        <a:effectLst/>
                        <a:latin typeface="Calibri" panose="020F0502020204030204" pitchFamily="34" charset="0"/>
                      </a:endParaRPr>
                    </a:p>
                    <a:p>
                      <a:pPr>
                        <a:lnSpc>
                          <a:spcPct val="115000"/>
                        </a:lnSpc>
                        <a:spcAft>
                          <a:spcPts val="1000"/>
                        </a:spcAft>
                      </a:pPr>
                      <a:r>
                        <a:rPr lang="en-GB" sz="1000" dirty="0" smtClean="0">
                          <a:effectLst/>
                          <a:latin typeface="Calibri" panose="020F0502020204030204" pitchFamily="34" charset="0"/>
                        </a:rPr>
                        <a:t>Economic </a:t>
                      </a:r>
                      <a:r>
                        <a:rPr lang="en-GB" sz="1000" dirty="0">
                          <a:effectLst/>
                          <a:latin typeface="Calibri" panose="020F0502020204030204" pitchFamily="34" charset="0"/>
                        </a:rPr>
                        <a:t>climate [N.B. this is measured in the study</a:t>
                      </a:r>
                      <a:r>
                        <a:rPr lang="en-GB" sz="1000" dirty="0" smtClean="0">
                          <a:effectLst/>
                          <a:latin typeface="Calibri" panose="020F0502020204030204" pitchFamily="34" charset="0"/>
                        </a:rPr>
                        <a:t>]</a:t>
                      </a:r>
                      <a:r>
                        <a:rPr lang="en-GB" sz="1000" baseline="0" dirty="0" smtClean="0">
                          <a:effectLst/>
                          <a:latin typeface="Calibri" panose="020F0502020204030204" pitchFamily="34" charset="0"/>
                        </a:rPr>
                        <a:t> and</a:t>
                      </a:r>
                      <a:r>
                        <a:rPr lang="en-GB" sz="1000" dirty="0" smtClean="0">
                          <a:effectLst/>
                          <a:latin typeface="Calibri" panose="020F0502020204030204" pitchFamily="34" charset="0"/>
                        </a:rPr>
                        <a:t>  </a:t>
                      </a:r>
                      <a:r>
                        <a:rPr lang="en-GB" sz="1000" dirty="0">
                          <a:effectLst/>
                          <a:latin typeface="Calibri" panose="020F0502020204030204" pitchFamily="34" charset="0"/>
                        </a:rPr>
                        <a:t>local area </a:t>
                      </a:r>
                      <a:r>
                        <a:rPr lang="en-GB" sz="1000" dirty="0" smtClean="0">
                          <a:effectLst/>
                          <a:latin typeface="Calibri" panose="020F0502020204030204" pitchFamily="34" charset="0"/>
                        </a:rPr>
                        <a:t>differences could explain innovation.</a:t>
                      </a:r>
                      <a:endParaRPr lang="en-GB" sz="1000" dirty="0">
                        <a:effectLst/>
                        <a:latin typeface="Calibri" panose="020F0502020204030204" pitchFamily="34" charset="0"/>
                      </a:endParaRPr>
                    </a:p>
                    <a:p>
                      <a:pPr>
                        <a:lnSpc>
                          <a:spcPct val="115000"/>
                        </a:lnSpc>
                        <a:spcAft>
                          <a:spcPts val="1000"/>
                        </a:spcAft>
                      </a:pPr>
                      <a:r>
                        <a:rPr lang="en-GB" sz="1000" dirty="0">
                          <a:effectLst/>
                          <a:latin typeface="Calibri" panose="020F0502020204030204" pitchFamily="34" charset="0"/>
                        </a:rPr>
                        <a:t>There are likely to be higher proportions of lower-tier PLs on shop shelves in areas with strong discounter presence.</a:t>
                      </a:r>
                      <a:endParaRPr lang="en-GB" sz="1000" dirty="0">
                        <a:effectLst/>
                        <a:latin typeface="Calibri" panose="020F0502020204030204" pitchFamily="34" charset="0"/>
                        <a:ea typeface="Calibri"/>
                        <a:cs typeface="Times New Roman"/>
                      </a:endParaRPr>
                    </a:p>
                  </a:txBody>
                  <a:tcPr marL="78424" marR="78424" marT="39212" marB="39212">
                    <a:solidFill>
                      <a:srgbClr val="BDDEFF"/>
                    </a:solidFill>
                  </a:tcPr>
                </a:tc>
                <a:tc>
                  <a:txBody>
                    <a:bodyPr/>
                    <a:lstStyle/>
                    <a:p>
                      <a:pPr algn="ctr">
                        <a:lnSpc>
                          <a:spcPct val="115000"/>
                        </a:lnSpc>
                        <a:spcAft>
                          <a:spcPts val="1000"/>
                        </a:spcAft>
                      </a:pPr>
                      <a:r>
                        <a:rPr lang="en-GB" sz="1000" dirty="0">
                          <a:effectLst/>
                          <a:latin typeface="Calibri" panose="020F0502020204030204" pitchFamily="34" charset="0"/>
                        </a:rPr>
                        <a:t>-</a:t>
                      </a:r>
                      <a:endParaRPr lang="en-GB" sz="1000" dirty="0">
                        <a:effectLst/>
                        <a:latin typeface="Calibri" panose="020F0502020204030204" pitchFamily="34" charset="0"/>
                        <a:ea typeface="Calibri"/>
                        <a:cs typeface="Times New Roman"/>
                      </a:endParaRPr>
                    </a:p>
                  </a:txBody>
                  <a:tcPr marL="78424" marR="78424" marT="39212" marB="39212" anchor="ctr">
                    <a:solidFill>
                      <a:srgbClr val="BDDEFF"/>
                    </a:solidFill>
                  </a:tcPr>
                </a:tc>
              </a:tr>
            </a:tbl>
          </a:graphicData>
        </a:graphic>
      </p:graphicFrame>
      <p:sp>
        <p:nvSpPr>
          <p:cNvPr id="7" name="Oval 6"/>
          <p:cNvSpPr/>
          <p:nvPr/>
        </p:nvSpPr>
        <p:spPr>
          <a:xfrm>
            <a:off x="5868144" y="5722044"/>
            <a:ext cx="2736304" cy="57606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solidFill>
                  <a:schemeClr val="tx1"/>
                </a:solidFill>
              </a:rPr>
              <a:t>Evidence?</a:t>
            </a:r>
            <a:endParaRPr lang="en-GB" dirty="0">
              <a:solidFill>
                <a:schemeClr val="tx1"/>
              </a:solidFill>
            </a:endParaRPr>
          </a:p>
        </p:txBody>
      </p:sp>
    </p:spTree>
    <p:extLst>
      <p:ext uri="{BB962C8B-B14F-4D97-AF65-F5344CB8AC3E}">
        <p14:creationId xmlns:p14="http://schemas.microsoft.com/office/powerpoint/2010/main" val="3283395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648072"/>
          </a:xfrm>
        </p:spPr>
        <p:txBody>
          <a:bodyPr>
            <a:normAutofit fontScale="90000"/>
          </a:bodyPr>
          <a:lstStyle/>
          <a:p>
            <a:pPr algn="l"/>
            <a:r>
              <a:rPr lang="en-GB" sz="2400" b="1" i="1" dirty="0" smtClean="0"/>
              <a:t>Further analysis suggests that a larger number of innovations are launched under MBs than PLs</a:t>
            </a:r>
            <a:endParaRPr lang="en-GB" sz="2400" dirty="0"/>
          </a:p>
        </p:txBody>
      </p:sp>
      <p:sp>
        <p:nvSpPr>
          <p:cNvPr id="3" name="Content Placeholder 2"/>
          <p:cNvSpPr>
            <a:spLocks noGrp="1"/>
          </p:cNvSpPr>
          <p:nvPr>
            <p:ph idx="1"/>
          </p:nvPr>
        </p:nvSpPr>
        <p:spPr>
          <a:xfrm>
            <a:off x="385192" y="2204864"/>
            <a:ext cx="2890664" cy="4392488"/>
          </a:xfrm>
        </p:spPr>
        <p:txBody>
          <a:bodyPr>
            <a:normAutofit fontScale="62500" lnSpcReduction="20000"/>
          </a:bodyPr>
          <a:lstStyle/>
          <a:p>
            <a:pPr>
              <a:spcAft>
                <a:spcPts val="1200"/>
              </a:spcAft>
              <a:buClr>
                <a:srgbClr val="0F5494"/>
              </a:buClr>
            </a:pPr>
            <a:r>
              <a:rPr lang="en-GB" dirty="0" smtClean="0"/>
              <a:t>In most MS, the proportion of innovations </a:t>
            </a:r>
            <a:r>
              <a:rPr lang="en-GB" dirty="0"/>
              <a:t>launched under PLs is </a:t>
            </a:r>
            <a:r>
              <a:rPr lang="en-GB" dirty="0" smtClean="0"/>
              <a:t>around 20-35% and has increased over the past few years</a:t>
            </a:r>
            <a:r>
              <a:rPr lang="en-GB" dirty="0"/>
              <a:t>. This </a:t>
            </a:r>
            <a:r>
              <a:rPr lang="en-GB" dirty="0" smtClean="0"/>
              <a:t>supports </a:t>
            </a:r>
            <a:r>
              <a:rPr lang="en-GB" dirty="0"/>
              <a:t>the argument that </a:t>
            </a:r>
            <a:r>
              <a:rPr lang="en-GB" b="1" dirty="0"/>
              <a:t>PLs can be innovative</a:t>
            </a:r>
            <a:r>
              <a:rPr lang="en-GB" dirty="0"/>
              <a:t>. </a:t>
            </a:r>
            <a:endParaRPr lang="en-GB" dirty="0" smtClean="0"/>
          </a:p>
          <a:p>
            <a:pPr>
              <a:spcAft>
                <a:spcPts val="1200"/>
              </a:spcAft>
              <a:buClr>
                <a:srgbClr val="0F5494"/>
              </a:buClr>
            </a:pPr>
            <a:r>
              <a:rPr lang="en-GB" dirty="0" smtClean="0"/>
              <a:t>However </a:t>
            </a:r>
            <a:r>
              <a:rPr lang="en-GB" b="1" dirty="0" smtClean="0"/>
              <a:t>more innovations are launched under manufacturer brands</a:t>
            </a:r>
            <a:r>
              <a:rPr lang="en-GB" dirty="0" smtClean="0"/>
              <a:t>.</a:t>
            </a:r>
          </a:p>
          <a:p>
            <a:pPr>
              <a:buClr>
                <a:srgbClr val="0F5494"/>
              </a:buClr>
            </a:pPr>
            <a:r>
              <a:rPr lang="en-GB" dirty="0" smtClean="0"/>
              <a:t>Caveat: The measure of innovation does not distinguish "first to market" innovations.</a:t>
            </a:r>
          </a:p>
          <a:p>
            <a:pPr>
              <a:buClr>
                <a:srgbClr val="0F5494"/>
              </a:buClr>
            </a:pPr>
            <a:endParaRPr lang="en-GB"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4</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2204864"/>
            <a:ext cx="5549391" cy="4032448"/>
          </a:xfrm>
          <a:prstGeom prst="rect">
            <a:avLst/>
          </a:prstGeom>
        </p:spPr>
      </p:pic>
    </p:spTree>
    <p:extLst>
      <p:ext uri="{BB962C8B-B14F-4D97-AF65-F5344CB8AC3E}">
        <p14:creationId xmlns:p14="http://schemas.microsoft.com/office/powerpoint/2010/main" val="1812506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0349" y="2060848"/>
            <a:ext cx="6008115"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536" y="1412776"/>
            <a:ext cx="8229600" cy="648072"/>
          </a:xfrm>
        </p:spPr>
        <p:txBody>
          <a:bodyPr>
            <a:normAutofit fontScale="90000"/>
          </a:bodyPr>
          <a:lstStyle/>
          <a:p>
            <a:pPr algn="l"/>
            <a:r>
              <a:rPr lang="en-GB" sz="2400" b="1" i="1" dirty="0" smtClean="0"/>
              <a:t>The number of innovations launched under PLs differs widely by product category</a:t>
            </a:r>
            <a:endParaRPr lang="en-GB" sz="2400" dirty="0"/>
          </a:p>
        </p:txBody>
      </p:sp>
      <p:sp>
        <p:nvSpPr>
          <p:cNvPr id="3" name="Content Placeholder 2"/>
          <p:cNvSpPr>
            <a:spLocks noGrp="1"/>
          </p:cNvSpPr>
          <p:nvPr>
            <p:ph idx="1"/>
          </p:nvPr>
        </p:nvSpPr>
        <p:spPr>
          <a:xfrm>
            <a:off x="179512" y="2204864"/>
            <a:ext cx="2880320" cy="4536504"/>
          </a:xfrm>
        </p:spPr>
        <p:txBody>
          <a:bodyPr>
            <a:normAutofit fontScale="62500" lnSpcReduction="20000"/>
          </a:bodyPr>
          <a:lstStyle/>
          <a:p>
            <a:pPr>
              <a:spcAft>
                <a:spcPts val="1200"/>
              </a:spcAft>
              <a:buClr>
                <a:srgbClr val="0F5494"/>
              </a:buClr>
            </a:pPr>
            <a:r>
              <a:rPr lang="en-GB" dirty="0" smtClean="0"/>
              <a:t>At product category level there is a lot of variation. </a:t>
            </a:r>
          </a:p>
          <a:p>
            <a:pPr>
              <a:spcAft>
                <a:spcPts val="1200"/>
              </a:spcAft>
              <a:buClr>
                <a:srgbClr val="0F5494"/>
              </a:buClr>
            </a:pPr>
            <a:r>
              <a:rPr lang="en-GB" dirty="0" smtClean="0"/>
              <a:t>For some categories a substantial amount of innovations are launched under PLs (e.g. more than 40% for frozen vegetables and starters/pizzas).</a:t>
            </a:r>
          </a:p>
          <a:p>
            <a:pPr>
              <a:spcAft>
                <a:spcPts val="1200"/>
              </a:spcAft>
              <a:buClr>
                <a:srgbClr val="0F5494"/>
              </a:buClr>
            </a:pPr>
            <a:r>
              <a:rPr lang="en-GB" dirty="0" smtClean="0"/>
              <a:t>For others (e.g. baby food), very few innovations are launched under </a:t>
            </a:r>
            <a:r>
              <a:rPr lang="en-GB" dirty="0" err="1" smtClean="0"/>
              <a:t>PLs.</a:t>
            </a:r>
            <a:endParaRPr lang="en-GB" dirty="0" smtClean="0"/>
          </a:p>
          <a:p>
            <a:pPr>
              <a:buClr>
                <a:srgbClr val="0F5494"/>
              </a:buClr>
            </a:pPr>
            <a:r>
              <a:rPr lang="en-GB" dirty="0" smtClean="0"/>
              <a:t>Caveat: The measure of innovation does not distinguish "first to market" innovations.</a:t>
            </a:r>
          </a:p>
          <a:p>
            <a:endParaRPr lang="en-GB" dirty="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5</a:t>
            </a:fld>
            <a:endParaRPr lang="en-GB"/>
          </a:p>
        </p:txBody>
      </p:sp>
    </p:spTree>
    <p:extLst>
      <p:ext uri="{BB962C8B-B14F-4D97-AF65-F5344CB8AC3E}">
        <p14:creationId xmlns:p14="http://schemas.microsoft.com/office/powerpoint/2010/main" val="599231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68760"/>
            <a:ext cx="8229600" cy="648072"/>
          </a:xfrm>
        </p:spPr>
        <p:txBody>
          <a:bodyPr>
            <a:normAutofit fontScale="90000"/>
          </a:bodyPr>
          <a:lstStyle/>
          <a:p>
            <a:pPr algn="l"/>
            <a:r>
              <a:rPr lang="en-GB" sz="2400" b="1" i="1" dirty="0" smtClean="0"/>
              <a:t>PL innovations </a:t>
            </a:r>
            <a:r>
              <a:rPr lang="en-GB" sz="2400" b="1" i="1" dirty="0" smtClean="0"/>
              <a:t>appear to be more </a:t>
            </a:r>
            <a:r>
              <a:rPr lang="en-GB" sz="2400" b="1" i="1" dirty="0" smtClean="0"/>
              <a:t>often new products compared to MB innovations</a:t>
            </a:r>
            <a:endParaRPr lang="en-GB" sz="2400" dirty="0"/>
          </a:p>
        </p:txBody>
      </p:sp>
      <p:sp>
        <p:nvSpPr>
          <p:cNvPr id="3" name="Content Placeholder 2"/>
          <p:cNvSpPr>
            <a:spLocks noGrp="1"/>
          </p:cNvSpPr>
          <p:nvPr>
            <p:ph idx="1"/>
          </p:nvPr>
        </p:nvSpPr>
        <p:spPr>
          <a:xfrm>
            <a:off x="188044" y="5229200"/>
            <a:ext cx="8920459" cy="1440160"/>
          </a:xfrm>
        </p:spPr>
        <p:txBody>
          <a:bodyPr>
            <a:noAutofit/>
          </a:bodyPr>
          <a:lstStyle/>
          <a:p>
            <a:pPr>
              <a:spcAft>
                <a:spcPts val="1200"/>
              </a:spcAft>
              <a:buClr>
                <a:srgbClr val="0F5494"/>
              </a:buClr>
            </a:pPr>
            <a:r>
              <a:rPr lang="en-GB" sz="1400" dirty="0" smtClean="0"/>
              <a:t>For </a:t>
            </a:r>
            <a:r>
              <a:rPr lang="en-GB" sz="1400" dirty="0"/>
              <a:t>those innovations that could be matched to the Mintel categories of innovation, both PL and brand innovations mainly consisted of new product innovations or range </a:t>
            </a:r>
            <a:r>
              <a:rPr lang="en-GB" sz="1400" dirty="0" smtClean="0"/>
              <a:t>extensions.</a:t>
            </a:r>
          </a:p>
          <a:p>
            <a:pPr>
              <a:spcAft>
                <a:spcPts val="1200"/>
              </a:spcAft>
              <a:buClr>
                <a:srgbClr val="0F5494"/>
              </a:buClr>
            </a:pPr>
            <a:r>
              <a:rPr lang="en-GB" sz="1400" dirty="0" smtClean="0"/>
              <a:t>There </a:t>
            </a:r>
            <a:r>
              <a:rPr lang="en-GB" sz="1400" dirty="0"/>
              <a:t>were a few packaging innovations in France, Italy and Spain in particular.</a:t>
            </a:r>
          </a:p>
          <a:p>
            <a:pPr>
              <a:spcAft>
                <a:spcPts val="1200"/>
              </a:spcAft>
              <a:buClr>
                <a:srgbClr val="0F5494"/>
              </a:buClr>
            </a:pPr>
            <a:r>
              <a:rPr lang="en-GB" sz="1400" dirty="0"/>
              <a:t>Caveat: Not all Opus innovations were matched to the Mintel categories, different sample sizes per MS.</a:t>
            </a:r>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6</a:t>
            </a:fld>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910220"/>
            <a:ext cx="4608512" cy="3369249"/>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8525" y="1916832"/>
            <a:ext cx="4599979" cy="3363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433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84784"/>
            <a:ext cx="8640960" cy="648072"/>
          </a:xfrm>
        </p:spPr>
        <p:txBody>
          <a:bodyPr>
            <a:normAutofit fontScale="90000"/>
          </a:bodyPr>
          <a:lstStyle/>
          <a:p>
            <a:pPr algn="l"/>
            <a:r>
              <a:rPr lang="en-GB" sz="2400" i="1" dirty="0" smtClean="0"/>
              <a:t>Penetration of PLs on shop shelf differs by country – this may affect number of PL innovations</a:t>
            </a:r>
            <a:endParaRPr lang="en-GB" sz="2400" dirty="0"/>
          </a:p>
        </p:txBody>
      </p:sp>
      <p:sp>
        <p:nvSpPr>
          <p:cNvPr id="3" name="Content Placeholder 2"/>
          <p:cNvSpPr>
            <a:spLocks noGrp="1"/>
          </p:cNvSpPr>
          <p:nvPr>
            <p:ph idx="1"/>
          </p:nvPr>
        </p:nvSpPr>
        <p:spPr>
          <a:xfrm>
            <a:off x="323528" y="2564904"/>
            <a:ext cx="3240360" cy="4032448"/>
          </a:xfrm>
        </p:spPr>
        <p:txBody>
          <a:bodyPr>
            <a:normAutofit fontScale="62500" lnSpcReduction="20000"/>
          </a:bodyPr>
          <a:lstStyle/>
          <a:p>
            <a:pPr>
              <a:spcAft>
                <a:spcPts val="1200"/>
              </a:spcAft>
              <a:buClr>
                <a:srgbClr val="0F5494"/>
              </a:buClr>
            </a:pPr>
            <a:r>
              <a:rPr lang="en-GB" dirty="0" smtClean="0"/>
              <a:t>For a fair comparison of how innovative PLs and MBs are, we should consider the proportion of each on the shop shelf.</a:t>
            </a:r>
          </a:p>
          <a:p>
            <a:pPr>
              <a:spcAft>
                <a:spcPts val="1200"/>
              </a:spcAft>
              <a:buClr>
                <a:srgbClr val="0F5494"/>
              </a:buClr>
            </a:pPr>
            <a:r>
              <a:rPr lang="en-GB" dirty="0" smtClean="0"/>
              <a:t>In some MS, PLs are only a very small proportion of products on offer (~15% in PO, HU and IT), so cannot be expected to contribute much to innovation overall.</a:t>
            </a:r>
          </a:p>
          <a:p>
            <a:pPr>
              <a:spcAft>
                <a:spcPts val="1200"/>
              </a:spcAft>
              <a:buClr>
                <a:srgbClr val="0F5494"/>
              </a:buClr>
            </a:pPr>
            <a:r>
              <a:rPr lang="en-GB" dirty="0" smtClean="0"/>
              <a:t>In other MS, they are much more prevalent (&gt;30% in BE, ES, PT and FR).</a:t>
            </a:r>
          </a:p>
          <a:p>
            <a:pPr>
              <a:spcAft>
                <a:spcPts val="1200"/>
              </a:spcAft>
              <a:buClr>
                <a:srgbClr val="0F5494"/>
              </a:buClr>
            </a:pPr>
            <a:endParaRPr lang="en-GB" dirty="0" smtClean="0"/>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7</a:t>
            </a:fld>
            <a:endParaRPr lang="en-GB"/>
          </a:p>
        </p:txBody>
      </p:sp>
      <p:graphicFrame>
        <p:nvGraphicFramePr>
          <p:cNvPr id="6" name="Chart 5"/>
          <p:cNvGraphicFramePr>
            <a:graphicFrameLocks/>
          </p:cNvGraphicFramePr>
          <p:nvPr>
            <p:extLst>
              <p:ext uri="{D42A27DB-BD31-4B8C-83A1-F6EECF244321}">
                <p14:modId xmlns:p14="http://schemas.microsoft.com/office/powerpoint/2010/main" val="1903103799"/>
              </p:ext>
            </p:extLst>
          </p:nvPr>
        </p:nvGraphicFramePr>
        <p:xfrm>
          <a:off x="3635896" y="2492896"/>
          <a:ext cx="5328592" cy="33739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3892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1340769"/>
            <a:ext cx="8229600" cy="648072"/>
          </a:xfrm>
        </p:spPr>
        <p:txBody>
          <a:bodyPr>
            <a:normAutofit fontScale="90000"/>
          </a:bodyPr>
          <a:lstStyle/>
          <a:p>
            <a:pPr algn="l"/>
            <a:r>
              <a:rPr lang="en-GB" sz="2400" b="1" i="1" dirty="0" smtClean="0"/>
              <a:t>After accounting for shelf space, PLs appear to be equally or more innovative than MBs</a:t>
            </a:r>
            <a:endParaRPr lang="en-GB" sz="2400" dirty="0"/>
          </a:p>
        </p:txBody>
      </p:sp>
      <p:sp>
        <p:nvSpPr>
          <p:cNvPr id="3" name="Content Placeholder 2"/>
          <p:cNvSpPr>
            <a:spLocks noGrp="1"/>
          </p:cNvSpPr>
          <p:nvPr>
            <p:ph idx="1"/>
          </p:nvPr>
        </p:nvSpPr>
        <p:spPr>
          <a:xfrm>
            <a:off x="323527" y="2348881"/>
            <a:ext cx="3168352" cy="4176463"/>
          </a:xfrm>
        </p:spPr>
        <p:txBody>
          <a:bodyPr>
            <a:normAutofit fontScale="77500" lnSpcReduction="20000"/>
          </a:bodyPr>
          <a:lstStyle/>
          <a:p>
            <a:pPr>
              <a:spcAft>
                <a:spcPts val="1200"/>
              </a:spcAft>
              <a:buClr>
                <a:srgbClr val="0F5494"/>
              </a:buClr>
            </a:pPr>
            <a:r>
              <a:rPr lang="en-GB" dirty="0" smtClean="0"/>
              <a:t>After adjusting to account for the proportion of products on the shop shelf, it appears that private labels can be as innovative as (or more innovative than) </a:t>
            </a:r>
            <a:r>
              <a:rPr lang="en-GB" dirty="0"/>
              <a:t>brands</a:t>
            </a:r>
            <a:r>
              <a:rPr lang="en-GB" dirty="0" smtClean="0"/>
              <a:t>.</a:t>
            </a:r>
          </a:p>
          <a:p>
            <a:pPr>
              <a:buClr>
                <a:srgbClr val="0F5494"/>
              </a:buClr>
            </a:pPr>
            <a:r>
              <a:rPr lang="en-GB" dirty="0"/>
              <a:t>Caveat: The measure of innovation does not distinguish "first to market" innovations.</a:t>
            </a:r>
          </a:p>
        </p:txBody>
      </p:sp>
      <p:sp>
        <p:nvSpPr>
          <p:cNvPr id="4" name="Slide Number Placeholder 3"/>
          <p:cNvSpPr>
            <a:spLocks noGrp="1"/>
          </p:cNvSpPr>
          <p:nvPr>
            <p:ph type="sldNum" sz="quarter" idx="12"/>
          </p:nvPr>
        </p:nvSpPr>
        <p:spPr/>
        <p:txBody>
          <a:bodyPr/>
          <a:lstStyle/>
          <a:p>
            <a:pPr>
              <a:defRPr/>
            </a:pPr>
            <a:fld id="{E91FFCE1-424A-435D-9471-29F6EBEC1CA3}" type="slidenum">
              <a:rPr lang="en-GB" smtClean="0"/>
              <a:pPr>
                <a:defRPr/>
              </a:pPr>
              <a:t>8</a:t>
            </a:fld>
            <a:endParaRPr lang="en-GB"/>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1459" y="2148235"/>
            <a:ext cx="5593105" cy="40890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933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967</TotalTime>
  <Words>1064</Words>
  <Application>Microsoft Office PowerPoint</Application>
  <PresentationFormat>On-screen Show (4:3)</PresentationFormat>
  <Paragraphs>80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The Commission study on the EU retail sector</vt:lpstr>
      <vt:lpstr>Why is PL penetration associated with less innovation? Some potential explanations…</vt:lpstr>
      <vt:lpstr>Arguments put forward by industry stakeholders</vt:lpstr>
      <vt:lpstr>Further analysis suggests that a larger number of innovations are launched under MBs than PLs</vt:lpstr>
      <vt:lpstr>The number of innovations launched under PLs differs widely by product category</vt:lpstr>
      <vt:lpstr>PL innovations appear to be more often new products compared to MB innovations</vt:lpstr>
      <vt:lpstr>Penetration of PLs on shop shelf differs by country – this may affect number of PL innovations</vt:lpstr>
      <vt:lpstr>After accounting for shelf space, PLs appear to be equally or more innovative than MBs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WHITWORTH Rachel (COMP)</dc:creator>
  <cp:lastModifiedBy>CHAUVE Philippe (COMP)</cp:lastModifiedBy>
  <cp:revision>162</cp:revision>
  <cp:lastPrinted>2016-11-09T13:38:51Z</cp:lastPrinted>
  <dcterms:created xsi:type="dcterms:W3CDTF">2016-06-06T07:30:01Z</dcterms:created>
  <dcterms:modified xsi:type="dcterms:W3CDTF">2016-11-09T17:48:47Z</dcterms:modified>
</cp:coreProperties>
</file>